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24"/>
  </p:notesMasterIdLst>
  <p:sldIdLst>
    <p:sldId id="256" r:id="rId2"/>
    <p:sldId id="464" r:id="rId3"/>
    <p:sldId id="430" r:id="rId4"/>
    <p:sldId id="432" r:id="rId5"/>
    <p:sldId id="443" r:id="rId6"/>
    <p:sldId id="433" r:id="rId7"/>
    <p:sldId id="444" r:id="rId8"/>
    <p:sldId id="445" r:id="rId9"/>
    <p:sldId id="465" r:id="rId10"/>
    <p:sldId id="431" r:id="rId11"/>
    <p:sldId id="440" r:id="rId12"/>
    <p:sldId id="452" r:id="rId13"/>
    <p:sldId id="453" r:id="rId14"/>
    <p:sldId id="457" r:id="rId15"/>
    <p:sldId id="442" r:id="rId16"/>
    <p:sldId id="458" r:id="rId17"/>
    <p:sldId id="460" r:id="rId18"/>
    <p:sldId id="461" r:id="rId19"/>
    <p:sldId id="448" r:id="rId20"/>
    <p:sldId id="449" r:id="rId21"/>
    <p:sldId id="450" r:id="rId22"/>
    <p:sldId id="463"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10DC"/>
    <a:srgbClr val="008000"/>
    <a:srgbClr val="E56903"/>
    <a:srgbClr val="683195"/>
    <a:srgbClr val="FBA5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8343" autoAdjust="0"/>
  </p:normalViewPr>
  <p:slideViewPr>
    <p:cSldViewPr>
      <p:cViewPr varScale="1">
        <p:scale>
          <a:sx n="103" d="100"/>
          <a:sy n="103" d="100"/>
        </p:scale>
        <p:origin x="-185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4890F5-1901-4F6D-A841-453A717211BF}" type="datetimeFigureOut">
              <a:rPr lang="en-US" smtClean="0"/>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35C4F-8887-4EEB-A896-1946F14678A9}" type="slidenum">
              <a:rPr lang="en-US" smtClean="0"/>
              <a:t>‹#›</a:t>
            </a:fld>
            <a:endParaRPr lang="en-US"/>
          </a:p>
        </p:txBody>
      </p:sp>
    </p:spTree>
    <p:extLst>
      <p:ext uri="{BB962C8B-B14F-4D97-AF65-F5344CB8AC3E}">
        <p14:creationId xmlns:p14="http://schemas.microsoft.com/office/powerpoint/2010/main" val="182224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When Justin and</a:t>
            </a:r>
            <a:r>
              <a:rPr lang="en-US" sz="2400" baseline="0" dirty="0" smtClean="0"/>
              <a:t> David invited me to discuss this paper, I felt the same kind of anticipation that I felt for the Olympics in the early 1990s.  Why?  Because those were the first Olympics </a:t>
            </a:r>
            <a:r>
              <a:rPr lang="en-US" sz="2400" baseline="0" dirty="0" smtClean="0"/>
              <a:t>in which </a:t>
            </a:r>
            <a:r>
              <a:rPr lang="en-US" sz="2400" baseline="0" dirty="0" smtClean="0"/>
              <a:t>athletes who had gone pro were allowed to come back and compete with the </a:t>
            </a:r>
            <a:r>
              <a:rPr lang="en-US" sz="2400" baseline="0" dirty="0" smtClean="0"/>
              <a:t>amateurs.  </a:t>
            </a:r>
            <a:r>
              <a:rPr lang="en-US" sz="2400" baseline="0" dirty="0" smtClean="0"/>
              <a:t>The highlight of the 1992 Summer games was the “Dream Team” of basketball, with players such as Michael Jordan, Magic Johnson, and Larry Bird all on the American team.  The Dream Team beat every other team by huge margins and won the gold.  After that experience, everyone eagerly anticipated the return to the 1994 Winter Olympics of the previous gold medal ice skaters who had gone pro – skaters such as Katarina Witt, Brian </a:t>
            </a:r>
            <a:r>
              <a:rPr lang="en-US" sz="2400" baseline="0" dirty="0" err="1" smtClean="0"/>
              <a:t>Boitano</a:t>
            </a:r>
            <a:r>
              <a:rPr lang="en-US" sz="2400" baseline="0" dirty="0" smtClean="0"/>
              <a:t> and </a:t>
            </a:r>
            <a:r>
              <a:rPr lang="en-US" sz="2400" baseline="0" dirty="0" err="1" smtClean="0"/>
              <a:t>Torvil</a:t>
            </a:r>
            <a:r>
              <a:rPr lang="en-US" sz="2400" baseline="0" dirty="0" smtClean="0"/>
              <a:t> and Dean.  However, it turned out that Olympic judges put more emphasis on precision than </a:t>
            </a:r>
            <a:r>
              <a:rPr lang="en-US" sz="2400" baseline="0" smtClean="0"/>
              <a:t>the </a:t>
            </a:r>
            <a:r>
              <a:rPr lang="en-US" sz="2400" baseline="0" smtClean="0"/>
              <a:t>audiences they </a:t>
            </a:r>
            <a:r>
              <a:rPr lang="en-US" sz="2400" baseline="0" dirty="0" smtClean="0"/>
              <a:t>had performed for as pros.  Thus, </a:t>
            </a:r>
            <a:r>
              <a:rPr lang="en-US" sz="2400" baseline="0" dirty="0" err="1" smtClean="0"/>
              <a:t>Torvil</a:t>
            </a:r>
            <a:r>
              <a:rPr lang="en-US" sz="2400" baseline="0" dirty="0" smtClean="0"/>
              <a:t> and Dean only got the bronze and the rest didn’t even medal.  The question is:  are DeLong and Summers the “Dream Team” or </a:t>
            </a:r>
            <a:r>
              <a:rPr lang="en-US" sz="2400" baseline="0" dirty="0" err="1" smtClean="0"/>
              <a:t>Torvil</a:t>
            </a:r>
            <a:r>
              <a:rPr lang="en-US" sz="2400" baseline="0" dirty="0" smtClean="0"/>
              <a:t> and Dean?</a:t>
            </a:r>
            <a:endParaRPr lang="en-US" sz="2400" dirty="0" smtClean="0"/>
          </a:p>
        </p:txBody>
      </p:sp>
      <p:sp>
        <p:nvSpPr>
          <p:cNvPr id="4" name="Slide Number Placeholder 3"/>
          <p:cNvSpPr>
            <a:spLocks noGrp="1"/>
          </p:cNvSpPr>
          <p:nvPr>
            <p:ph type="sldNum" sz="quarter" idx="10"/>
          </p:nvPr>
        </p:nvSpPr>
        <p:spPr/>
        <p:txBody>
          <a:bodyPr/>
          <a:lstStyle/>
          <a:p>
            <a:fld id="{63335C4F-8887-4EEB-A896-1946F14678A9}" type="slidenum">
              <a:rPr lang="en-US" smtClean="0"/>
              <a:t>1</a:t>
            </a:fld>
            <a:endParaRPr lang="en-US"/>
          </a:p>
        </p:txBody>
      </p:sp>
    </p:spTree>
    <p:extLst>
      <p:ext uri="{BB962C8B-B14F-4D97-AF65-F5344CB8AC3E}">
        <p14:creationId xmlns:p14="http://schemas.microsoft.com/office/powerpoint/2010/main" val="2170677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81F6FAC-B1CF-40C8-8CD4-7E8E009EF5FF}" type="datetime1">
              <a:rPr lang="en-US" smtClean="0">
                <a:solidFill>
                  <a:srgbClr val="073E87"/>
                </a:solidFill>
              </a:rPr>
              <a:pPr/>
              <a:t>4/17/2012</a:t>
            </a:fld>
            <a:endParaRPr lang="en-US">
              <a:solidFill>
                <a:srgbClr val="073E87"/>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073E87"/>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8B02D8-7256-4E02-95B9-3D843FA63C87}" type="datetime1">
              <a:rPr lang="en-US" smtClean="0">
                <a:solidFill>
                  <a:srgbClr val="073E87"/>
                </a:solidFill>
              </a:rPr>
              <a:pPr/>
              <a:t>4/17/2012</a:t>
            </a:fld>
            <a:endParaRPr lang="en-US">
              <a:solidFill>
                <a:srgbClr val="073E87"/>
              </a:solidFill>
            </a:endParaRPr>
          </a:p>
        </p:txBody>
      </p:sp>
      <p:sp>
        <p:nvSpPr>
          <p:cNvPr id="5" name="Footer Placeholder 4"/>
          <p:cNvSpPr>
            <a:spLocks noGrp="1"/>
          </p:cNvSpPr>
          <p:nvPr>
            <p:ph type="ftr" sz="quarter" idx="11"/>
          </p:nvPr>
        </p:nvSpPr>
        <p:spPr/>
        <p:txBody>
          <a:bodyPr/>
          <a:lstStyle>
            <a:extLst/>
          </a:lstStyle>
          <a:p>
            <a:endParaRPr lang="en-US">
              <a:solidFill>
                <a:srgbClr val="073E87"/>
              </a:solidFill>
            </a:endParaRPr>
          </a:p>
        </p:txBody>
      </p:sp>
      <p:sp>
        <p:nvSpPr>
          <p:cNvPr id="6" name="Slide Number Placeholder 5"/>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41282B-E6AE-484B-A9D0-DA6039B4AD77}" type="datetime1">
              <a:rPr lang="en-US" smtClean="0">
                <a:solidFill>
                  <a:srgbClr val="073E87"/>
                </a:solidFill>
              </a:rPr>
              <a:pPr/>
              <a:t>4/17/2012</a:t>
            </a:fld>
            <a:endParaRPr lang="en-US">
              <a:solidFill>
                <a:srgbClr val="073E87"/>
              </a:solidFill>
            </a:endParaRPr>
          </a:p>
        </p:txBody>
      </p:sp>
      <p:sp>
        <p:nvSpPr>
          <p:cNvPr id="5" name="Footer Placeholder 4"/>
          <p:cNvSpPr>
            <a:spLocks noGrp="1"/>
          </p:cNvSpPr>
          <p:nvPr>
            <p:ph type="ftr" sz="quarter" idx="11"/>
          </p:nvPr>
        </p:nvSpPr>
        <p:spPr/>
        <p:txBody>
          <a:bodyPr/>
          <a:lstStyle>
            <a:extLst/>
          </a:lstStyle>
          <a:p>
            <a:endParaRPr lang="en-US">
              <a:solidFill>
                <a:srgbClr val="073E87"/>
              </a:solidFill>
            </a:endParaRPr>
          </a:p>
        </p:txBody>
      </p:sp>
      <p:sp>
        <p:nvSpPr>
          <p:cNvPr id="6" name="Slide Number Placeholder 5"/>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EFB5E8-68C4-4459-B7A2-A2F6D4B01E2D}" type="datetime1">
              <a:rPr lang="en-US" smtClean="0">
                <a:solidFill>
                  <a:srgbClr val="073E87"/>
                </a:solidFill>
              </a:rPr>
              <a:pPr/>
              <a:t>4/17/2012</a:t>
            </a:fld>
            <a:endParaRPr lang="en-US">
              <a:solidFill>
                <a:srgbClr val="073E87"/>
              </a:solidFill>
            </a:endParaRPr>
          </a:p>
        </p:txBody>
      </p:sp>
      <p:sp>
        <p:nvSpPr>
          <p:cNvPr id="5" name="Footer Placeholder 4"/>
          <p:cNvSpPr>
            <a:spLocks noGrp="1"/>
          </p:cNvSpPr>
          <p:nvPr>
            <p:ph type="ftr" sz="quarter" idx="11"/>
          </p:nvPr>
        </p:nvSpPr>
        <p:spPr/>
        <p:txBody>
          <a:bodyPr/>
          <a:lstStyle>
            <a:extLst/>
          </a:lstStyle>
          <a:p>
            <a:endParaRPr lang="en-US">
              <a:solidFill>
                <a:srgbClr val="073E87"/>
              </a:solidFill>
            </a:endParaRPr>
          </a:p>
        </p:txBody>
      </p:sp>
      <p:sp>
        <p:nvSpPr>
          <p:cNvPr id="6" name="Slide Number Placeholder 5"/>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188998B-9FCC-4CEA-A756-6D4214C73C4F}" type="datetime1">
              <a:rPr lang="en-US" smtClean="0">
                <a:solidFill>
                  <a:srgbClr val="073E87"/>
                </a:solidFill>
              </a:rPr>
              <a:pPr/>
              <a:t>4/17/2012</a:t>
            </a:fld>
            <a:endParaRPr lang="en-US">
              <a:solidFill>
                <a:srgbClr val="073E87"/>
              </a:solidFill>
            </a:endParaRPr>
          </a:p>
        </p:txBody>
      </p:sp>
      <p:sp>
        <p:nvSpPr>
          <p:cNvPr id="5" name="Footer Placeholder 4"/>
          <p:cNvSpPr>
            <a:spLocks noGrp="1"/>
          </p:cNvSpPr>
          <p:nvPr>
            <p:ph type="ftr" sz="quarter" idx="11"/>
          </p:nvPr>
        </p:nvSpPr>
        <p:spPr/>
        <p:txBody>
          <a:bodyPr/>
          <a:lstStyle>
            <a:extLst/>
          </a:lstStyle>
          <a:p>
            <a:endParaRPr lang="en-US">
              <a:solidFill>
                <a:srgbClr val="073E87"/>
              </a:solidFill>
            </a:endParaRPr>
          </a:p>
        </p:txBody>
      </p:sp>
      <p:sp>
        <p:nvSpPr>
          <p:cNvPr id="6" name="Slide Number Placeholder 5"/>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6680B2-D421-434E-80A2-C0860E74D097}" type="datetime1">
              <a:rPr lang="en-US" smtClean="0">
                <a:solidFill>
                  <a:srgbClr val="073E87"/>
                </a:solidFill>
              </a:rPr>
              <a:pPr/>
              <a:t>4/17/2012</a:t>
            </a:fld>
            <a:endParaRPr lang="en-US">
              <a:solidFill>
                <a:srgbClr val="073E87"/>
              </a:solidFill>
            </a:endParaRPr>
          </a:p>
        </p:txBody>
      </p:sp>
      <p:sp>
        <p:nvSpPr>
          <p:cNvPr id="6" name="Footer Placeholder 5"/>
          <p:cNvSpPr>
            <a:spLocks noGrp="1"/>
          </p:cNvSpPr>
          <p:nvPr>
            <p:ph type="ftr" sz="quarter" idx="11"/>
          </p:nvPr>
        </p:nvSpPr>
        <p:spPr/>
        <p:txBody>
          <a:bodyPr/>
          <a:lstStyle>
            <a:extLst/>
          </a:lstStyle>
          <a:p>
            <a:endParaRPr lang="en-US">
              <a:solidFill>
                <a:srgbClr val="073E87"/>
              </a:solidFill>
            </a:endParaRPr>
          </a:p>
        </p:txBody>
      </p:sp>
      <p:sp>
        <p:nvSpPr>
          <p:cNvPr id="7" name="Slide Number Placeholder 6"/>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4E55829-AE5C-416C-B3A2-3A447EBA8BF5}" type="datetime1">
              <a:rPr lang="en-US" smtClean="0">
                <a:solidFill>
                  <a:srgbClr val="073E87"/>
                </a:solidFill>
              </a:rPr>
              <a:pPr/>
              <a:t>4/17/2012</a:t>
            </a:fld>
            <a:endParaRPr lang="en-US">
              <a:solidFill>
                <a:srgbClr val="073E87"/>
              </a:solidFill>
            </a:endParaRPr>
          </a:p>
        </p:txBody>
      </p:sp>
      <p:sp>
        <p:nvSpPr>
          <p:cNvPr id="8" name="Footer Placeholder 7"/>
          <p:cNvSpPr>
            <a:spLocks noGrp="1"/>
          </p:cNvSpPr>
          <p:nvPr>
            <p:ph type="ftr" sz="quarter" idx="11"/>
          </p:nvPr>
        </p:nvSpPr>
        <p:spPr/>
        <p:txBody>
          <a:bodyPr/>
          <a:lstStyle>
            <a:extLst/>
          </a:lstStyle>
          <a:p>
            <a:endParaRPr lang="en-US">
              <a:solidFill>
                <a:srgbClr val="073E87"/>
              </a:solidFill>
            </a:endParaRPr>
          </a:p>
        </p:txBody>
      </p:sp>
      <p:sp>
        <p:nvSpPr>
          <p:cNvPr id="9" name="Slide Number Placeholder 8"/>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1D4DE02-C313-491F-824D-5FCF8079F859}" type="datetime1">
              <a:rPr lang="en-US" smtClean="0">
                <a:solidFill>
                  <a:srgbClr val="073E87"/>
                </a:solidFill>
              </a:rPr>
              <a:pPr/>
              <a:t>4/17/2012</a:t>
            </a:fld>
            <a:endParaRPr lang="en-US">
              <a:solidFill>
                <a:srgbClr val="073E87"/>
              </a:solidFill>
            </a:endParaRPr>
          </a:p>
        </p:txBody>
      </p:sp>
      <p:sp>
        <p:nvSpPr>
          <p:cNvPr id="4" name="Footer Placeholder 3"/>
          <p:cNvSpPr>
            <a:spLocks noGrp="1"/>
          </p:cNvSpPr>
          <p:nvPr>
            <p:ph type="ftr" sz="quarter" idx="11"/>
          </p:nvPr>
        </p:nvSpPr>
        <p:spPr/>
        <p:txBody>
          <a:bodyPr/>
          <a:lstStyle>
            <a:extLst/>
          </a:lstStyle>
          <a:p>
            <a:endParaRPr lang="en-US">
              <a:solidFill>
                <a:srgbClr val="073E87"/>
              </a:solidFill>
            </a:endParaRPr>
          </a:p>
        </p:txBody>
      </p:sp>
      <p:sp>
        <p:nvSpPr>
          <p:cNvPr id="5" name="Slide Number Placeholder 4"/>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1A2999-9531-4AAD-BD61-10268ED9C863}" type="datetime1">
              <a:rPr lang="en-US" smtClean="0">
                <a:solidFill>
                  <a:srgbClr val="073E87"/>
                </a:solidFill>
              </a:rPr>
              <a:pPr/>
              <a:t>4/17/2012</a:t>
            </a:fld>
            <a:endParaRPr lang="en-US">
              <a:solidFill>
                <a:srgbClr val="073E87"/>
              </a:solidFill>
            </a:endParaRPr>
          </a:p>
        </p:txBody>
      </p:sp>
      <p:sp>
        <p:nvSpPr>
          <p:cNvPr id="3" name="Footer Placeholder 2"/>
          <p:cNvSpPr>
            <a:spLocks noGrp="1"/>
          </p:cNvSpPr>
          <p:nvPr>
            <p:ph type="ftr" sz="quarter" idx="11"/>
          </p:nvPr>
        </p:nvSpPr>
        <p:spPr/>
        <p:txBody>
          <a:bodyPr/>
          <a:lstStyle>
            <a:extLst/>
          </a:lstStyle>
          <a:p>
            <a:endParaRPr lang="en-US">
              <a:solidFill>
                <a:srgbClr val="073E87"/>
              </a:solidFill>
            </a:endParaRPr>
          </a:p>
        </p:txBody>
      </p:sp>
      <p:sp>
        <p:nvSpPr>
          <p:cNvPr id="4" name="Slide Number Placeholder 3"/>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8B5487-A4FA-47C6-A75E-3E0E2C76BDAE}" type="datetime1">
              <a:rPr lang="en-US" smtClean="0">
                <a:solidFill>
                  <a:srgbClr val="073E87"/>
                </a:solidFill>
              </a:rPr>
              <a:pPr/>
              <a:t>4/17/2012</a:t>
            </a:fld>
            <a:endParaRPr lang="en-US">
              <a:solidFill>
                <a:srgbClr val="073E87"/>
              </a:solidFill>
            </a:endParaRPr>
          </a:p>
        </p:txBody>
      </p:sp>
      <p:sp>
        <p:nvSpPr>
          <p:cNvPr id="6" name="Footer Placeholder 5"/>
          <p:cNvSpPr>
            <a:spLocks noGrp="1"/>
          </p:cNvSpPr>
          <p:nvPr>
            <p:ph type="ftr" sz="quarter" idx="11"/>
          </p:nvPr>
        </p:nvSpPr>
        <p:spPr/>
        <p:txBody>
          <a:bodyPr/>
          <a:lstStyle>
            <a:extLst/>
          </a:lstStyle>
          <a:p>
            <a:endParaRPr lang="en-US">
              <a:solidFill>
                <a:srgbClr val="073E87"/>
              </a:solidFill>
            </a:endParaRPr>
          </a:p>
        </p:txBody>
      </p:sp>
      <p:sp>
        <p:nvSpPr>
          <p:cNvPr id="7" name="Slide Number Placeholder 6"/>
          <p:cNvSpPr>
            <a:spLocks noGrp="1"/>
          </p:cNvSpPr>
          <p:nvPr>
            <p:ph type="sldNum" sz="quarter" idx="12"/>
          </p:nvPr>
        </p:nvSpPr>
        <p:spPr/>
        <p:txBody>
          <a:bodyPr/>
          <a:lstStyle>
            <a:extLst/>
          </a:lstStyle>
          <a:p>
            <a:fld id="{EB727A59-F01E-43BC-BF0A-5533339D486C}" type="slidenum">
              <a:rPr lang="en-US" smtClean="0">
                <a:solidFill>
                  <a:srgbClr val="073E87"/>
                </a:solidFill>
              </a:rPr>
              <a:pPr/>
              <a:t>‹#›</a:t>
            </a:fld>
            <a:endParaRPr lang="en-US">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B476EAD-0E9E-4447-B439-DAFC1614D936}" type="datetime1">
              <a:rPr lang="en-US" smtClean="0">
                <a:solidFill>
                  <a:srgbClr val="073E87"/>
                </a:solidFill>
              </a:rPr>
              <a:pPr/>
              <a:t>4/17/2012</a:t>
            </a:fld>
            <a:endParaRPr lang="en-US">
              <a:solidFill>
                <a:srgbClr val="073E87"/>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srgbClr val="073E87"/>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58720C-DC22-4552-9F49-46246BDF9A3F}" type="datetime1">
              <a:rPr lang="en-US" smtClean="0">
                <a:solidFill>
                  <a:srgbClr val="073E87"/>
                </a:solidFill>
              </a:rPr>
              <a:pPr/>
              <a:t>4/17/2012</a:t>
            </a:fld>
            <a:endParaRPr lang="en-US">
              <a:solidFill>
                <a:srgbClr val="073E87"/>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srgbClr val="073E87"/>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2.emf"/><Relationship Id="rId5" Type="http://schemas.openxmlformats.org/officeDocument/2006/relationships/slideLayout" Target="../slideLayouts/slideLayout7.xml"/><Relationship Id="rId4" Type="http://schemas.openxmlformats.org/officeDocument/2006/relationships/tags" Target="../tags/tag40.xml"/></Relationships>
</file>

<file path=ppt/slides/_rels/slide12.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image" Target="../media/image3.emf"/><Relationship Id="rId4"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image" Target="../media/image4.png"/><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image" Target="../media/image5.png"/><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4"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image" Target="../media/image4.emf"/><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image" Target="../media/image5.emf"/></Relationships>
</file>

<file path=ppt/slides/_rels/slide2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69.xml"/><Relationship Id="rId7" Type="http://schemas.openxmlformats.org/officeDocument/2006/relationships/slideLayout" Target="../slideLayouts/slideLayout7.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s>
</file>

<file path=ppt/slides/_rels/slide22.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tags" Target="../tags/tag32.xml"/><Relationship Id="rId3" Type="http://schemas.openxmlformats.org/officeDocument/2006/relationships/tags" Target="../tags/tag27.xml"/><Relationship Id="rId7" Type="http://schemas.openxmlformats.org/officeDocument/2006/relationships/tags" Target="../tags/tag3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image" Target="../media/image2.png"/><Relationship Id="rId5" Type="http://schemas.openxmlformats.org/officeDocument/2006/relationships/tags" Target="../tags/tag29.xml"/><Relationship Id="rId10" Type="http://schemas.openxmlformats.org/officeDocument/2006/relationships/slideLayout" Target="../slideLayouts/slideLayout7.xml"/><Relationship Id="rId4" Type="http://schemas.openxmlformats.org/officeDocument/2006/relationships/tags" Target="../tags/tag28.xml"/><Relationship Id="rId9" Type="http://schemas.openxmlformats.org/officeDocument/2006/relationships/tags" Target="../tags/tag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28600"/>
            <a:ext cx="7924800" cy="2514600"/>
          </a:xfrm>
        </p:spPr>
        <p:txBody>
          <a:bodyPr>
            <a:normAutofit/>
          </a:bodyPr>
          <a:lstStyle/>
          <a:p>
            <a:r>
              <a:rPr lang="en-US" sz="2800" dirty="0" smtClean="0"/>
              <a:t>J. Bradford DeLong and Lawrence Summers: </a:t>
            </a:r>
            <a:br>
              <a:rPr lang="en-US" sz="2800" dirty="0" smtClean="0"/>
            </a:br>
            <a:r>
              <a:rPr lang="en-US" sz="2800" dirty="0" smtClean="0"/>
              <a:t/>
            </a:r>
            <a:br>
              <a:rPr lang="en-US" sz="2800" dirty="0" smtClean="0"/>
            </a:br>
            <a:r>
              <a:rPr lang="en-US" sz="2800" dirty="0" smtClean="0"/>
              <a:t>“Fiscal Policy in a Depressed Economy”</a:t>
            </a:r>
            <a:br>
              <a:rPr lang="en-US" sz="2800" dirty="0" smtClean="0"/>
            </a:br>
            <a:r>
              <a:rPr lang="en-US" sz="2800" dirty="0"/>
              <a:t/>
            </a:r>
            <a:br>
              <a:rPr lang="en-US" sz="2800" dirty="0"/>
            </a:br>
            <a:endParaRPr lang="en-US" sz="3200" dirty="0"/>
          </a:p>
        </p:txBody>
      </p:sp>
      <p:sp>
        <p:nvSpPr>
          <p:cNvPr id="3" name="Subtitle 2"/>
          <p:cNvSpPr>
            <a:spLocks noGrp="1"/>
          </p:cNvSpPr>
          <p:nvPr>
            <p:ph type="subTitle" idx="1"/>
            <p:custDataLst>
              <p:tags r:id="rId2"/>
            </p:custDataLst>
          </p:nvPr>
        </p:nvSpPr>
        <p:spPr>
          <a:xfrm>
            <a:off x="914400" y="2209800"/>
            <a:ext cx="7772400" cy="2971800"/>
          </a:xfrm>
        </p:spPr>
        <p:txBody>
          <a:bodyPr>
            <a:normAutofit/>
          </a:bodyPr>
          <a:lstStyle/>
          <a:p>
            <a:endParaRPr lang="en-US" sz="2400" dirty="0"/>
          </a:p>
          <a:p>
            <a:r>
              <a:rPr lang="en-US" sz="2800" b="1" dirty="0" smtClean="0">
                <a:effectLst>
                  <a:outerShdw blurRad="38100" dist="38100" dir="2700000" algn="tl">
                    <a:srgbClr val="000000">
                      <a:alpha val="43137"/>
                    </a:srgbClr>
                  </a:outerShdw>
                </a:effectLst>
              </a:rPr>
              <a:t>Discussion by Valerie A. Ramey</a:t>
            </a:r>
          </a:p>
          <a:p>
            <a:endParaRPr lang="en-US" sz="3200" b="1" dirty="0">
              <a:effectLst>
                <a:outerShdw blurRad="38100" dist="38100" dir="2700000" algn="tl">
                  <a:srgbClr val="000000">
                    <a:alpha val="43137"/>
                  </a:srgbClr>
                </a:outerShdw>
              </a:effectLst>
            </a:endParaRPr>
          </a:p>
          <a:p>
            <a:r>
              <a:rPr lang="en-US" sz="2400" b="1" dirty="0" smtClean="0"/>
              <a:t>Brookings</a:t>
            </a:r>
          </a:p>
          <a:p>
            <a:r>
              <a:rPr lang="en-US" sz="2400" b="1" dirty="0" smtClean="0"/>
              <a:t>March 23, 2012</a:t>
            </a:r>
            <a:endParaRPr lang="en-US" sz="2400" b="1" dirty="0"/>
          </a:p>
        </p:txBody>
      </p:sp>
      <p:sp>
        <p:nvSpPr>
          <p:cNvPr id="4" name="Slide Number Placeholder 3"/>
          <p:cNvSpPr>
            <a:spLocks noGrp="1"/>
          </p:cNvSpPr>
          <p:nvPr>
            <p:ph type="sldNum" sz="quarter" idx="12"/>
            <p:custDataLst>
              <p:tags r:id="rId3"/>
            </p:custDataLst>
          </p:nvPr>
        </p:nvSpPr>
        <p:spPr/>
        <p:txBody>
          <a:bodyPr/>
          <a:lstStyle/>
          <a:p>
            <a:fld id="{EB727A59-F01E-43BC-BF0A-5533339D486C}" type="slidenum">
              <a:rPr lang="en-US" smtClean="0"/>
              <a:t>1</a:t>
            </a:fld>
            <a:endParaRPr lang="en-US"/>
          </a:p>
        </p:txBody>
      </p:sp>
    </p:spTree>
    <p:extLst>
      <p:ext uri="{BB962C8B-B14F-4D97-AF65-F5344CB8AC3E}">
        <p14:creationId xmlns:p14="http://schemas.microsoft.com/office/powerpoint/2010/main" val="2583277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10</a:t>
            </a:fld>
            <a:endParaRPr lang="en-US"/>
          </a:p>
        </p:txBody>
      </p:sp>
      <p:sp>
        <p:nvSpPr>
          <p:cNvPr id="6" name="Title 5"/>
          <p:cNvSpPr>
            <a:spLocks noGrp="1"/>
          </p:cNvSpPr>
          <p:nvPr>
            <p:ph type="title" idx="4294967295"/>
            <p:custDataLst>
              <p:tags r:id="rId2"/>
            </p:custDataLst>
          </p:nvPr>
        </p:nvSpPr>
        <p:spPr>
          <a:xfrm>
            <a:off x="457200" y="152400"/>
            <a:ext cx="8229600" cy="914400"/>
          </a:xfrm>
        </p:spPr>
        <p:txBody>
          <a:bodyPr>
            <a:normAutofit/>
          </a:bodyPr>
          <a:lstStyle/>
          <a:p>
            <a:r>
              <a:rPr lang="en-US" sz="2800" dirty="0"/>
              <a:t>3</a:t>
            </a:r>
            <a:r>
              <a:rPr lang="en-US" sz="2800" dirty="0" smtClean="0"/>
              <a:t>.  Hysteresis effect: value of </a:t>
            </a:r>
            <a:r>
              <a:rPr lang="el-GR" sz="2800" dirty="0"/>
              <a:t>η</a:t>
            </a:r>
            <a:endParaRPr lang="en-US" sz="2800" dirty="0"/>
          </a:p>
        </p:txBody>
      </p:sp>
      <p:sp>
        <p:nvSpPr>
          <p:cNvPr id="5" name="Content Placeholder 1"/>
          <p:cNvSpPr>
            <a:spLocks noGrp="1"/>
          </p:cNvSpPr>
          <p:nvPr>
            <p:ph idx="4294967295"/>
            <p:custDataLst>
              <p:tags r:id="rId3"/>
            </p:custDataLst>
          </p:nvPr>
        </p:nvSpPr>
        <p:spPr>
          <a:xfrm>
            <a:off x="685800" y="838200"/>
            <a:ext cx="8153400" cy="5486400"/>
          </a:xfrm>
        </p:spPr>
        <p:txBody>
          <a:bodyPr>
            <a:noAutofit/>
          </a:bodyPr>
          <a:lstStyle/>
          <a:p>
            <a:endParaRPr lang="en-US" sz="2400" dirty="0" smtClean="0"/>
          </a:p>
          <a:p>
            <a:r>
              <a:rPr lang="en-US" sz="2400" dirty="0" smtClean="0"/>
              <a:t>DS assume not only that an output gap today leads to </a:t>
            </a:r>
            <a:r>
              <a:rPr lang="en-US" sz="2400" dirty="0" smtClean="0">
                <a:solidFill>
                  <a:srgbClr val="FF0000"/>
                </a:solidFill>
              </a:rPr>
              <a:t>lower future potential</a:t>
            </a:r>
            <a:r>
              <a:rPr lang="en-US" sz="2400" dirty="0" smtClean="0"/>
              <a:t> output but also that raising output </a:t>
            </a:r>
            <a:r>
              <a:rPr lang="en-US" sz="2400" dirty="0" smtClean="0">
                <a:solidFill>
                  <a:srgbClr val="FF0000"/>
                </a:solidFill>
              </a:rPr>
              <a:t>with government spending will reverse this effect.</a:t>
            </a:r>
          </a:p>
          <a:p>
            <a:endParaRPr lang="en-US" sz="2400" dirty="0">
              <a:solidFill>
                <a:srgbClr val="FF0000"/>
              </a:solidFill>
            </a:endParaRPr>
          </a:p>
          <a:p>
            <a:r>
              <a:rPr lang="en-US" sz="2400" dirty="0" smtClean="0"/>
              <a:t>It is not obvious to me that an increase in government spending would create the private investment and skill-building jobs required to reverse the effect.</a:t>
            </a:r>
          </a:p>
          <a:p>
            <a:endParaRPr lang="en-US" sz="2400" dirty="0"/>
          </a:p>
          <a:p>
            <a:r>
              <a:rPr lang="en-US" sz="2400" dirty="0" smtClean="0"/>
              <a:t>We can </a:t>
            </a:r>
            <a:r>
              <a:rPr lang="en-US" sz="2400" dirty="0" smtClean="0">
                <a:solidFill>
                  <a:srgbClr val="FF0000"/>
                </a:solidFill>
              </a:rPr>
              <a:t>test </a:t>
            </a:r>
            <a:r>
              <a:rPr lang="en-US" sz="2400" dirty="0" smtClean="0"/>
              <a:t>this hypothesis on U.S. data: if G raises Y in the short-run, it should have a persistent effect on output. </a:t>
            </a:r>
            <a:endParaRPr lang="en-US" sz="2400" b="1" dirty="0" smtClean="0"/>
          </a:p>
        </p:txBody>
      </p:sp>
    </p:spTree>
    <p:extLst>
      <p:ext uri="{BB962C8B-B14F-4D97-AF65-F5344CB8AC3E}">
        <p14:creationId xmlns:p14="http://schemas.microsoft.com/office/powerpoint/2010/main" val="3101484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11</a:t>
            </a:fld>
            <a:endParaRPr lang="en-US"/>
          </a:p>
        </p:txBody>
      </p:sp>
      <p:pic>
        <p:nvPicPr>
          <p:cNvPr id="3075" name="Picture 3"/>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32460" y="1071265"/>
            <a:ext cx="8966250" cy="518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custDataLst>
              <p:tags r:id="rId3"/>
            </p:custDataLst>
          </p:nvPr>
        </p:nvSpPr>
        <p:spPr>
          <a:xfrm>
            <a:off x="838200" y="240268"/>
            <a:ext cx="7467600" cy="461665"/>
          </a:xfrm>
          <a:prstGeom prst="rect">
            <a:avLst/>
          </a:prstGeom>
          <a:noFill/>
        </p:spPr>
        <p:txBody>
          <a:bodyPr wrap="square" rtlCol="0">
            <a:spAutoFit/>
          </a:bodyPr>
          <a:lstStyle/>
          <a:p>
            <a:pPr algn="ctr"/>
            <a:r>
              <a:rPr lang="en-US" sz="2400" dirty="0" smtClean="0"/>
              <a:t>EVAR from Ramey (2011): 1939q1-2008q4</a:t>
            </a:r>
          </a:p>
        </p:txBody>
      </p:sp>
      <p:sp>
        <p:nvSpPr>
          <p:cNvPr id="2" name="TextBox 1"/>
          <p:cNvSpPr txBox="1"/>
          <p:nvPr>
            <p:custDataLst>
              <p:tags r:id="rId4"/>
            </p:custDataLst>
          </p:nvPr>
        </p:nvSpPr>
        <p:spPr>
          <a:xfrm>
            <a:off x="838200" y="6033591"/>
            <a:ext cx="7467600" cy="461665"/>
          </a:xfrm>
          <a:prstGeom prst="rect">
            <a:avLst/>
          </a:prstGeom>
          <a:noFill/>
        </p:spPr>
        <p:txBody>
          <a:bodyPr wrap="square" rtlCol="0">
            <a:spAutoFit/>
          </a:bodyPr>
          <a:lstStyle/>
          <a:p>
            <a:r>
              <a:rPr lang="en-US" sz="2400" dirty="0" smtClean="0"/>
              <a:t>Blanchard-</a:t>
            </a:r>
            <a:r>
              <a:rPr lang="en-US" sz="2400" dirty="0" err="1" smtClean="0"/>
              <a:t>Perotti</a:t>
            </a:r>
            <a:r>
              <a:rPr lang="en-US" sz="2400" dirty="0" smtClean="0"/>
              <a:t> SVAR shows the same patterns</a:t>
            </a:r>
            <a:endParaRPr lang="en-US" sz="2400" dirty="0"/>
          </a:p>
        </p:txBody>
      </p:sp>
    </p:spTree>
    <p:extLst>
      <p:ext uri="{BB962C8B-B14F-4D97-AF65-F5344CB8AC3E}">
        <p14:creationId xmlns:p14="http://schemas.microsoft.com/office/powerpoint/2010/main" val="1288624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12</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Summary of Hysteresis Test</a:t>
            </a:r>
            <a:endParaRPr lang="en-US" sz="2800" dirty="0"/>
          </a:p>
        </p:txBody>
      </p:sp>
      <p:sp>
        <p:nvSpPr>
          <p:cNvPr id="7" name="Content Placeholder 1"/>
          <p:cNvSpPr txBox="1">
            <a:spLocks/>
          </p:cNvSpPr>
          <p:nvPr>
            <p:custDataLst>
              <p:tags r:id="rId3"/>
            </p:custDataLst>
          </p:nvPr>
        </p:nvSpPr>
        <p:spPr>
          <a:xfrm>
            <a:off x="685800" y="1981200"/>
            <a:ext cx="8153400" cy="48768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None/>
            </a:pPr>
            <a:r>
              <a:rPr lang="en-US" sz="2800" dirty="0" smtClean="0"/>
              <a:t>Standard VARs suggest that the effect of </a:t>
            </a:r>
          </a:p>
          <a:p>
            <a:pPr marL="109728" indent="0">
              <a:buNone/>
            </a:pPr>
            <a:endParaRPr lang="en-US" sz="2800" dirty="0"/>
          </a:p>
          <a:p>
            <a:pPr marL="109728" indent="0">
              <a:buNone/>
            </a:pPr>
            <a:r>
              <a:rPr lang="en-US" sz="2800" dirty="0" smtClean="0"/>
              <a:t>government spending on output lasts only as</a:t>
            </a:r>
          </a:p>
          <a:p>
            <a:pPr marL="109728" indent="0">
              <a:buNone/>
            </a:pPr>
            <a:endParaRPr lang="en-US" sz="2800" dirty="0"/>
          </a:p>
          <a:p>
            <a:pPr marL="109728" indent="0">
              <a:buNone/>
            </a:pPr>
            <a:r>
              <a:rPr lang="en-US" sz="2800" dirty="0" smtClean="0"/>
              <a:t> long as the government spending.</a:t>
            </a:r>
          </a:p>
        </p:txBody>
      </p:sp>
    </p:spTree>
    <p:extLst>
      <p:ext uri="{BB962C8B-B14F-4D97-AF65-F5344CB8AC3E}">
        <p14:creationId xmlns:p14="http://schemas.microsoft.com/office/powerpoint/2010/main" val="3417679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13</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4.  The Multiplier:  value of µ</a:t>
            </a:r>
            <a:endParaRPr lang="en-US" sz="2800" dirty="0"/>
          </a:p>
        </p:txBody>
      </p:sp>
      <p:sp>
        <p:nvSpPr>
          <p:cNvPr id="7" name="Content Placeholder 1"/>
          <p:cNvSpPr txBox="1">
            <a:spLocks/>
          </p:cNvSpPr>
          <p:nvPr>
            <p:custDataLst>
              <p:tags r:id="rId3"/>
            </p:custDataLst>
          </p:nvPr>
        </p:nvSpPr>
        <p:spPr>
          <a:xfrm>
            <a:off x="685800" y="1524000"/>
            <a:ext cx="8153400" cy="48768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800" dirty="0" smtClean="0"/>
              <a:t>My recent paper (Ramey (2012)) uses a more precise way to estimate the multiplier in a VAR and using IV.</a:t>
            </a:r>
          </a:p>
          <a:p>
            <a:endParaRPr lang="en-US" sz="2800" dirty="0"/>
          </a:p>
          <a:p>
            <a:r>
              <a:rPr lang="en-US" sz="2800" dirty="0" smtClean="0"/>
              <a:t>It looks at the effect of government spending on private spending (Y – G).</a:t>
            </a:r>
          </a:p>
          <a:p>
            <a:endParaRPr lang="en-US" sz="2800" dirty="0"/>
          </a:p>
          <a:p>
            <a:r>
              <a:rPr lang="en-US" sz="2800" dirty="0" smtClean="0"/>
              <a:t>This method indicates that multipliers are significantly below unity – about 0.5 when tax effects are accounted for.</a:t>
            </a:r>
          </a:p>
        </p:txBody>
      </p:sp>
    </p:spTree>
    <p:extLst>
      <p:ext uri="{BB962C8B-B14F-4D97-AF65-F5344CB8AC3E}">
        <p14:creationId xmlns:p14="http://schemas.microsoft.com/office/powerpoint/2010/main" val="3017833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14</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Caveats</a:t>
            </a:r>
            <a:endParaRPr lang="en-US" sz="2800" dirty="0"/>
          </a:p>
        </p:txBody>
      </p:sp>
      <p:sp>
        <p:nvSpPr>
          <p:cNvPr id="7" name="Content Placeholder 1"/>
          <p:cNvSpPr txBox="1">
            <a:spLocks/>
          </p:cNvSpPr>
          <p:nvPr>
            <p:custDataLst>
              <p:tags r:id="rId3"/>
            </p:custDataLst>
          </p:nvPr>
        </p:nvSpPr>
        <p:spPr>
          <a:xfrm>
            <a:off x="685800" y="1524000"/>
            <a:ext cx="8153400" cy="487680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800" dirty="0" smtClean="0"/>
              <a:t>DS and numerous others have argued that the multiplier may be higher when there is </a:t>
            </a:r>
            <a:r>
              <a:rPr lang="en-US" sz="2800" dirty="0" smtClean="0">
                <a:solidFill>
                  <a:srgbClr val="FF0000"/>
                </a:solidFill>
              </a:rPr>
              <a:t>slack </a:t>
            </a:r>
            <a:r>
              <a:rPr lang="en-US" sz="2800" dirty="0" smtClean="0"/>
              <a:t>in the economy and when interest rates are at the </a:t>
            </a:r>
            <a:r>
              <a:rPr lang="en-US" sz="2800" dirty="0" smtClean="0">
                <a:solidFill>
                  <a:srgbClr val="FF0000"/>
                </a:solidFill>
              </a:rPr>
              <a:t>Zero Lower Bound</a:t>
            </a:r>
            <a:r>
              <a:rPr lang="en-US" sz="2800" dirty="0" smtClean="0"/>
              <a:t>.</a:t>
            </a:r>
          </a:p>
          <a:p>
            <a:endParaRPr lang="en-US" sz="2800" dirty="0" smtClean="0"/>
          </a:p>
          <a:p>
            <a:endParaRPr lang="en-US" sz="2800" dirty="0"/>
          </a:p>
          <a:p>
            <a:r>
              <a:rPr lang="en-US" sz="2800" dirty="0" smtClean="0"/>
              <a:t>In principle, it is possible to test these hypotheses on </a:t>
            </a:r>
            <a:r>
              <a:rPr lang="en-US" sz="2800" dirty="0" smtClean="0">
                <a:solidFill>
                  <a:srgbClr val="FF0000"/>
                </a:solidFill>
              </a:rPr>
              <a:t>historical data</a:t>
            </a:r>
            <a:r>
              <a:rPr lang="en-US" sz="2800" dirty="0" smtClean="0"/>
              <a:t>.</a:t>
            </a:r>
          </a:p>
        </p:txBody>
      </p:sp>
    </p:spTree>
    <p:extLst>
      <p:ext uri="{BB962C8B-B14F-4D97-AF65-F5344CB8AC3E}">
        <p14:creationId xmlns:p14="http://schemas.microsoft.com/office/powerpoint/2010/main" val="2524424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15</a:t>
            </a:fld>
            <a:endParaRPr lang="en-US"/>
          </a:p>
        </p:txBody>
      </p:sp>
      <p:sp>
        <p:nvSpPr>
          <p:cNvPr id="3" name="TextBox 2"/>
          <p:cNvSpPr txBox="1"/>
          <p:nvPr>
            <p:custDataLst>
              <p:tags r:id="rId2"/>
            </p:custDataLst>
          </p:nvPr>
        </p:nvSpPr>
        <p:spPr>
          <a:xfrm>
            <a:off x="685800" y="685800"/>
            <a:ext cx="7772400" cy="461665"/>
          </a:xfrm>
          <a:prstGeom prst="rect">
            <a:avLst/>
          </a:prstGeom>
          <a:noFill/>
        </p:spPr>
        <p:txBody>
          <a:bodyPr wrap="square" rtlCol="0">
            <a:spAutoFit/>
          </a:bodyPr>
          <a:lstStyle/>
          <a:p>
            <a:r>
              <a:rPr lang="en-US" sz="2400" dirty="0" smtClean="0"/>
              <a:t>Monthly Data from 1931 to 1951</a:t>
            </a:r>
            <a:endParaRPr lang="en-US" sz="2400" dirty="0"/>
          </a:p>
        </p:txBody>
      </p:sp>
      <p:pic>
        <p:nvPicPr>
          <p:cNvPr id="1026" name="Picture 2"/>
          <p:cNvPicPr>
            <a:picLocks noChangeAspect="1" noChangeArrowheads="1"/>
          </p:cNvPicPr>
          <p:nvPr>
            <p:custDataLst>
              <p:tags r:id="rId3"/>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36825" y="1560512"/>
            <a:ext cx="7987859" cy="461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0454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6" name="Rectangle 2"/>
          <p:cNvSpPr>
            <a:spLocks noGrp="1" noChangeArrowheads="1"/>
          </p:cNvSpPr>
          <p:nvPr>
            <p:ph type="title"/>
            <p:custDataLst>
              <p:tags r:id="rId1"/>
            </p:custDataLst>
          </p:nvPr>
        </p:nvSpPr>
        <p:spPr>
          <a:xfrm>
            <a:off x="713581" y="228600"/>
            <a:ext cx="7793038" cy="1066800"/>
          </a:xfrm>
        </p:spPr>
        <p:txBody>
          <a:bodyPr/>
          <a:lstStyle/>
          <a:p>
            <a:r>
              <a:rPr lang="en-US" sz="2800" dirty="0" smtClean="0"/>
              <a:t>Estimation</a:t>
            </a:r>
            <a:endParaRPr lang="en-US" sz="2800" dirty="0"/>
          </a:p>
        </p:txBody>
      </p:sp>
      <p:sp>
        <p:nvSpPr>
          <p:cNvPr id="246787" name="Text Box 3"/>
          <p:cNvSpPr txBox="1">
            <a:spLocks noChangeArrowheads="1"/>
          </p:cNvSpPr>
          <p:nvPr>
            <p:custDataLst>
              <p:tags r:id="rId2"/>
            </p:custDataLst>
          </p:nvPr>
        </p:nvSpPr>
        <p:spPr bwMode="auto">
          <a:xfrm>
            <a:off x="800100" y="2667000"/>
            <a:ext cx="7886700" cy="4191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nSpc>
                <a:spcPct val="130000"/>
              </a:lnSpc>
              <a:spcBef>
                <a:spcPct val="50000"/>
              </a:spcBef>
              <a:buFont typeface="Arial" pitchFamily="34" charset="0"/>
              <a:buChar char="•"/>
            </a:pPr>
            <a:r>
              <a:rPr lang="en-US" sz="2400" dirty="0" smtClean="0"/>
              <a:t>Monthly data, 1933m1 – 1951m12</a:t>
            </a:r>
          </a:p>
          <a:p>
            <a:pPr marL="342900" indent="-342900">
              <a:lnSpc>
                <a:spcPct val="130000"/>
              </a:lnSpc>
              <a:spcBef>
                <a:spcPct val="50000"/>
              </a:spcBef>
              <a:buFont typeface="Arial" pitchFamily="34" charset="0"/>
              <a:buChar char="•"/>
            </a:pPr>
            <a:r>
              <a:rPr lang="en-US" sz="2400" dirty="0" smtClean="0"/>
              <a:t>Gordon-</a:t>
            </a:r>
            <a:r>
              <a:rPr lang="en-US" sz="2400" dirty="0" err="1" smtClean="0"/>
              <a:t>Krenn</a:t>
            </a:r>
            <a:r>
              <a:rPr lang="en-US" sz="2400" dirty="0" smtClean="0"/>
              <a:t> GDP and government spending data</a:t>
            </a:r>
          </a:p>
          <a:p>
            <a:pPr marL="342900" indent="-342900">
              <a:lnSpc>
                <a:spcPct val="130000"/>
              </a:lnSpc>
              <a:spcBef>
                <a:spcPct val="50000"/>
              </a:spcBef>
              <a:buFont typeface="Arial" pitchFamily="34" charset="0"/>
              <a:buChar char="•"/>
            </a:pPr>
            <a:r>
              <a:rPr lang="en-US" sz="2400" dirty="0" smtClean="0"/>
              <a:t>My unemployment series to create slack variable</a:t>
            </a:r>
          </a:p>
          <a:p>
            <a:pPr marL="342900" indent="-342900">
              <a:lnSpc>
                <a:spcPct val="130000"/>
              </a:lnSpc>
              <a:spcBef>
                <a:spcPct val="50000"/>
              </a:spcBef>
              <a:buFont typeface="Arial" pitchFamily="34" charset="0"/>
              <a:buChar char="•"/>
            </a:pPr>
            <a:r>
              <a:rPr lang="en-US" sz="2400" dirty="0" smtClean="0"/>
              <a:t>IV using lagged government spending (my news variable had low first-stage f-statistics)</a:t>
            </a:r>
          </a:p>
          <a:p>
            <a:pPr marL="342900" indent="-342900">
              <a:lnSpc>
                <a:spcPct val="130000"/>
              </a:lnSpc>
              <a:spcBef>
                <a:spcPct val="50000"/>
              </a:spcBef>
              <a:buFont typeface="Arial" pitchFamily="34" charset="0"/>
              <a:buChar char="•"/>
            </a:pPr>
            <a:r>
              <a:rPr lang="en-US" sz="2400" dirty="0" smtClean="0"/>
              <a:t>Allow </a:t>
            </a:r>
            <a:r>
              <a:rPr lang="el-GR" sz="2400" dirty="0" smtClean="0"/>
              <a:t>β</a:t>
            </a:r>
            <a:r>
              <a:rPr lang="en-US" sz="2400" dirty="0" smtClean="0"/>
              <a:t>’s to differ if unemployment&gt;7%</a:t>
            </a:r>
          </a:p>
        </p:txBody>
      </p:sp>
      <mc:AlternateContent xmlns:mc="http://schemas.openxmlformats.org/markup-compatibility/2006" xmlns:a14="http://schemas.microsoft.com/office/drawing/2010/main">
        <mc:Choice Requires="a14">
          <p:sp>
            <p:nvSpPr>
              <p:cNvPr id="6" name="Rectangle 5"/>
              <p:cNvSpPr/>
              <p:nvPr>
                <p:custDataLst>
                  <p:tags r:id="rId3"/>
                </p:custDataLst>
              </p:nvPr>
            </p:nvSpPr>
            <p:spPr>
              <a:xfrm>
                <a:off x="825500" y="1219200"/>
                <a:ext cx="7251700" cy="848566"/>
              </a:xfrm>
              <a:prstGeom prst="rect">
                <a:avLst/>
              </a:prstGeom>
            </p:spPr>
            <p:txBody>
              <a:bodyPr wrap="square">
                <a:spAutoFit/>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f>
                        <m:fPr>
                          <m:ctrlPr>
                            <a:rPr lang="en-US" sz="2400" i="1" kern="1200" smtClean="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−1</m:t>
                              </m:r>
                            </m:sub>
                          </m:sSub>
                        </m:den>
                      </m:f>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0</m:t>
                          </m:r>
                        </m:sub>
                      </m:sSub>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1</m:t>
                          </m:r>
                        </m:sub>
                      </m:sSub>
                      <m:f>
                        <m:fPr>
                          <m:ctrlPr>
                            <a:rPr lang="en-US" sz="2400" i="1" kern="120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𝐺</m:t>
                              </m:r>
                            </m:e>
                            <m:sub>
                              <m:r>
                                <a:rPr lang="en-US" sz="2400" i="1" kern="1200">
                                  <a:solidFill>
                                    <a:srgbClr val="000000"/>
                                  </a:solidFill>
                                  <a:effectLst/>
                                  <a:latin typeface="Cambria Math"/>
                                  <a:ea typeface="Times New Roman"/>
                                  <a:cs typeface="Times New Roman"/>
                                </a:rPr>
                                <m:t>𝑡</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−1</m:t>
                              </m:r>
                            </m:sub>
                          </m:sSub>
                        </m:den>
                      </m:f>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2</m:t>
                              </m:r>
                            </m:sub>
                          </m:sSub>
                          <m:f>
                            <m:fPr>
                              <m:ctrlPr>
                                <a:rPr lang="en-US" sz="2400" i="1" kern="120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b="0" i="1" kern="1200" smtClean="0">
                                      <a:solidFill>
                                        <a:srgbClr val="000000"/>
                                      </a:solidFill>
                                      <a:effectLst/>
                                      <a:latin typeface="Cambria Math"/>
                                      <a:ea typeface="Times New Roman"/>
                                      <a:cs typeface="Times New Roman"/>
                                    </a:rPr>
                                    <m:t>−1</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−2</m:t>
                                  </m:r>
                                </m:sub>
                              </m:sSub>
                            </m:den>
                          </m:f>
                          <m:r>
                            <a:rPr lang="en-US" sz="2400" i="1" kern="1200">
                              <a:solidFill>
                                <a:srgbClr val="000000"/>
                              </a:solidFill>
                              <a:effectLst/>
                              <a:latin typeface="Cambria Math"/>
                              <a:ea typeface="Times New Roman"/>
                              <a:cs typeface="Times New Roman"/>
                            </a:rPr>
                            <m:t>+</m:t>
                          </m:r>
                          <m:r>
                            <a:rPr lang="en-US" sz="2400" i="1" kern="1200">
                              <a:solidFill>
                                <a:srgbClr val="000000"/>
                              </a:solidFill>
                              <a:effectLst/>
                              <a:latin typeface="Cambria Math"/>
                              <a:ea typeface="Times New Roman"/>
                              <a:cs typeface="Times New Roman"/>
                            </a:rPr>
                            <m:t>𝜀</m:t>
                          </m:r>
                        </m:e>
                        <m:sub>
                          <m:r>
                            <a:rPr lang="en-US" sz="2400" i="1" kern="1200">
                              <a:solidFill>
                                <a:srgbClr val="000000"/>
                              </a:solidFill>
                              <a:effectLst/>
                              <a:latin typeface="Cambria Math"/>
                              <a:ea typeface="Times New Roman"/>
                              <a:cs typeface="Times New Roman"/>
                            </a:rPr>
                            <m:t>𝑡</m:t>
                          </m:r>
                        </m:sub>
                      </m:sSub>
                    </m:oMath>
                  </m:oMathPara>
                </a14:m>
                <a:endParaRPr lang="en-US" sz="2400" dirty="0">
                  <a:effectLst/>
                  <a:latin typeface="Times New Roman"/>
                  <a:ea typeface="Times New Roman"/>
                </a:endParaRPr>
              </a:p>
            </p:txBody>
          </p:sp>
        </mc:Choice>
        <mc:Fallback xmlns="">
          <p:sp>
            <p:nvSpPr>
              <p:cNvPr id="6" name="Rectangle 5"/>
              <p:cNvSpPr>
                <a:spLocks noRot="1" noChangeAspect="1" noMove="1" noResize="1" noEditPoints="1" noAdjustHandles="1" noChangeArrowheads="1" noChangeShapeType="1" noTextEdit="1"/>
              </p:cNvSpPr>
              <p:nvPr/>
            </p:nvSpPr>
            <p:spPr>
              <a:xfrm>
                <a:off x="825500" y="1219200"/>
                <a:ext cx="7251700" cy="848566"/>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80783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6" name="Rectangle 2"/>
          <p:cNvSpPr>
            <a:spLocks noGrp="1" noChangeArrowheads="1"/>
          </p:cNvSpPr>
          <p:nvPr>
            <p:ph type="title"/>
            <p:custDataLst>
              <p:tags r:id="rId1"/>
            </p:custDataLst>
          </p:nvPr>
        </p:nvSpPr>
        <p:spPr>
          <a:xfrm>
            <a:off x="713581" y="228600"/>
            <a:ext cx="7793038" cy="1066800"/>
          </a:xfrm>
        </p:spPr>
        <p:txBody>
          <a:bodyPr/>
          <a:lstStyle/>
          <a:p>
            <a:r>
              <a:rPr lang="en-US" sz="2800" dirty="0" smtClean="0"/>
              <a:t>Results</a:t>
            </a:r>
            <a:endParaRPr lang="en-US" sz="2800" dirty="0"/>
          </a:p>
        </p:txBody>
      </p:sp>
      <p:sp>
        <p:nvSpPr>
          <p:cNvPr id="246787" name="Text Box 3"/>
          <p:cNvSpPr txBox="1">
            <a:spLocks noChangeArrowheads="1"/>
          </p:cNvSpPr>
          <p:nvPr>
            <p:custDataLst>
              <p:tags r:id="rId2"/>
            </p:custDataLst>
          </p:nvPr>
        </p:nvSpPr>
        <p:spPr bwMode="auto">
          <a:xfrm>
            <a:off x="825500" y="2290298"/>
            <a:ext cx="7886700"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nSpc>
                <a:spcPct val="130000"/>
              </a:lnSpc>
              <a:spcBef>
                <a:spcPct val="50000"/>
              </a:spcBef>
              <a:buFont typeface="Arial" pitchFamily="34" charset="0"/>
              <a:buChar char="•"/>
            </a:pPr>
            <a:r>
              <a:rPr lang="en-US" sz="2400" dirty="0" smtClean="0"/>
              <a:t>Estimate of </a:t>
            </a:r>
            <a:r>
              <a:rPr lang="el-GR" sz="2400" dirty="0" smtClean="0">
                <a:solidFill>
                  <a:srgbClr val="FF0000"/>
                </a:solidFill>
              </a:rPr>
              <a:t>β</a:t>
            </a:r>
            <a:r>
              <a:rPr lang="en-US" sz="2400" baseline="-25000" dirty="0" smtClean="0">
                <a:solidFill>
                  <a:srgbClr val="FF0000"/>
                </a:solidFill>
              </a:rPr>
              <a:t>1</a:t>
            </a:r>
            <a:r>
              <a:rPr lang="en-US" sz="2400" dirty="0" smtClean="0">
                <a:solidFill>
                  <a:srgbClr val="FF0000"/>
                </a:solidFill>
              </a:rPr>
              <a:t> = 0.593</a:t>
            </a:r>
            <a:r>
              <a:rPr lang="en-US" sz="2400" dirty="0" smtClean="0"/>
              <a:t>, </a:t>
            </a:r>
            <a:r>
              <a:rPr lang="en-US" sz="2400" dirty="0" err="1" smtClean="0"/>
              <a:t>s.e.</a:t>
            </a:r>
            <a:r>
              <a:rPr lang="en-US" sz="2400" dirty="0" smtClean="0"/>
              <a:t> 0.116 during non-slack times.  </a:t>
            </a:r>
            <a:r>
              <a:rPr lang="en-US" sz="2400" dirty="0" smtClean="0">
                <a:solidFill>
                  <a:srgbClr val="FF0000"/>
                </a:solidFill>
              </a:rPr>
              <a:t>Increment to </a:t>
            </a:r>
            <a:r>
              <a:rPr lang="el-GR" sz="2400" dirty="0">
                <a:solidFill>
                  <a:srgbClr val="FF0000"/>
                </a:solidFill>
              </a:rPr>
              <a:t>β</a:t>
            </a:r>
            <a:r>
              <a:rPr lang="en-US" sz="2400" baseline="-25000" dirty="0" smtClean="0">
                <a:solidFill>
                  <a:srgbClr val="FF0000"/>
                </a:solidFill>
              </a:rPr>
              <a:t>1</a:t>
            </a:r>
            <a:r>
              <a:rPr lang="en-US" sz="2400" dirty="0" smtClean="0">
                <a:solidFill>
                  <a:srgbClr val="FF0000"/>
                </a:solidFill>
              </a:rPr>
              <a:t> during slack times is -0.031</a:t>
            </a:r>
            <a:r>
              <a:rPr lang="en-US" sz="2400" dirty="0" smtClean="0"/>
              <a:t>, </a:t>
            </a:r>
            <a:r>
              <a:rPr lang="en-US" sz="2400" dirty="0" err="1" smtClean="0"/>
              <a:t>s.e.</a:t>
            </a:r>
            <a:r>
              <a:rPr lang="en-US" sz="2400" dirty="0" smtClean="0"/>
              <a:t>  0.530. </a:t>
            </a:r>
          </a:p>
          <a:p>
            <a:pPr marL="342900" indent="-342900">
              <a:lnSpc>
                <a:spcPct val="130000"/>
              </a:lnSpc>
              <a:spcBef>
                <a:spcPct val="50000"/>
              </a:spcBef>
              <a:buFont typeface="Arial" pitchFamily="34" charset="0"/>
              <a:buChar char="•"/>
            </a:pPr>
            <a:endParaRPr lang="en-US" sz="2400" dirty="0"/>
          </a:p>
          <a:p>
            <a:pPr marL="342900" indent="-342900">
              <a:lnSpc>
                <a:spcPct val="130000"/>
              </a:lnSpc>
              <a:spcBef>
                <a:spcPct val="50000"/>
              </a:spcBef>
              <a:buFont typeface="Arial" pitchFamily="34" charset="0"/>
              <a:buChar char="•"/>
            </a:pPr>
            <a:r>
              <a:rPr lang="en-US" sz="2400" dirty="0" smtClean="0"/>
              <a:t>The estimates also show that the multiplier during this period of </a:t>
            </a:r>
            <a:r>
              <a:rPr lang="en-US" sz="2400" dirty="0" smtClean="0">
                <a:solidFill>
                  <a:srgbClr val="FF0000"/>
                </a:solidFill>
              </a:rPr>
              <a:t>accommodative monetary </a:t>
            </a:r>
            <a:r>
              <a:rPr lang="en-US" sz="2400" dirty="0" smtClean="0"/>
              <a:t>policy doesn’t seem to be any bigger than for the 1939-2008 period studied in my previous work.</a:t>
            </a:r>
            <a:endParaRPr lang="en-US" sz="2400" dirty="0"/>
          </a:p>
        </p:txBody>
      </p:sp>
      <mc:AlternateContent xmlns:mc="http://schemas.openxmlformats.org/markup-compatibility/2006" xmlns:a14="http://schemas.microsoft.com/office/drawing/2010/main">
        <mc:Choice Requires="a14">
          <p:sp>
            <p:nvSpPr>
              <p:cNvPr id="6" name="Rectangle 5"/>
              <p:cNvSpPr/>
              <p:nvPr>
                <p:custDataLst>
                  <p:tags r:id="rId3"/>
                </p:custDataLst>
              </p:nvPr>
            </p:nvSpPr>
            <p:spPr>
              <a:xfrm>
                <a:off x="825500" y="990600"/>
                <a:ext cx="7404100" cy="848566"/>
              </a:xfrm>
              <a:prstGeom prst="rect">
                <a:avLst/>
              </a:prstGeom>
            </p:spPr>
            <p:txBody>
              <a:bodyPr wrap="square">
                <a:spAutoFit/>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f>
                        <m:fPr>
                          <m:ctrlPr>
                            <a:rPr lang="en-US" sz="2400" i="1" kern="1200" smtClean="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−1</m:t>
                              </m:r>
                            </m:sub>
                          </m:sSub>
                        </m:den>
                      </m:f>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0</m:t>
                          </m:r>
                        </m:sub>
                      </m:sSub>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1</m:t>
                          </m:r>
                        </m:sub>
                      </m:sSub>
                      <m:f>
                        <m:fPr>
                          <m:ctrlPr>
                            <a:rPr lang="en-US" sz="2400" i="1" kern="120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𝐺</m:t>
                              </m:r>
                            </m:e>
                            <m:sub>
                              <m:r>
                                <a:rPr lang="en-US" sz="2400" i="1" kern="1200">
                                  <a:solidFill>
                                    <a:srgbClr val="000000"/>
                                  </a:solidFill>
                                  <a:effectLst/>
                                  <a:latin typeface="Cambria Math"/>
                                  <a:ea typeface="Times New Roman"/>
                                  <a:cs typeface="Times New Roman"/>
                                </a:rPr>
                                <m:t>𝑡</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−1</m:t>
                              </m:r>
                            </m:sub>
                          </m:sSub>
                        </m:den>
                      </m:f>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𝛽</m:t>
                              </m:r>
                            </m:e>
                            <m:sub>
                              <m:r>
                                <a:rPr lang="en-US" sz="2400" i="1" kern="1200">
                                  <a:solidFill>
                                    <a:srgbClr val="000000"/>
                                  </a:solidFill>
                                  <a:effectLst/>
                                  <a:latin typeface="Cambria Math"/>
                                  <a:ea typeface="Times New Roman"/>
                                  <a:cs typeface="Times New Roman"/>
                                </a:rPr>
                                <m:t>2</m:t>
                              </m:r>
                            </m:sub>
                          </m:sSub>
                          <m:f>
                            <m:fPr>
                              <m:ctrlPr>
                                <a:rPr lang="en-US" sz="2400" i="1" kern="1200">
                                  <a:solidFill>
                                    <a:srgbClr val="000000"/>
                                  </a:solidFill>
                                  <a:effectLst/>
                                  <a:latin typeface="Cambria Math"/>
                                  <a:ea typeface="Times New Roman"/>
                                  <a:cs typeface="Times New Roman"/>
                                </a:rPr>
                              </m:ctrlPr>
                            </m:fPr>
                            <m:num>
                              <m:r>
                                <a:rPr lang="en-US" sz="2400" i="1" kern="1200">
                                  <a:solidFill>
                                    <a:srgbClr val="000000"/>
                                  </a:solidFill>
                                  <a:effectLst/>
                                  <a:latin typeface="Cambria Math"/>
                                  <a:ea typeface="Times New Roman"/>
                                  <a:cs typeface="Times New Roman"/>
                                </a:rPr>
                                <m:t>∆</m:t>
                              </m:r>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b="0" i="1" kern="1200" smtClean="0">
                                      <a:solidFill>
                                        <a:srgbClr val="000000"/>
                                      </a:solidFill>
                                      <a:effectLst/>
                                      <a:latin typeface="Cambria Math"/>
                                      <a:ea typeface="Times New Roman"/>
                                      <a:cs typeface="Times New Roman"/>
                                    </a:rPr>
                                    <m:t>−1</m:t>
                                  </m:r>
                                </m:sub>
                              </m:sSub>
                            </m:num>
                            <m:den>
                              <m:sSub>
                                <m:sSubPr>
                                  <m:ctrlPr>
                                    <a:rPr lang="en-US" sz="2400" i="1" kern="1200">
                                      <a:solidFill>
                                        <a:srgbClr val="000000"/>
                                      </a:solidFill>
                                      <a:effectLst/>
                                      <a:latin typeface="Cambria Math"/>
                                      <a:ea typeface="Times New Roman"/>
                                      <a:cs typeface="Times New Roman"/>
                                    </a:rPr>
                                  </m:ctrlPr>
                                </m:sSubPr>
                                <m:e>
                                  <m:r>
                                    <a:rPr lang="en-US" sz="2400" i="1" kern="1200">
                                      <a:solidFill>
                                        <a:srgbClr val="000000"/>
                                      </a:solidFill>
                                      <a:effectLst/>
                                      <a:latin typeface="Cambria Math"/>
                                      <a:ea typeface="Times New Roman"/>
                                      <a:cs typeface="Times New Roman"/>
                                    </a:rPr>
                                    <m:t>𝑌</m:t>
                                  </m:r>
                                </m:e>
                                <m:sub>
                                  <m:r>
                                    <a:rPr lang="en-US" sz="2400" i="1" kern="1200">
                                      <a:solidFill>
                                        <a:srgbClr val="000000"/>
                                      </a:solidFill>
                                      <a:effectLst/>
                                      <a:latin typeface="Cambria Math"/>
                                      <a:ea typeface="Times New Roman"/>
                                      <a:cs typeface="Times New Roman"/>
                                    </a:rPr>
                                    <m:t>𝑡</m:t>
                                  </m:r>
                                  <m:r>
                                    <a:rPr lang="en-US" sz="2400" i="1" kern="1200">
                                      <a:solidFill>
                                        <a:srgbClr val="000000"/>
                                      </a:solidFill>
                                      <a:effectLst/>
                                      <a:latin typeface="Cambria Math"/>
                                      <a:ea typeface="Times New Roman"/>
                                      <a:cs typeface="Times New Roman"/>
                                    </a:rPr>
                                    <m:t>−2</m:t>
                                  </m:r>
                                </m:sub>
                              </m:sSub>
                            </m:den>
                          </m:f>
                          <m:r>
                            <a:rPr lang="en-US" sz="2400" i="1" kern="1200">
                              <a:solidFill>
                                <a:srgbClr val="000000"/>
                              </a:solidFill>
                              <a:effectLst/>
                              <a:latin typeface="Cambria Math"/>
                              <a:ea typeface="Times New Roman"/>
                              <a:cs typeface="Times New Roman"/>
                            </a:rPr>
                            <m:t>+</m:t>
                          </m:r>
                          <m:r>
                            <a:rPr lang="en-US" sz="2400" i="1" kern="1200">
                              <a:solidFill>
                                <a:srgbClr val="000000"/>
                              </a:solidFill>
                              <a:effectLst/>
                              <a:latin typeface="Cambria Math"/>
                              <a:ea typeface="Times New Roman"/>
                              <a:cs typeface="Times New Roman"/>
                            </a:rPr>
                            <m:t>𝜀</m:t>
                          </m:r>
                        </m:e>
                        <m:sub>
                          <m:r>
                            <a:rPr lang="en-US" sz="2400" i="1" kern="1200">
                              <a:solidFill>
                                <a:srgbClr val="000000"/>
                              </a:solidFill>
                              <a:effectLst/>
                              <a:latin typeface="Cambria Math"/>
                              <a:ea typeface="Times New Roman"/>
                              <a:cs typeface="Times New Roman"/>
                            </a:rPr>
                            <m:t>𝑡</m:t>
                          </m:r>
                        </m:sub>
                      </m:sSub>
                    </m:oMath>
                  </m:oMathPara>
                </a14:m>
                <a:endParaRPr lang="en-US" sz="2400" dirty="0">
                  <a:effectLst/>
                  <a:latin typeface="Times New Roman"/>
                  <a:ea typeface="Times New Roman"/>
                </a:endParaRPr>
              </a:p>
            </p:txBody>
          </p:sp>
        </mc:Choice>
        <mc:Fallback xmlns="">
          <p:sp>
            <p:nvSpPr>
              <p:cNvPr id="6" name="Rectangle 5"/>
              <p:cNvSpPr>
                <a:spLocks noRot="1" noChangeAspect="1" noMove="1" noResize="1" noEditPoints="1" noAdjustHandles="1" noChangeArrowheads="1" noChangeShapeType="1" noTextEdit="1"/>
              </p:cNvSpPr>
              <p:nvPr/>
            </p:nvSpPr>
            <p:spPr>
              <a:xfrm>
                <a:off x="825500" y="990600"/>
                <a:ext cx="7404100" cy="848566"/>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33120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18</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fontScale="90000"/>
          </a:bodyPr>
          <a:lstStyle/>
          <a:p>
            <a:r>
              <a:rPr lang="en-US" sz="2800" dirty="0" smtClean="0"/>
              <a:t>5.  A Cautionary Note on Extrapolating Based on the History of Interest Rates</a:t>
            </a:r>
            <a:endParaRPr lang="en-US" sz="2800" dirty="0"/>
          </a:p>
        </p:txBody>
      </p:sp>
      <p:sp>
        <p:nvSpPr>
          <p:cNvPr id="5" name="Content Placeholder 1"/>
          <p:cNvSpPr>
            <a:spLocks noGrp="1"/>
          </p:cNvSpPr>
          <p:nvPr>
            <p:ph idx="4294967295"/>
            <p:custDataLst>
              <p:tags r:id="rId3"/>
            </p:custDataLst>
          </p:nvPr>
        </p:nvSpPr>
        <p:spPr>
          <a:xfrm>
            <a:off x="762000" y="1945640"/>
            <a:ext cx="7815262" cy="4876800"/>
          </a:xfrm>
        </p:spPr>
        <p:txBody>
          <a:bodyPr>
            <a:noAutofit/>
          </a:bodyPr>
          <a:lstStyle/>
          <a:p>
            <a:r>
              <a:rPr lang="en-US" sz="2400" dirty="0" smtClean="0"/>
              <a:t>DeLong and Summers look at historical data on long-term government interest rates to argue that it is unlikely that interest rates will rise significantly.</a:t>
            </a:r>
          </a:p>
          <a:p>
            <a:endParaRPr lang="en-US" sz="2400" dirty="0"/>
          </a:p>
          <a:p>
            <a:r>
              <a:rPr lang="en-US" sz="2400" dirty="0" smtClean="0"/>
              <a:t>It is always wise to bear in mind the Lucas Critique – historical data was not generated in a regime when entitlements led to projections of every-rising deficits.</a:t>
            </a:r>
          </a:p>
          <a:p>
            <a:endParaRPr lang="en-US" sz="2400" dirty="0"/>
          </a:p>
          <a:p>
            <a:r>
              <a:rPr lang="en-US" sz="2400" dirty="0" smtClean="0"/>
              <a:t>Consider the following example:</a:t>
            </a:r>
          </a:p>
          <a:p>
            <a:endParaRPr lang="en-US" sz="2400" b="1" dirty="0"/>
          </a:p>
          <a:p>
            <a:endParaRPr lang="en-US" sz="2400" b="1" dirty="0" smtClean="0"/>
          </a:p>
        </p:txBody>
      </p:sp>
    </p:spTree>
    <p:extLst>
      <p:ext uri="{BB962C8B-B14F-4D97-AF65-F5344CB8AC3E}">
        <p14:creationId xmlns:p14="http://schemas.microsoft.com/office/powerpoint/2010/main" val="3108963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19</a:t>
            </a:fld>
            <a:endParaRPr lang="en-US"/>
          </a:p>
        </p:txBody>
      </p:sp>
      <p:pic>
        <p:nvPicPr>
          <p:cNvPr id="3" name="Picture 2"/>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381000" y="838200"/>
            <a:ext cx="7944170" cy="5823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3"/>
            </p:custDataLst>
          </p:nvPr>
        </p:nvSpPr>
        <p:spPr>
          <a:xfrm>
            <a:off x="990600" y="228600"/>
            <a:ext cx="6858000" cy="461665"/>
          </a:xfrm>
          <a:prstGeom prst="rect">
            <a:avLst/>
          </a:prstGeom>
          <a:noFill/>
        </p:spPr>
        <p:txBody>
          <a:bodyPr wrap="square" rtlCol="0">
            <a:spAutoFit/>
          </a:bodyPr>
          <a:lstStyle/>
          <a:p>
            <a:pPr algn="ctr"/>
            <a:r>
              <a:rPr lang="en-US" sz="2400" dirty="0" smtClean="0"/>
              <a:t>A Tale of Two Countries</a:t>
            </a:r>
            <a:endParaRPr lang="en-US" sz="2400" dirty="0"/>
          </a:p>
        </p:txBody>
      </p:sp>
    </p:spTree>
    <p:extLst>
      <p:ext uri="{BB962C8B-B14F-4D97-AF65-F5344CB8AC3E}">
        <p14:creationId xmlns:p14="http://schemas.microsoft.com/office/powerpoint/2010/main" val="114168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Outline</a:t>
            </a:r>
            <a:endParaRPr lang="en-US" sz="2800" dirty="0"/>
          </a:p>
        </p:txBody>
      </p:sp>
      <p:sp>
        <p:nvSpPr>
          <p:cNvPr id="5" name="Content Placeholder 1"/>
          <p:cNvSpPr>
            <a:spLocks noGrp="1"/>
          </p:cNvSpPr>
          <p:nvPr>
            <p:ph idx="4294967295"/>
            <p:custDataLst>
              <p:tags r:id="rId3"/>
            </p:custDataLst>
          </p:nvPr>
        </p:nvSpPr>
        <p:spPr>
          <a:xfrm>
            <a:off x="762000" y="1371600"/>
            <a:ext cx="7815262" cy="4876800"/>
          </a:xfrm>
        </p:spPr>
        <p:txBody>
          <a:bodyPr>
            <a:noAutofit/>
          </a:bodyPr>
          <a:lstStyle/>
          <a:p>
            <a:pPr marL="566928" indent="-457200">
              <a:buFont typeface="+mj-lt"/>
              <a:buAutoNum type="arabicPeriod"/>
            </a:pPr>
            <a:r>
              <a:rPr lang="en-US" sz="2400" dirty="0" smtClean="0">
                <a:solidFill>
                  <a:srgbClr val="FF0000"/>
                </a:solidFill>
              </a:rPr>
              <a:t>Summary</a:t>
            </a:r>
            <a:r>
              <a:rPr lang="en-US" sz="2400" dirty="0" smtClean="0"/>
              <a:t> of DeLong and Summers view.</a:t>
            </a:r>
          </a:p>
          <a:p>
            <a:pPr marL="566928" indent="-457200">
              <a:buFont typeface="+mj-lt"/>
              <a:buAutoNum type="arabicPeriod"/>
            </a:pPr>
            <a:endParaRPr lang="en-US" sz="2400" dirty="0"/>
          </a:p>
          <a:p>
            <a:pPr marL="566928" indent="-457200">
              <a:buFont typeface="+mj-lt"/>
              <a:buAutoNum type="arabicPeriod"/>
            </a:pPr>
            <a:r>
              <a:rPr lang="en-US" sz="2400" dirty="0" smtClean="0"/>
              <a:t>Notable elements of their </a:t>
            </a:r>
            <a:r>
              <a:rPr lang="en-US" sz="2400" dirty="0" smtClean="0">
                <a:solidFill>
                  <a:srgbClr val="FF0000"/>
                </a:solidFill>
              </a:rPr>
              <a:t>model</a:t>
            </a:r>
            <a:r>
              <a:rPr lang="en-US" sz="2400" dirty="0" smtClean="0"/>
              <a:t>.</a:t>
            </a:r>
          </a:p>
          <a:p>
            <a:pPr marL="566928" indent="-457200">
              <a:buFont typeface="+mj-lt"/>
              <a:buAutoNum type="arabicPeriod"/>
            </a:pPr>
            <a:endParaRPr lang="en-US" sz="2400" dirty="0"/>
          </a:p>
          <a:p>
            <a:pPr marL="566928" indent="-457200">
              <a:buFont typeface="+mj-lt"/>
              <a:buAutoNum type="arabicPeriod"/>
            </a:pPr>
            <a:r>
              <a:rPr lang="en-US" sz="2400" dirty="0" smtClean="0"/>
              <a:t>Test of ability of government spending to reverse </a:t>
            </a:r>
            <a:r>
              <a:rPr lang="en-US" sz="2400" dirty="0" smtClean="0">
                <a:solidFill>
                  <a:srgbClr val="FF0000"/>
                </a:solidFill>
              </a:rPr>
              <a:t>hysteresis effects</a:t>
            </a:r>
            <a:r>
              <a:rPr lang="en-US" sz="2400" dirty="0" smtClean="0"/>
              <a:t>.</a:t>
            </a:r>
          </a:p>
          <a:p>
            <a:pPr marL="566928" indent="-457200">
              <a:buFont typeface="+mj-lt"/>
              <a:buAutoNum type="arabicPeriod"/>
            </a:pPr>
            <a:endParaRPr lang="en-US" sz="2400" dirty="0"/>
          </a:p>
          <a:p>
            <a:pPr marL="566928" indent="-457200">
              <a:buFont typeface="+mj-lt"/>
              <a:buAutoNum type="arabicPeriod"/>
            </a:pPr>
            <a:r>
              <a:rPr lang="en-US" sz="2400" dirty="0" smtClean="0"/>
              <a:t>Test of differential </a:t>
            </a:r>
            <a:r>
              <a:rPr lang="en-US" sz="2400" dirty="0" smtClean="0">
                <a:solidFill>
                  <a:srgbClr val="FF0000"/>
                </a:solidFill>
              </a:rPr>
              <a:t>multipliers</a:t>
            </a:r>
            <a:r>
              <a:rPr lang="en-US" sz="2400" dirty="0" smtClean="0"/>
              <a:t> at times of slack and low interest rates</a:t>
            </a:r>
          </a:p>
          <a:p>
            <a:pPr marL="566928" indent="-457200">
              <a:buFont typeface="+mj-lt"/>
              <a:buAutoNum type="arabicPeriod"/>
            </a:pPr>
            <a:endParaRPr lang="en-US" sz="2400" dirty="0" smtClean="0"/>
          </a:p>
          <a:p>
            <a:pPr marL="566928" indent="-457200">
              <a:buFont typeface="+mj-lt"/>
              <a:buAutoNum type="arabicPeriod"/>
            </a:pPr>
            <a:r>
              <a:rPr lang="en-US" sz="2400" dirty="0" smtClean="0"/>
              <a:t>A word of caution on </a:t>
            </a:r>
            <a:r>
              <a:rPr lang="en-US" sz="2400" dirty="0" smtClean="0">
                <a:solidFill>
                  <a:srgbClr val="FF0000"/>
                </a:solidFill>
              </a:rPr>
              <a:t>extrapolating from past </a:t>
            </a:r>
            <a:r>
              <a:rPr lang="en-US" sz="2400" dirty="0" smtClean="0"/>
              <a:t>interest rates.</a:t>
            </a:r>
          </a:p>
          <a:p>
            <a:pPr marL="566928" indent="-457200">
              <a:buFont typeface="+mj-lt"/>
              <a:buAutoNum type="arabicPeriod"/>
            </a:pPr>
            <a:endParaRPr lang="en-US" sz="2400" dirty="0"/>
          </a:p>
          <a:p>
            <a:pPr marL="566928" indent="-457200">
              <a:buFont typeface="+mj-lt"/>
              <a:buAutoNum type="arabicPeriod"/>
            </a:pPr>
            <a:endParaRPr lang="en-US" sz="2400" dirty="0" smtClean="0"/>
          </a:p>
          <a:p>
            <a:pPr marL="566928" indent="-457200">
              <a:buFont typeface="+mj-lt"/>
              <a:buAutoNum type="arabicPeriod"/>
            </a:pPr>
            <a:endParaRPr lang="en-US" sz="2400" dirty="0"/>
          </a:p>
          <a:p>
            <a:endParaRPr lang="en-US" sz="2400" b="1" dirty="0" smtClean="0"/>
          </a:p>
        </p:txBody>
      </p:sp>
    </p:spTree>
    <p:extLst>
      <p:ext uri="{BB962C8B-B14F-4D97-AF65-F5344CB8AC3E}">
        <p14:creationId xmlns:p14="http://schemas.microsoft.com/office/powerpoint/2010/main" val="550040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20</a:t>
            </a:fld>
            <a:endParaRPr lang="en-US"/>
          </a:p>
        </p:txBody>
      </p:sp>
      <p:pic>
        <p:nvPicPr>
          <p:cNvPr id="2050" name="Picture 2"/>
          <p:cNvPicPr>
            <a:picLocks noChangeAspect="1" noChangeArrowheads="1"/>
          </p:cNvPicPr>
          <p:nvPr>
            <p:custDataLst>
              <p:tags r:id="rId2"/>
            </p:custDataLst>
          </p:nvPr>
        </p:nvPicPr>
        <p:blipFill>
          <a:blip r:embed="rId4">
            <a:extLst>
              <a:ext uri="{28A0092B-C50C-407E-A947-70E740481C1C}">
                <a14:useLocalDpi xmlns:a14="http://schemas.microsoft.com/office/drawing/2010/main" val="0"/>
              </a:ext>
            </a:extLst>
          </a:blip>
          <a:srcRect/>
          <a:stretch>
            <a:fillRect/>
          </a:stretch>
        </p:blipFill>
        <p:spPr bwMode="auto">
          <a:xfrm>
            <a:off x="522226" y="685800"/>
            <a:ext cx="7632311" cy="5594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9042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21</a:t>
            </a:fld>
            <a:endParaRPr lang="en-US"/>
          </a:p>
        </p:txBody>
      </p:sp>
      <p:pic>
        <p:nvPicPr>
          <p:cNvPr id="2050" name="Picture 2"/>
          <p:cNvPicPr>
            <a:picLocks noChangeAspect="1" noChangeArrowheads="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522226" y="685800"/>
            <a:ext cx="7632311" cy="5594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custDataLst>
              <p:tags r:id="rId3"/>
            </p:custDataLst>
          </p:nvPr>
        </p:nvCxnSpPr>
        <p:spPr>
          <a:xfrm>
            <a:off x="6405880" y="2667000"/>
            <a:ext cx="381000" cy="533400"/>
          </a:xfrm>
          <a:prstGeom prst="straightConnector1">
            <a:avLst/>
          </a:prstGeom>
          <a:ln>
            <a:solidFill>
              <a:srgbClr val="1F10DC"/>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custDataLst>
              <p:tags r:id="rId4"/>
            </p:custDataLst>
          </p:nvPr>
        </p:nvCxnSpPr>
        <p:spPr>
          <a:xfrm flipH="1">
            <a:off x="7620000" y="4038600"/>
            <a:ext cx="534537"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custDataLst>
              <p:tags r:id="rId5"/>
            </p:custDataLst>
          </p:nvPr>
        </p:nvSpPr>
        <p:spPr>
          <a:xfrm>
            <a:off x="5676900" y="2159278"/>
            <a:ext cx="1219200" cy="369332"/>
          </a:xfrm>
          <a:prstGeom prst="rect">
            <a:avLst/>
          </a:prstGeom>
          <a:noFill/>
        </p:spPr>
        <p:txBody>
          <a:bodyPr wrap="square" rtlCol="0">
            <a:spAutoFit/>
          </a:bodyPr>
          <a:lstStyle/>
          <a:p>
            <a:r>
              <a:rPr lang="en-US" dirty="0" smtClean="0">
                <a:solidFill>
                  <a:srgbClr val="1F10DC"/>
                </a:solidFill>
              </a:rPr>
              <a:t>Greece</a:t>
            </a:r>
            <a:endParaRPr lang="en-US" dirty="0">
              <a:solidFill>
                <a:srgbClr val="1F10DC"/>
              </a:solidFill>
            </a:endParaRPr>
          </a:p>
        </p:txBody>
      </p:sp>
      <p:sp>
        <p:nvSpPr>
          <p:cNvPr id="9" name="TextBox 8"/>
          <p:cNvSpPr txBox="1"/>
          <p:nvPr>
            <p:custDataLst>
              <p:tags r:id="rId6"/>
            </p:custDataLst>
          </p:nvPr>
        </p:nvSpPr>
        <p:spPr>
          <a:xfrm>
            <a:off x="8154536" y="3537466"/>
            <a:ext cx="713971" cy="369332"/>
          </a:xfrm>
          <a:prstGeom prst="rect">
            <a:avLst/>
          </a:prstGeom>
          <a:noFill/>
        </p:spPr>
        <p:txBody>
          <a:bodyPr wrap="square" rtlCol="0">
            <a:spAutoFit/>
          </a:bodyPr>
          <a:lstStyle/>
          <a:p>
            <a:r>
              <a:rPr lang="en-US" dirty="0" smtClean="0">
                <a:solidFill>
                  <a:srgbClr val="FF0000"/>
                </a:solidFill>
              </a:rPr>
              <a:t>U.S.</a:t>
            </a:r>
            <a:endParaRPr lang="en-US" dirty="0">
              <a:solidFill>
                <a:srgbClr val="FF0000"/>
              </a:solidFill>
            </a:endParaRPr>
          </a:p>
        </p:txBody>
      </p:sp>
    </p:spTree>
    <p:extLst>
      <p:ext uri="{BB962C8B-B14F-4D97-AF65-F5344CB8AC3E}">
        <p14:creationId xmlns:p14="http://schemas.microsoft.com/office/powerpoint/2010/main" val="1523547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22</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Conclusions</a:t>
            </a:r>
            <a:endParaRPr lang="en-US" sz="2800" dirty="0"/>
          </a:p>
        </p:txBody>
      </p:sp>
      <p:sp>
        <p:nvSpPr>
          <p:cNvPr id="5" name="Content Placeholder 1"/>
          <p:cNvSpPr>
            <a:spLocks noGrp="1"/>
          </p:cNvSpPr>
          <p:nvPr>
            <p:ph idx="4294967295"/>
            <p:custDataLst>
              <p:tags r:id="rId3"/>
            </p:custDataLst>
          </p:nvPr>
        </p:nvSpPr>
        <p:spPr>
          <a:xfrm>
            <a:off x="762000" y="1524000"/>
            <a:ext cx="7815262" cy="4876800"/>
          </a:xfrm>
        </p:spPr>
        <p:txBody>
          <a:bodyPr>
            <a:noAutofit/>
          </a:bodyPr>
          <a:lstStyle/>
          <a:p>
            <a:r>
              <a:rPr lang="en-US" sz="2400" dirty="0" smtClean="0"/>
              <a:t>DeLong and Summers offer the intriguing and thought-provoking idea that temporary stimulus packages might be self-financing.</a:t>
            </a:r>
          </a:p>
          <a:p>
            <a:endParaRPr lang="en-US" sz="2400" dirty="0" smtClean="0"/>
          </a:p>
          <a:p>
            <a:endParaRPr lang="en-US" sz="2400" dirty="0"/>
          </a:p>
          <a:p>
            <a:r>
              <a:rPr lang="en-US" sz="2400" dirty="0" smtClean="0"/>
              <a:t>I have qualms about the lack of rigor of their model.  It would be great to see these ideas incorporated in a modern macro model.</a:t>
            </a:r>
          </a:p>
          <a:p>
            <a:endParaRPr lang="en-US" sz="2400" dirty="0" smtClean="0"/>
          </a:p>
          <a:p>
            <a:endParaRPr lang="en-US" sz="2400" dirty="0"/>
          </a:p>
          <a:p>
            <a:r>
              <a:rPr lang="en-US" sz="2400" dirty="0" smtClean="0"/>
              <a:t>I can’t find any empirical evidence to support their key mechanisms.</a:t>
            </a:r>
          </a:p>
          <a:p>
            <a:endParaRPr lang="en-US" sz="2400" b="1" dirty="0"/>
          </a:p>
          <a:p>
            <a:endParaRPr lang="en-US" sz="2400" b="1" dirty="0" smtClean="0"/>
          </a:p>
        </p:txBody>
      </p:sp>
    </p:spTree>
    <p:extLst>
      <p:ext uri="{BB962C8B-B14F-4D97-AF65-F5344CB8AC3E}">
        <p14:creationId xmlns:p14="http://schemas.microsoft.com/office/powerpoint/2010/main" val="2719623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3</a:t>
            </a:fld>
            <a:endParaRPr lang="en-US"/>
          </a:p>
        </p:txBody>
      </p:sp>
      <p:sp>
        <p:nvSpPr>
          <p:cNvPr id="6" name="Title 5"/>
          <p:cNvSpPr>
            <a:spLocks noGrp="1"/>
          </p:cNvSpPr>
          <p:nvPr>
            <p:ph type="title" idx="4294967295"/>
            <p:custDataLst>
              <p:tags r:id="rId2"/>
            </p:custDataLst>
          </p:nvPr>
        </p:nvSpPr>
        <p:spPr>
          <a:xfrm>
            <a:off x="457200" y="304801"/>
            <a:ext cx="8229600" cy="914400"/>
          </a:xfrm>
        </p:spPr>
        <p:txBody>
          <a:bodyPr>
            <a:normAutofit/>
          </a:bodyPr>
          <a:lstStyle/>
          <a:p>
            <a:r>
              <a:rPr lang="en-US" sz="2800" dirty="0" smtClean="0"/>
              <a:t>1.  Summary of DeLong-Summers View</a:t>
            </a:r>
            <a:endParaRPr lang="en-US" sz="2800" dirty="0"/>
          </a:p>
        </p:txBody>
      </p:sp>
      <p:sp>
        <p:nvSpPr>
          <p:cNvPr id="5" name="Content Placeholder 1"/>
          <p:cNvSpPr>
            <a:spLocks noGrp="1"/>
          </p:cNvSpPr>
          <p:nvPr>
            <p:ph idx="4294967295"/>
            <p:custDataLst>
              <p:tags r:id="rId3"/>
            </p:custDataLst>
          </p:nvPr>
        </p:nvSpPr>
        <p:spPr>
          <a:xfrm>
            <a:off x="762000" y="1524000"/>
            <a:ext cx="7815262" cy="4876800"/>
          </a:xfrm>
        </p:spPr>
        <p:txBody>
          <a:bodyPr>
            <a:noAutofit/>
          </a:bodyPr>
          <a:lstStyle/>
          <a:p>
            <a:r>
              <a:rPr lang="en-US" sz="2400" b="1" dirty="0" smtClean="0"/>
              <a:t>Traditional Elements</a:t>
            </a:r>
          </a:p>
          <a:p>
            <a:endParaRPr lang="en-US" sz="2400" dirty="0" smtClean="0"/>
          </a:p>
          <a:p>
            <a:pPr marL="365760" lvl="1" indent="0">
              <a:buNone/>
            </a:pPr>
            <a:r>
              <a:rPr lang="en-US" sz="2400" dirty="0" smtClean="0"/>
              <a:t>-Most </a:t>
            </a:r>
            <a:r>
              <a:rPr lang="en-US" sz="2400" dirty="0"/>
              <a:t>of the time output is </a:t>
            </a:r>
            <a:r>
              <a:rPr lang="en-US" sz="2400" dirty="0">
                <a:solidFill>
                  <a:srgbClr val="FF0000"/>
                </a:solidFill>
              </a:rPr>
              <a:t>supply-determined</a:t>
            </a:r>
            <a:r>
              <a:rPr lang="en-US" sz="2400" dirty="0"/>
              <a:t>, so </a:t>
            </a:r>
            <a:r>
              <a:rPr lang="en-US" sz="2400" dirty="0" smtClean="0"/>
              <a:t>output </a:t>
            </a:r>
            <a:r>
              <a:rPr lang="en-US" sz="2400" dirty="0"/>
              <a:t>is equal to </a:t>
            </a:r>
            <a:r>
              <a:rPr lang="en-US" sz="2400" dirty="0" smtClean="0"/>
              <a:t>potential.</a:t>
            </a:r>
            <a:endParaRPr lang="en-US" sz="2400" dirty="0"/>
          </a:p>
          <a:p>
            <a:pPr lvl="1"/>
            <a:endParaRPr lang="en-US" sz="2400" b="1" dirty="0" smtClean="0"/>
          </a:p>
          <a:p>
            <a:pPr lvl="1"/>
            <a:endParaRPr lang="en-US" sz="2400" b="1" dirty="0" smtClean="0"/>
          </a:p>
          <a:p>
            <a:pPr marL="708660" lvl="1" indent="-342900">
              <a:buFontTx/>
              <a:buChar char="-"/>
            </a:pPr>
            <a:r>
              <a:rPr lang="en-US" sz="2400" dirty="0" smtClean="0"/>
              <a:t>During </a:t>
            </a:r>
            <a:r>
              <a:rPr lang="en-US" sz="2400" dirty="0"/>
              <a:t>times such as the Great Recession and aftermath, output is below potential and is </a:t>
            </a:r>
            <a:r>
              <a:rPr lang="en-US" sz="2400" dirty="0" smtClean="0">
                <a:solidFill>
                  <a:srgbClr val="FF0000"/>
                </a:solidFill>
              </a:rPr>
              <a:t>demand-determined</a:t>
            </a:r>
            <a:r>
              <a:rPr lang="en-US" sz="2400" dirty="0"/>
              <a:t>. </a:t>
            </a:r>
            <a:endParaRPr lang="en-US" sz="2400" dirty="0" smtClean="0"/>
          </a:p>
          <a:p>
            <a:pPr marL="708660" lvl="1" indent="-342900">
              <a:buFontTx/>
              <a:buChar char="-"/>
            </a:pPr>
            <a:endParaRPr lang="en-US" sz="2400" dirty="0"/>
          </a:p>
          <a:p>
            <a:pPr marL="708660" lvl="1" indent="-342900">
              <a:buFontTx/>
              <a:buChar char="-"/>
            </a:pPr>
            <a:r>
              <a:rPr lang="en-US" sz="2400" dirty="0" smtClean="0"/>
              <a:t>Government spending can raise output when it is below potential.</a:t>
            </a:r>
            <a:endParaRPr lang="en-US" sz="2400" dirty="0"/>
          </a:p>
        </p:txBody>
      </p:sp>
    </p:spTree>
    <p:extLst>
      <p:ext uri="{BB962C8B-B14F-4D97-AF65-F5344CB8AC3E}">
        <p14:creationId xmlns:p14="http://schemas.microsoft.com/office/powerpoint/2010/main" val="704183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4</a:t>
            </a:fld>
            <a:endParaRPr lang="en-US"/>
          </a:p>
        </p:txBody>
      </p:sp>
      <p:sp>
        <p:nvSpPr>
          <p:cNvPr id="6" name="Title 5"/>
          <p:cNvSpPr>
            <a:spLocks noGrp="1"/>
          </p:cNvSpPr>
          <p:nvPr>
            <p:ph type="title" idx="4294967295"/>
            <p:custDataLst>
              <p:tags r:id="rId2"/>
            </p:custDataLst>
          </p:nvPr>
        </p:nvSpPr>
        <p:spPr>
          <a:xfrm>
            <a:off x="457200" y="228600"/>
            <a:ext cx="8229600" cy="914400"/>
          </a:xfrm>
        </p:spPr>
        <p:txBody>
          <a:bodyPr>
            <a:normAutofit/>
          </a:bodyPr>
          <a:lstStyle/>
          <a:p>
            <a:r>
              <a:rPr lang="en-US" sz="2800" dirty="0" smtClean="0"/>
              <a:t>Summary of DeLong-Summers View (cont.)</a:t>
            </a:r>
            <a:endParaRPr lang="en-US" sz="2800" dirty="0"/>
          </a:p>
        </p:txBody>
      </p:sp>
      <p:sp>
        <p:nvSpPr>
          <p:cNvPr id="5" name="Content Placeholder 1"/>
          <p:cNvSpPr>
            <a:spLocks noGrp="1"/>
          </p:cNvSpPr>
          <p:nvPr>
            <p:ph idx="4294967295"/>
            <p:custDataLst>
              <p:tags r:id="rId3"/>
            </p:custDataLst>
          </p:nvPr>
        </p:nvSpPr>
        <p:spPr>
          <a:xfrm>
            <a:off x="838200" y="1524000"/>
            <a:ext cx="7815262" cy="4876800"/>
          </a:xfrm>
        </p:spPr>
        <p:txBody>
          <a:bodyPr>
            <a:noAutofit/>
          </a:bodyPr>
          <a:lstStyle/>
          <a:p>
            <a:r>
              <a:rPr lang="en-US" sz="2400" b="1" dirty="0" smtClean="0"/>
              <a:t>Less Traditional Elements</a:t>
            </a:r>
          </a:p>
          <a:p>
            <a:pPr marL="109728" indent="0">
              <a:buNone/>
            </a:pPr>
            <a:endParaRPr lang="en-US" sz="2400" b="1" dirty="0" smtClean="0"/>
          </a:p>
          <a:p>
            <a:pPr marL="708660" lvl="1" indent="-342900">
              <a:buFontTx/>
              <a:buChar char="-"/>
            </a:pPr>
            <a:r>
              <a:rPr lang="en-US" sz="2400" dirty="0" smtClean="0">
                <a:solidFill>
                  <a:srgbClr val="FF0000"/>
                </a:solidFill>
              </a:rPr>
              <a:t>Hysteresis effects </a:t>
            </a:r>
            <a:r>
              <a:rPr lang="en-US" sz="2400" dirty="0" smtClean="0"/>
              <a:t>of current output gaps on future potential </a:t>
            </a:r>
            <a:r>
              <a:rPr lang="en-US" sz="2400" dirty="0"/>
              <a:t>output</a:t>
            </a:r>
            <a:r>
              <a:rPr lang="en-US" sz="2400" dirty="0" smtClean="0"/>
              <a:t>.</a:t>
            </a:r>
          </a:p>
          <a:p>
            <a:pPr marL="708660" lvl="1" indent="-342900">
              <a:buFontTx/>
              <a:buChar char="-"/>
            </a:pPr>
            <a:endParaRPr lang="en-US" sz="2400" dirty="0"/>
          </a:p>
          <a:p>
            <a:pPr marL="603504" lvl="2" indent="0">
              <a:buNone/>
            </a:pPr>
            <a:r>
              <a:rPr lang="en-US" sz="2200" dirty="0" smtClean="0"/>
              <a:t>Operate through the effect of reduced investment on future capital and the effect of unemployment on worker skills and labor force attachment.</a:t>
            </a:r>
          </a:p>
          <a:p>
            <a:pPr marL="365760" lvl="1" indent="0">
              <a:buNone/>
            </a:pPr>
            <a:endParaRPr lang="en-US" sz="2400" dirty="0"/>
          </a:p>
          <a:p>
            <a:endParaRPr lang="en-US" sz="2400" b="1" dirty="0"/>
          </a:p>
          <a:p>
            <a:pPr marL="109728" indent="0">
              <a:buNone/>
            </a:pPr>
            <a:r>
              <a:rPr lang="en-US" sz="2400" dirty="0"/>
              <a:t>    - </a:t>
            </a:r>
            <a:r>
              <a:rPr lang="en-US" sz="2400" dirty="0" smtClean="0">
                <a:solidFill>
                  <a:srgbClr val="FF0000"/>
                </a:solidFill>
              </a:rPr>
              <a:t>Interest </a:t>
            </a:r>
            <a:r>
              <a:rPr lang="en-US" sz="2400" dirty="0">
                <a:solidFill>
                  <a:srgbClr val="FF0000"/>
                </a:solidFill>
              </a:rPr>
              <a:t>rates </a:t>
            </a:r>
            <a:r>
              <a:rPr lang="en-US" sz="2400" dirty="0" smtClean="0">
                <a:solidFill>
                  <a:srgbClr val="FF0000"/>
                </a:solidFill>
              </a:rPr>
              <a:t>at </a:t>
            </a:r>
            <a:r>
              <a:rPr lang="en-US" sz="2400" dirty="0">
                <a:solidFill>
                  <a:srgbClr val="FF0000"/>
                </a:solidFill>
              </a:rPr>
              <a:t>the ZLB</a:t>
            </a:r>
          </a:p>
          <a:p>
            <a:endParaRPr lang="en-US" sz="2400" dirty="0" smtClean="0"/>
          </a:p>
          <a:p>
            <a:pPr marL="109728" indent="0">
              <a:buNone/>
            </a:pPr>
            <a:r>
              <a:rPr lang="en-US" sz="2400" dirty="0" smtClean="0"/>
              <a:t> </a:t>
            </a:r>
            <a:endParaRPr lang="en-US" sz="2400" dirty="0"/>
          </a:p>
          <a:p>
            <a:pPr marL="109728" indent="0">
              <a:buNone/>
            </a:pPr>
            <a:endParaRPr lang="en-US" sz="2400" b="1" dirty="0" smtClean="0"/>
          </a:p>
        </p:txBody>
      </p:sp>
    </p:spTree>
    <p:extLst>
      <p:ext uri="{BB962C8B-B14F-4D97-AF65-F5344CB8AC3E}">
        <p14:creationId xmlns:p14="http://schemas.microsoft.com/office/powerpoint/2010/main" val="3524026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5</a:t>
            </a:fld>
            <a:endParaRPr lang="en-US"/>
          </a:p>
        </p:txBody>
      </p:sp>
      <p:sp>
        <p:nvSpPr>
          <p:cNvPr id="6" name="Title 5"/>
          <p:cNvSpPr>
            <a:spLocks noGrp="1"/>
          </p:cNvSpPr>
          <p:nvPr>
            <p:ph type="title" idx="4294967295"/>
            <p:custDataLst>
              <p:tags r:id="rId2"/>
            </p:custDataLst>
          </p:nvPr>
        </p:nvSpPr>
        <p:spPr>
          <a:xfrm>
            <a:off x="457200" y="228600"/>
            <a:ext cx="8229600" cy="914400"/>
          </a:xfrm>
        </p:spPr>
        <p:txBody>
          <a:bodyPr>
            <a:normAutofit/>
          </a:bodyPr>
          <a:lstStyle/>
          <a:p>
            <a:r>
              <a:rPr lang="en-US" sz="2800" dirty="0" smtClean="0"/>
              <a:t>DeLong-Summers’ Key Conclusion</a:t>
            </a:r>
            <a:endParaRPr lang="en-US" sz="2800" dirty="0"/>
          </a:p>
        </p:txBody>
      </p:sp>
      <p:sp>
        <p:nvSpPr>
          <p:cNvPr id="5" name="Content Placeholder 1"/>
          <p:cNvSpPr>
            <a:spLocks noGrp="1"/>
          </p:cNvSpPr>
          <p:nvPr>
            <p:ph idx="4294967295"/>
            <p:custDataLst>
              <p:tags r:id="rId3"/>
            </p:custDataLst>
          </p:nvPr>
        </p:nvSpPr>
        <p:spPr>
          <a:xfrm>
            <a:off x="838200" y="1295400"/>
            <a:ext cx="7815262" cy="4876800"/>
          </a:xfrm>
        </p:spPr>
        <p:txBody>
          <a:bodyPr>
            <a:noAutofit/>
          </a:bodyPr>
          <a:lstStyle/>
          <a:p>
            <a:pPr marL="109728" indent="0">
              <a:buNone/>
            </a:pPr>
            <a:endParaRPr lang="en-US" sz="2400" b="1" dirty="0">
              <a:solidFill>
                <a:srgbClr val="002060"/>
              </a:solidFill>
            </a:endParaRPr>
          </a:p>
          <a:p>
            <a:r>
              <a:rPr lang="en-US" sz="2400" dirty="0" smtClean="0">
                <a:solidFill>
                  <a:srgbClr val="002060"/>
                </a:solidFill>
              </a:rPr>
              <a:t>For a variety of parameter values short-run increases in government spending during a slump </a:t>
            </a:r>
            <a:r>
              <a:rPr lang="en-US" sz="2400" dirty="0" smtClean="0">
                <a:solidFill>
                  <a:srgbClr val="FF0000"/>
                </a:solidFill>
              </a:rPr>
              <a:t>can pay for themselves </a:t>
            </a:r>
            <a:r>
              <a:rPr lang="en-US" sz="2400" dirty="0" smtClean="0">
                <a:solidFill>
                  <a:srgbClr val="002060"/>
                </a:solidFill>
              </a:rPr>
              <a:t>in the long-run.</a:t>
            </a:r>
          </a:p>
          <a:p>
            <a:endParaRPr lang="en-US" sz="2400" dirty="0" smtClean="0">
              <a:solidFill>
                <a:srgbClr val="002060"/>
              </a:solidFill>
            </a:endParaRPr>
          </a:p>
          <a:p>
            <a:endParaRPr lang="en-US" sz="2400" dirty="0">
              <a:solidFill>
                <a:srgbClr val="002060"/>
              </a:solidFill>
            </a:endParaRPr>
          </a:p>
          <a:p>
            <a:r>
              <a:rPr lang="en-US" sz="2400" dirty="0" smtClean="0">
                <a:solidFill>
                  <a:srgbClr val="002060"/>
                </a:solidFill>
              </a:rPr>
              <a:t>Thus, we shouldn’t let fear of government budget deficits prevent us from enacting </a:t>
            </a:r>
            <a:r>
              <a:rPr lang="en-US" sz="2400" dirty="0" smtClean="0">
                <a:solidFill>
                  <a:srgbClr val="FF0000"/>
                </a:solidFill>
              </a:rPr>
              <a:t>another stimulus package now.</a:t>
            </a:r>
          </a:p>
          <a:p>
            <a:endParaRPr lang="en-US" sz="2400" dirty="0">
              <a:solidFill>
                <a:srgbClr val="FF0000"/>
              </a:solidFill>
            </a:endParaRPr>
          </a:p>
          <a:p>
            <a:pPr marL="109728" indent="0">
              <a:buNone/>
            </a:pPr>
            <a:endParaRPr lang="en-US" sz="2400" dirty="0" smtClean="0">
              <a:solidFill>
                <a:srgbClr val="FF0000"/>
              </a:solidFill>
            </a:endParaRPr>
          </a:p>
          <a:p>
            <a:endParaRPr lang="en-US" sz="2400" dirty="0" smtClean="0"/>
          </a:p>
          <a:p>
            <a:pPr marL="109728" indent="0">
              <a:buNone/>
            </a:pPr>
            <a:r>
              <a:rPr lang="en-US" sz="2400" dirty="0" smtClean="0"/>
              <a:t> </a:t>
            </a:r>
            <a:endParaRPr lang="en-US" sz="2400" dirty="0"/>
          </a:p>
          <a:p>
            <a:pPr marL="109728" indent="0">
              <a:buNone/>
            </a:pPr>
            <a:endParaRPr lang="en-US" sz="2400" b="1" dirty="0" smtClean="0"/>
          </a:p>
        </p:txBody>
      </p:sp>
    </p:spTree>
    <p:extLst>
      <p:ext uri="{BB962C8B-B14F-4D97-AF65-F5344CB8AC3E}">
        <p14:creationId xmlns:p14="http://schemas.microsoft.com/office/powerpoint/2010/main" val="4007057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6</a:t>
            </a:fld>
            <a:endParaRPr lang="en-US"/>
          </a:p>
        </p:txBody>
      </p:sp>
      <p:sp>
        <p:nvSpPr>
          <p:cNvPr id="5" name="Content Placeholder 1"/>
          <p:cNvSpPr>
            <a:spLocks noGrp="1"/>
          </p:cNvSpPr>
          <p:nvPr>
            <p:ph idx="4294967295"/>
            <p:custDataLst>
              <p:tags r:id="rId2"/>
            </p:custDataLst>
          </p:nvPr>
        </p:nvSpPr>
        <p:spPr>
          <a:xfrm>
            <a:off x="762000" y="533400"/>
            <a:ext cx="7815262" cy="5715000"/>
          </a:xfrm>
        </p:spPr>
        <p:txBody>
          <a:bodyPr>
            <a:noAutofit/>
          </a:bodyPr>
          <a:lstStyle/>
          <a:p>
            <a:pPr marL="109728" indent="0" algn="ctr">
              <a:buNone/>
            </a:pPr>
            <a:endParaRPr lang="en-US" sz="3600" b="1" dirty="0" smtClean="0">
              <a:effectLst>
                <a:outerShdw blurRad="38100" dist="38100" dir="2700000" algn="tl">
                  <a:srgbClr val="000000">
                    <a:alpha val="43137"/>
                  </a:srgbClr>
                </a:outerShdw>
              </a:effectLst>
            </a:endParaRPr>
          </a:p>
          <a:p>
            <a:pPr marL="109728" indent="0" algn="ctr">
              <a:buNone/>
            </a:pPr>
            <a:r>
              <a:rPr lang="en-US" sz="3200" b="1" dirty="0" smtClean="0">
                <a:effectLst>
                  <a:outerShdw blurRad="38100" dist="38100" dir="2700000" algn="tl">
                    <a:srgbClr val="000000">
                      <a:alpha val="43137"/>
                    </a:srgbClr>
                  </a:outerShdw>
                </a:effectLst>
              </a:rPr>
              <a:t>It’s the Keynesian Version of</a:t>
            </a:r>
          </a:p>
          <a:p>
            <a:pPr marL="109728" indent="0" algn="ctr">
              <a:buNone/>
            </a:pPr>
            <a:endParaRPr lang="en-US" sz="3200" b="1" dirty="0" smtClean="0">
              <a:effectLst>
                <a:outerShdw blurRad="38100" dist="38100" dir="2700000" algn="tl">
                  <a:srgbClr val="000000">
                    <a:alpha val="43137"/>
                  </a:srgbClr>
                </a:outerShdw>
              </a:effectLst>
            </a:endParaRPr>
          </a:p>
          <a:p>
            <a:pPr marL="109728" indent="0" algn="ctr">
              <a:buNone/>
            </a:pPr>
            <a:r>
              <a:rPr lang="en-US" sz="3200" b="1" dirty="0" smtClean="0">
                <a:effectLst>
                  <a:outerShdw blurRad="38100" dist="38100" dir="2700000" algn="tl">
                    <a:srgbClr val="000000">
                      <a:alpha val="43137"/>
                    </a:srgbClr>
                  </a:outerShdw>
                </a:effectLst>
              </a:rPr>
              <a:t>“</a:t>
            </a:r>
            <a:r>
              <a:rPr lang="en-US" sz="3200" b="1" dirty="0" smtClean="0">
                <a:solidFill>
                  <a:srgbClr val="FF0000"/>
                </a:solidFill>
                <a:effectLst>
                  <a:outerShdw blurRad="38100" dist="38100" dir="2700000" algn="tl">
                    <a:srgbClr val="000000">
                      <a:alpha val="43137"/>
                    </a:srgbClr>
                  </a:outerShdw>
                </a:effectLst>
              </a:rPr>
              <a:t>Supply-Side Economics</a:t>
            </a:r>
            <a:r>
              <a:rPr lang="en-US" sz="3200" b="1" dirty="0" smtClean="0">
                <a:effectLst>
                  <a:outerShdw blurRad="38100" dist="38100" dir="2700000" algn="tl">
                    <a:srgbClr val="000000">
                      <a:alpha val="43137"/>
                    </a:srgbClr>
                  </a:outerShdw>
                </a:effectLst>
              </a:rPr>
              <a:t>”</a:t>
            </a:r>
          </a:p>
          <a:p>
            <a:pPr marL="109728" indent="0" algn="ctr">
              <a:buNone/>
            </a:pPr>
            <a:endParaRPr lang="en-US" sz="3200" b="1" dirty="0">
              <a:effectLst>
                <a:outerShdw blurRad="38100" dist="38100" dir="2700000" algn="tl">
                  <a:srgbClr val="000000">
                    <a:alpha val="43137"/>
                  </a:srgbClr>
                </a:outerShdw>
              </a:effectLst>
            </a:endParaRPr>
          </a:p>
          <a:p>
            <a:pPr marL="109728" indent="0" algn="ctr">
              <a:buNone/>
            </a:pPr>
            <a:r>
              <a:rPr lang="en-US" sz="3200" b="1" dirty="0" smtClean="0">
                <a:effectLst>
                  <a:outerShdw blurRad="38100" dist="38100" dir="2700000" algn="tl">
                    <a:srgbClr val="000000">
                      <a:alpha val="43137"/>
                    </a:srgbClr>
                  </a:outerShdw>
                </a:effectLst>
              </a:rPr>
              <a:t>Or</a:t>
            </a:r>
          </a:p>
          <a:p>
            <a:pPr marL="109728" indent="0" algn="ctr">
              <a:buNone/>
            </a:pPr>
            <a:endParaRPr lang="en-US" sz="3200" b="1" dirty="0">
              <a:effectLst>
                <a:outerShdw blurRad="38100" dist="38100" dir="2700000" algn="tl">
                  <a:srgbClr val="000000">
                    <a:alpha val="43137"/>
                  </a:srgbClr>
                </a:outerShdw>
              </a:effectLst>
            </a:endParaRPr>
          </a:p>
          <a:p>
            <a:pPr marL="109728" indent="0" algn="ctr">
              <a:buNone/>
            </a:pPr>
            <a:r>
              <a:rPr lang="en-US" sz="3200" b="1" dirty="0" smtClean="0">
                <a:effectLst>
                  <a:outerShdw blurRad="38100" dist="38100" dir="2700000" algn="tl">
                    <a:srgbClr val="000000">
                      <a:alpha val="43137"/>
                    </a:srgbClr>
                  </a:outerShdw>
                </a:effectLst>
              </a:rPr>
              <a:t>Say’s Law:  “Government spending </a:t>
            </a:r>
          </a:p>
          <a:p>
            <a:pPr marL="109728" indent="0" algn="ctr">
              <a:buNone/>
            </a:pPr>
            <a:endParaRPr lang="en-US" sz="3200" b="1" dirty="0">
              <a:effectLst>
                <a:outerShdw blurRad="38100" dist="38100" dir="2700000" algn="tl">
                  <a:srgbClr val="000000">
                    <a:alpha val="43137"/>
                  </a:srgbClr>
                </a:outerShdw>
              </a:effectLst>
            </a:endParaRPr>
          </a:p>
          <a:p>
            <a:pPr marL="109728" indent="0" algn="ctr">
              <a:buNone/>
            </a:pPr>
            <a:r>
              <a:rPr lang="en-US" sz="3200" b="1" dirty="0" smtClean="0">
                <a:effectLst>
                  <a:outerShdw blurRad="38100" dist="38100" dir="2700000" algn="tl">
                    <a:srgbClr val="000000">
                      <a:alpha val="43137"/>
                    </a:srgbClr>
                  </a:outerShdw>
                </a:effectLst>
              </a:rPr>
              <a:t>creates its own financing”</a:t>
            </a:r>
            <a:endParaRPr lang="en-US" sz="3200" b="1" dirty="0">
              <a:effectLst>
                <a:outerShdw blurRad="38100" dist="38100" dir="2700000" algn="tl">
                  <a:srgbClr val="000000">
                    <a:alpha val="43137"/>
                  </a:srgbClr>
                </a:outerShdw>
              </a:effectLst>
            </a:endParaRPr>
          </a:p>
          <a:p>
            <a:pPr marL="109728" indent="0">
              <a:buNone/>
            </a:pPr>
            <a:endParaRPr lang="en-US"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4482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7</a:t>
            </a:fld>
            <a:endParaRPr lang="en-US"/>
          </a:p>
        </p:txBody>
      </p:sp>
      <p:sp>
        <p:nvSpPr>
          <p:cNvPr id="6" name="Title 5"/>
          <p:cNvSpPr>
            <a:spLocks noGrp="1"/>
          </p:cNvSpPr>
          <p:nvPr>
            <p:ph type="title" idx="4294967295"/>
            <p:custDataLst>
              <p:tags r:id="rId2"/>
            </p:custDataLst>
          </p:nvPr>
        </p:nvSpPr>
        <p:spPr>
          <a:xfrm>
            <a:off x="457200" y="228600"/>
            <a:ext cx="8229600" cy="914400"/>
          </a:xfrm>
        </p:spPr>
        <p:txBody>
          <a:bodyPr>
            <a:normAutofit/>
          </a:bodyPr>
          <a:lstStyle/>
          <a:p>
            <a:r>
              <a:rPr lang="en-US" sz="2800" dirty="0"/>
              <a:t>2</a:t>
            </a:r>
            <a:r>
              <a:rPr lang="en-US" sz="2800" dirty="0" smtClean="0"/>
              <a:t>.  Notable Characteristics of DS Model</a:t>
            </a:r>
            <a:endParaRPr lang="en-US" sz="2800" dirty="0"/>
          </a:p>
        </p:txBody>
      </p:sp>
      <p:sp>
        <p:nvSpPr>
          <p:cNvPr id="5" name="Content Placeholder 1"/>
          <p:cNvSpPr>
            <a:spLocks noGrp="1"/>
          </p:cNvSpPr>
          <p:nvPr>
            <p:ph idx="4294967295"/>
            <p:custDataLst>
              <p:tags r:id="rId3"/>
            </p:custDataLst>
          </p:nvPr>
        </p:nvSpPr>
        <p:spPr>
          <a:xfrm>
            <a:off x="762000" y="1066800"/>
            <a:ext cx="7815262" cy="4876800"/>
          </a:xfrm>
        </p:spPr>
        <p:txBody>
          <a:bodyPr>
            <a:noAutofit/>
          </a:bodyPr>
          <a:lstStyle/>
          <a:p>
            <a:r>
              <a:rPr lang="en-US" sz="2400" dirty="0" smtClean="0"/>
              <a:t>The DS model is </a:t>
            </a:r>
            <a:r>
              <a:rPr lang="en-US" sz="2400" dirty="0" smtClean="0">
                <a:solidFill>
                  <a:srgbClr val="FF0000"/>
                </a:solidFill>
              </a:rPr>
              <a:t>missing the “GE”  </a:t>
            </a:r>
            <a:r>
              <a:rPr lang="en-US" sz="2400" dirty="0" smtClean="0"/>
              <a:t>of the DSGE model - No general equilibrium.</a:t>
            </a:r>
          </a:p>
          <a:p>
            <a:endParaRPr lang="en-US" sz="2400" dirty="0"/>
          </a:p>
          <a:p>
            <a:r>
              <a:rPr lang="en-US" sz="2400" dirty="0" smtClean="0">
                <a:solidFill>
                  <a:srgbClr val="FF0000"/>
                </a:solidFill>
              </a:rPr>
              <a:t>No specificatio</a:t>
            </a:r>
            <a:r>
              <a:rPr lang="en-US" sz="2400" dirty="0" smtClean="0"/>
              <a:t>n of the assumptions about fundamentals, such as preferences, technology, and resource constraints.</a:t>
            </a:r>
            <a:endParaRPr lang="en-US" sz="2400" dirty="0" smtClean="0">
              <a:solidFill>
                <a:srgbClr val="FF0000"/>
              </a:solidFill>
            </a:endParaRPr>
          </a:p>
          <a:p>
            <a:endParaRPr lang="en-US" sz="2400" dirty="0" smtClean="0">
              <a:solidFill>
                <a:srgbClr val="FF0000"/>
              </a:solidFill>
            </a:endParaRPr>
          </a:p>
          <a:p>
            <a:r>
              <a:rPr lang="en-US" sz="2400" dirty="0" smtClean="0"/>
              <a:t>Policies are evaluated solely by effect on output, </a:t>
            </a:r>
            <a:r>
              <a:rPr lang="en-US" sz="2400" dirty="0" smtClean="0">
                <a:solidFill>
                  <a:srgbClr val="FF0000"/>
                </a:solidFill>
              </a:rPr>
              <a:t>not on household welfare.</a:t>
            </a:r>
          </a:p>
          <a:p>
            <a:endParaRPr lang="en-US" sz="2400" dirty="0"/>
          </a:p>
          <a:p>
            <a:r>
              <a:rPr lang="en-US" sz="2400" dirty="0" smtClean="0"/>
              <a:t>Overall, the model </a:t>
            </a:r>
            <a:r>
              <a:rPr lang="en-US" sz="2400" dirty="0" smtClean="0">
                <a:solidFill>
                  <a:srgbClr val="FF0000"/>
                </a:solidFill>
              </a:rPr>
              <a:t>lacks the rigor </a:t>
            </a:r>
            <a:r>
              <a:rPr lang="en-US" sz="2400" dirty="0" smtClean="0"/>
              <a:t>of modern macro models.</a:t>
            </a:r>
          </a:p>
          <a:p>
            <a:endParaRPr lang="en-US" sz="2400" dirty="0" smtClean="0"/>
          </a:p>
          <a:p>
            <a:pPr marL="109728" indent="0">
              <a:buNone/>
            </a:pPr>
            <a:r>
              <a:rPr lang="en-US" sz="2400" dirty="0" smtClean="0"/>
              <a:t> </a:t>
            </a:r>
            <a:endParaRPr lang="en-US" sz="2400" dirty="0"/>
          </a:p>
          <a:p>
            <a:pPr marL="109728" indent="0">
              <a:buNone/>
            </a:pPr>
            <a:endParaRPr lang="en-US" sz="2400" b="1" dirty="0" smtClean="0"/>
          </a:p>
        </p:txBody>
      </p:sp>
    </p:spTree>
    <p:extLst>
      <p:ext uri="{BB962C8B-B14F-4D97-AF65-F5344CB8AC3E}">
        <p14:creationId xmlns:p14="http://schemas.microsoft.com/office/powerpoint/2010/main" val="844569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8</a:t>
            </a:fld>
            <a:endParaRPr lang="en-US"/>
          </a:p>
        </p:txBody>
      </p:sp>
      <p:sp>
        <p:nvSpPr>
          <p:cNvPr id="6" name="Title 5"/>
          <p:cNvSpPr>
            <a:spLocks noGrp="1"/>
          </p:cNvSpPr>
          <p:nvPr>
            <p:ph type="title" idx="4294967295"/>
            <p:custDataLst>
              <p:tags r:id="rId2"/>
            </p:custDataLst>
          </p:nvPr>
        </p:nvSpPr>
        <p:spPr>
          <a:xfrm>
            <a:off x="457200" y="152400"/>
            <a:ext cx="8229600" cy="914400"/>
          </a:xfrm>
        </p:spPr>
        <p:txBody>
          <a:bodyPr>
            <a:normAutofit/>
          </a:bodyPr>
          <a:lstStyle/>
          <a:p>
            <a:r>
              <a:rPr lang="en-US" sz="2800" dirty="0" smtClean="0"/>
              <a:t>Comments</a:t>
            </a:r>
            <a:endParaRPr lang="en-US" sz="2800" dirty="0"/>
          </a:p>
        </p:txBody>
      </p:sp>
      <p:sp>
        <p:nvSpPr>
          <p:cNvPr id="5" name="Content Placeholder 1"/>
          <p:cNvSpPr>
            <a:spLocks noGrp="1"/>
          </p:cNvSpPr>
          <p:nvPr>
            <p:ph idx="4294967295"/>
            <p:custDataLst>
              <p:tags r:id="rId3"/>
            </p:custDataLst>
          </p:nvPr>
        </p:nvSpPr>
        <p:spPr>
          <a:xfrm>
            <a:off x="838200" y="990600"/>
            <a:ext cx="7815262" cy="5638800"/>
          </a:xfrm>
        </p:spPr>
        <p:txBody>
          <a:bodyPr>
            <a:noAutofit/>
          </a:bodyPr>
          <a:lstStyle/>
          <a:p>
            <a:r>
              <a:rPr lang="en-US" sz="2400" dirty="0" smtClean="0"/>
              <a:t>The reason that we can criticize modern macroeconomic models is that they are </a:t>
            </a:r>
            <a:r>
              <a:rPr lang="en-US" sz="2400" dirty="0" smtClean="0">
                <a:solidFill>
                  <a:srgbClr val="FF0000"/>
                </a:solidFill>
              </a:rPr>
              <a:t>explicit about their assumptions </a:t>
            </a:r>
            <a:r>
              <a:rPr lang="en-US" sz="2400" dirty="0" smtClean="0"/>
              <a:t>about fundamentals such as preferences, technologies and resource constraints.</a:t>
            </a:r>
          </a:p>
          <a:p>
            <a:endParaRPr lang="en-US" sz="2400" dirty="0" smtClean="0"/>
          </a:p>
          <a:p>
            <a:r>
              <a:rPr lang="en-US" sz="2400" dirty="0" smtClean="0"/>
              <a:t>Of course, being precise means making simplifying assumptions that are often </a:t>
            </a:r>
            <a:r>
              <a:rPr lang="en-US" sz="2400" dirty="0" smtClean="0">
                <a:solidFill>
                  <a:srgbClr val="FF0000"/>
                </a:solidFill>
              </a:rPr>
              <a:t>questionable</a:t>
            </a:r>
            <a:r>
              <a:rPr lang="en-US" sz="2400" dirty="0" smtClean="0"/>
              <a:t> – there are many elements of modern macro models that I question.  </a:t>
            </a:r>
          </a:p>
          <a:p>
            <a:endParaRPr lang="en-US" sz="2400" b="1" dirty="0"/>
          </a:p>
          <a:p>
            <a:r>
              <a:rPr lang="en-US" sz="2400" dirty="0" smtClean="0"/>
              <a:t>However, replacing them with models based on vague intuitive ideas is </a:t>
            </a:r>
            <a:r>
              <a:rPr lang="en-US" sz="2400" dirty="0" smtClean="0">
                <a:solidFill>
                  <a:srgbClr val="FF0000"/>
                </a:solidFill>
              </a:rPr>
              <a:t>not an improvement</a:t>
            </a:r>
            <a:r>
              <a:rPr lang="en-US" sz="2400" dirty="0" smtClean="0"/>
              <a:t>.</a:t>
            </a:r>
          </a:p>
        </p:txBody>
      </p:sp>
    </p:spTree>
    <p:extLst>
      <p:ext uri="{BB962C8B-B14F-4D97-AF65-F5344CB8AC3E}">
        <p14:creationId xmlns:p14="http://schemas.microsoft.com/office/powerpoint/2010/main" val="3172984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9</a:t>
            </a:fld>
            <a:endParaRPr lang="en-US"/>
          </a:p>
        </p:txBody>
      </p:sp>
      <p:cxnSp>
        <p:nvCxnSpPr>
          <p:cNvPr id="11" name="Straight Arrow Connector 10"/>
          <p:cNvCxnSpPr/>
          <p:nvPr>
            <p:custDataLst>
              <p:tags r:id="rId2"/>
            </p:custDataLst>
          </p:nvPr>
        </p:nvCxnSpPr>
        <p:spPr>
          <a:xfrm flipH="1">
            <a:off x="5097294" y="2704892"/>
            <a:ext cx="1299316" cy="112754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custDataLst>
              <p:tags r:id="rId3"/>
            </p:custDataLst>
          </p:nvPr>
        </p:nvSpPr>
        <p:spPr>
          <a:xfrm>
            <a:off x="5746952" y="2065777"/>
            <a:ext cx="1734119" cy="461665"/>
          </a:xfrm>
          <a:prstGeom prst="rect">
            <a:avLst/>
          </a:prstGeom>
          <a:noFill/>
        </p:spPr>
        <p:txBody>
          <a:bodyPr wrap="square" rtlCol="0">
            <a:spAutoFit/>
          </a:bodyPr>
          <a:lstStyle/>
          <a:p>
            <a:r>
              <a:rPr lang="en-US" sz="2400" dirty="0" smtClean="0">
                <a:solidFill>
                  <a:schemeClr val="accent4"/>
                </a:solidFill>
              </a:rPr>
              <a:t>Multiplier</a:t>
            </a:r>
            <a:endParaRPr lang="en-US" sz="2400" dirty="0">
              <a:solidFill>
                <a:schemeClr val="accent4"/>
              </a:solidFill>
            </a:endParaRPr>
          </a:p>
        </p:txBody>
      </p:sp>
      <p:cxnSp>
        <p:nvCxnSpPr>
          <p:cNvPr id="15" name="Straight Arrow Connector 14"/>
          <p:cNvCxnSpPr/>
          <p:nvPr>
            <p:custDataLst>
              <p:tags r:id="rId4"/>
            </p:custDataLst>
          </p:nvPr>
        </p:nvCxnSpPr>
        <p:spPr>
          <a:xfrm>
            <a:off x="3837443" y="3605059"/>
            <a:ext cx="457200" cy="316742"/>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custDataLst>
              <p:tags r:id="rId5"/>
            </p:custDataLst>
          </p:nvPr>
        </p:nvSpPr>
        <p:spPr>
          <a:xfrm>
            <a:off x="1681855" y="2296610"/>
            <a:ext cx="2794947" cy="1200329"/>
          </a:xfrm>
          <a:prstGeom prst="rect">
            <a:avLst/>
          </a:prstGeom>
          <a:noFill/>
        </p:spPr>
        <p:txBody>
          <a:bodyPr wrap="square" rtlCol="0">
            <a:spAutoFit/>
          </a:bodyPr>
          <a:lstStyle/>
          <a:p>
            <a:r>
              <a:rPr lang="en-US" sz="2400" dirty="0" smtClean="0">
                <a:solidFill>
                  <a:srgbClr val="008000"/>
                </a:solidFill>
              </a:rPr>
              <a:t>Hysteresis effect on future potential output</a:t>
            </a:r>
            <a:endParaRPr lang="en-US" sz="2400" dirty="0">
              <a:solidFill>
                <a:srgbClr val="008000"/>
              </a:solidFill>
            </a:endParaRPr>
          </a:p>
        </p:txBody>
      </p:sp>
      <p:sp>
        <p:nvSpPr>
          <p:cNvPr id="32" name="Title 5"/>
          <p:cNvSpPr txBox="1">
            <a:spLocks/>
          </p:cNvSpPr>
          <p:nvPr>
            <p:custDataLst>
              <p:tags r:id="rId6"/>
            </p:custDataLst>
          </p:nvPr>
        </p:nvSpPr>
        <p:spPr>
          <a:xfrm>
            <a:off x="457200" y="457200"/>
            <a:ext cx="8229600" cy="1295400"/>
          </a:xfrm>
          <a:prstGeom prst="rect">
            <a:avLst/>
          </a:prstGeom>
        </p:spPr>
        <p:txBody>
          <a:bodyPr vert="horz" anchor="ctr">
            <a:normAutofit fontScale="850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2800" dirty="0" smtClean="0"/>
              <a:t>Key Equation from DeLong-Summers Model: </a:t>
            </a:r>
          </a:p>
          <a:p>
            <a:pPr algn="ctr"/>
            <a:endParaRPr lang="en-US" sz="2800" dirty="0"/>
          </a:p>
          <a:p>
            <a:pPr algn="ctr"/>
            <a:r>
              <a:rPr lang="en-US" sz="2800" dirty="0" smtClean="0"/>
              <a:t>Current stimulus packages can pay for themselves if:</a:t>
            </a:r>
            <a:endParaRPr lang="en-US" sz="2800" dirty="0"/>
          </a:p>
        </p:txBody>
      </p:sp>
      <mc:AlternateContent xmlns:mc="http://schemas.openxmlformats.org/markup-compatibility/2006" xmlns:a14="http://schemas.microsoft.com/office/drawing/2010/main">
        <mc:Choice Requires="a14">
          <p:sp>
            <p:nvSpPr>
              <p:cNvPr id="2" name="Rectangle 1"/>
              <p:cNvSpPr/>
              <p:nvPr>
                <p:custDataLst>
                  <p:tags r:id="rId7"/>
                </p:custDataLst>
              </p:nvPr>
            </p:nvSpPr>
            <p:spPr>
              <a:xfrm>
                <a:off x="2385134" y="4032503"/>
                <a:ext cx="3361818" cy="11279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600" i="1">
                          <a:latin typeface="Cambria Math"/>
                        </a:rPr>
                        <m:t>𝑟</m:t>
                      </m:r>
                      <m:r>
                        <a:rPr lang="en-US" sz="3600" i="1">
                          <a:latin typeface="Cambria Math"/>
                        </a:rPr>
                        <m:t>&lt;</m:t>
                      </m:r>
                      <m:r>
                        <a:rPr lang="en-US" sz="3600" i="1">
                          <a:latin typeface="Cambria Math"/>
                        </a:rPr>
                        <m:t>𝑔</m:t>
                      </m:r>
                      <m:r>
                        <a:rPr lang="en-US" sz="3600" i="1">
                          <a:latin typeface="Cambria Math"/>
                        </a:rPr>
                        <m:t>+ </m:t>
                      </m:r>
                      <m:f>
                        <m:fPr>
                          <m:ctrlPr>
                            <a:rPr lang="en-US" sz="3600" i="1">
                              <a:latin typeface="Cambria Math"/>
                            </a:rPr>
                          </m:ctrlPr>
                        </m:fPr>
                        <m:num>
                          <m:r>
                            <a:rPr lang="en-US" sz="3600" i="1">
                              <a:latin typeface="Cambria Math"/>
                            </a:rPr>
                            <m:t>𝜂</m:t>
                          </m:r>
                          <m:r>
                            <a:rPr lang="en-US" sz="3600" i="1">
                              <a:latin typeface="Cambria Math"/>
                            </a:rPr>
                            <m:t>µ</m:t>
                          </m:r>
                          <m:r>
                            <a:rPr lang="en-US" sz="3600" i="1">
                              <a:latin typeface="Cambria Math"/>
                            </a:rPr>
                            <m:t>𝑟</m:t>
                          </m:r>
                        </m:num>
                        <m:den>
                          <m:r>
                            <a:rPr lang="en-US" sz="3600" i="1">
                              <a:latin typeface="Cambria Math"/>
                            </a:rPr>
                            <m:t>1−µ</m:t>
                          </m:r>
                          <m:r>
                            <a:rPr lang="en-US" sz="3600" i="1">
                              <a:latin typeface="Cambria Math"/>
                            </a:rPr>
                            <m:t>𝑟</m:t>
                          </m:r>
                        </m:den>
                      </m:f>
                    </m:oMath>
                  </m:oMathPara>
                </a14:m>
                <a:endParaRPr lang="en-US" sz="3600" dirty="0"/>
              </a:p>
            </p:txBody>
          </p:sp>
        </mc:Choice>
        <mc:Fallback xmlns="">
          <p:sp>
            <p:nvSpPr>
              <p:cNvPr id="2" name="Rectangle 1"/>
              <p:cNvSpPr>
                <a:spLocks noRot="1" noChangeAspect="1" noMove="1" noResize="1" noEditPoints="1" noAdjustHandles="1" noChangeArrowheads="1" noChangeShapeType="1" noTextEdit="1"/>
              </p:cNvSpPr>
              <p:nvPr/>
            </p:nvSpPr>
            <p:spPr>
              <a:xfrm>
                <a:off x="2385134" y="4032503"/>
                <a:ext cx="3361818" cy="1127937"/>
              </a:xfrm>
              <a:prstGeom prst="rect">
                <a:avLst/>
              </a:prstGeom>
              <a:blipFill rotWithShape="1">
                <a:blip r:embed="rId11"/>
                <a:stretch>
                  <a:fillRect/>
                </a:stretch>
              </a:blipFill>
            </p:spPr>
            <p:txBody>
              <a:bodyPr/>
              <a:lstStyle/>
              <a:p>
                <a:r>
                  <a:rPr lang="en-US">
                    <a:noFill/>
                  </a:rPr>
                  <a:t> </a:t>
                </a:r>
              </a:p>
            </p:txBody>
          </p:sp>
        </mc:Fallback>
      </mc:AlternateContent>
      <p:sp>
        <p:nvSpPr>
          <p:cNvPr id="12" name="TextBox 11"/>
          <p:cNvSpPr txBox="1"/>
          <p:nvPr>
            <p:custDataLst>
              <p:tags r:id="rId8"/>
            </p:custDataLst>
          </p:nvPr>
        </p:nvSpPr>
        <p:spPr>
          <a:xfrm>
            <a:off x="3199943" y="5715000"/>
            <a:ext cx="4281128" cy="830997"/>
          </a:xfrm>
          <a:prstGeom prst="rect">
            <a:avLst/>
          </a:prstGeom>
          <a:noFill/>
        </p:spPr>
        <p:txBody>
          <a:bodyPr wrap="square" rtlCol="0">
            <a:spAutoFit/>
          </a:bodyPr>
          <a:lstStyle/>
          <a:p>
            <a:r>
              <a:rPr lang="en-US" sz="2400" dirty="0" smtClean="0">
                <a:solidFill>
                  <a:srgbClr val="7030A0"/>
                </a:solidFill>
              </a:rPr>
              <a:t>growth rate of potential output</a:t>
            </a:r>
            <a:endParaRPr lang="en-US" sz="2400" dirty="0">
              <a:solidFill>
                <a:srgbClr val="7030A0"/>
              </a:solidFill>
            </a:endParaRPr>
          </a:p>
        </p:txBody>
      </p:sp>
      <p:cxnSp>
        <p:nvCxnSpPr>
          <p:cNvPr id="8" name="Straight Arrow Connector 7"/>
          <p:cNvCxnSpPr/>
          <p:nvPr>
            <p:custDataLst>
              <p:tags r:id="rId9"/>
            </p:custDataLst>
          </p:nvPr>
        </p:nvCxnSpPr>
        <p:spPr>
          <a:xfrm flipH="1" flipV="1">
            <a:off x="3581400" y="4998720"/>
            <a:ext cx="76200" cy="6096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0828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9807</TotalTime>
  <Words>1239</Words>
  <Application>Microsoft Office PowerPoint</Application>
  <PresentationFormat>On-screen Show (4:3)</PresentationFormat>
  <Paragraphs>159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J. Bradford DeLong and Lawrence Summers:   “Fiscal Policy in a Depressed Economy”  </vt:lpstr>
      <vt:lpstr>Outline</vt:lpstr>
      <vt:lpstr>1.  Summary of DeLong-Summers View</vt:lpstr>
      <vt:lpstr>Summary of DeLong-Summers View (cont.)</vt:lpstr>
      <vt:lpstr>DeLong-Summers’ Key Conclusion</vt:lpstr>
      <vt:lpstr>PowerPoint Presentation</vt:lpstr>
      <vt:lpstr>2.  Notable Characteristics of DS Model</vt:lpstr>
      <vt:lpstr>Comments</vt:lpstr>
      <vt:lpstr>PowerPoint Presentation</vt:lpstr>
      <vt:lpstr>3.  Hysteresis effect: value of η</vt:lpstr>
      <vt:lpstr>PowerPoint Presentation</vt:lpstr>
      <vt:lpstr>Summary of Hysteresis Test</vt:lpstr>
      <vt:lpstr>4.  The Multiplier:  value of µ</vt:lpstr>
      <vt:lpstr>Caveats</vt:lpstr>
      <vt:lpstr>PowerPoint Presentation</vt:lpstr>
      <vt:lpstr>Estimation</vt:lpstr>
      <vt:lpstr>Results</vt:lpstr>
      <vt:lpstr>5.  A Cautionary Note on Extrapolating Based on the History of Interest Rates</vt:lpstr>
      <vt:lpstr>PowerPoint Presentation</vt:lpstr>
      <vt:lpstr>PowerPoint Presentation</vt:lpstr>
      <vt:lpstr>PowerPoint Presentation</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dc:creator>
  <cp:lastModifiedBy>Valerie</cp:lastModifiedBy>
  <cp:revision>333</cp:revision>
  <dcterms:created xsi:type="dcterms:W3CDTF">2011-09-15T16:09:40Z</dcterms:created>
  <dcterms:modified xsi:type="dcterms:W3CDTF">2012-04-17T15:41:41Z</dcterms:modified>
</cp:coreProperties>
</file>