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272" r:id="rId5"/>
    <p:sldId id="273" r:id="rId6"/>
    <p:sldId id="260" r:id="rId7"/>
    <p:sldId id="258" r:id="rId8"/>
    <p:sldId id="259" r:id="rId9"/>
    <p:sldId id="256" r:id="rId10"/>
    <p:sldId id="257" r:id="rId11"/>
    <p:sldId id="274" r:id="rId12"/>
    <p:sldId id="261" r:id="rId13"/>
    <p:sldId id="262" r:id="rId14"/>
    <p:sldId id="263" r:id="rId15"/>
    <p:sldId id="264" r:id="rId16"/>
    <p:sldId id="265" r:id="rId17"/>
    <p:sldId id="267" r:id="rId18"/>
    <p:sldId id="266" r:id="rId19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7B938-B649-4509-8FF6-0A09ECDC9278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A8AEF-35B8-4C93-B0EF-0A4C07AD4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539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7B938-B649-4509-8FF6-0A09ECDC9278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A8AEF-35B8-4C93-B0EF-0A4C07AD4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647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7B938-B649-4509-8FF6-0A09ECDC9278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A8AEF-35B8-4C93-B0EF-0A4C07AD4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936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7B938-B649-4509-8FF6-0A09ECDC9278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A8AEF-35B8-4C93-B0EF-0A4C07AD4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242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7B938-B649-4509-8FF6-0A09ECDC9278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A8AEF-35B8-4C93-B0EF-0A4C07AD4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810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7B938-B649-4509-8FF6-0A09ECDC9278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A8AEF-35B8-4C93-B0EF-0A4C07AD4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701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7B938-B649-4509-8FF6-0A09ECDC9278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A8AEF-35B8-4C93-B0EF-0A4C07AD4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39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7B938-B649-4509-8FF6-0A09ECDC9278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A8AEF-35B8-4C93-B0EF-0A4C07AD4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268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7B938-B649-4509-8FF6-0A09ECDC9278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A8AEF-35B8-4C93-B0EF-0A4C07AD4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236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7B938-B649-4509-8FF6-0A09ECDC9278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A8AEF-35B8-4C93-B0EF-0A4C07AD4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975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7B938-B649-4509-8FF6-0A09ECDC9278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A8AEF-35B8-4C93-B0EF-0A4C07AD4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708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7B938-B649-4509-8FF6-0A09ECDC9278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A8AEF-35B8-4C93-B0EF-0A4C07AD4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1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Harald</a:t>
            </a:r>
            <a:r>
              <a:rPr lang="en-US" sz="2800" dirty="0" smtClean="0"/>
              <a:t> </a:t>
            </a:r>
            <a:r>
              <a:rPr lang="en-US" sz="2800" dirty="0" err="1" smtClean="0"/>
              <a:t>Uhlig</a:t>
            </a:r>
            <a:r>
              <a:rPr lang="en-US" sz="2800" dirty="0" smtClean="0"/>
              <a:t> “Economics and Reality”</a:t>
            </a:r>
            <a:br>
              <a:rPr lang="en-US" sz="2800" dirty="0" smtClean="0"/>
            </a:br>
            <a:r>
              <a:rPr lang="en-US" sz="2800" dirty="0" smtClean="0"/>
              <a:t>J. of Macroeconomics 2012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en-US" sz="2000" b="1" dirty="0" smtClean="0"/>
              <a:t>Examines 4 points of view:</a:t>
            </a:r>
          </a:p>
          <a:p>
            <a:pPr marL="0" indent="0">
              <a:buNone/>
            </a:pPr>
            <a:endParaRPr lang="en-US" sz="2000" dirty="0"/>
          </a:p>
          <a:p>
            <a:pPr marL="514350" indent="-514350">
              <a:buAutoNum type="arabicPeriod"/>
            </a:pPr>
            <a:r>
              <a:rPr lang="en-US" sz="2000" dirty="0" smtClean="0"/>
              <a:t>Economics is a science.</a:t>
            </a:r>
          </a:p>
          <a:p>
            <a:pPr marL="514350" indent="-514350">
              <a:buAutoNum type="arabicPeriod"/>
            </a:pPr>
            <a:r>
              <a:rPr lang="en-US" sz="2000" dirty="0" smtClean="0"/>
              <a:t>Economics is an art. </a:t>
            </a:r>
          </a:p>
          <a:p>
            <a:pPr marL="514350" indent="-514350">
              <a:buAutoNum type="arabicPeriod"/>
            </a:pPr>
            <a:r>
              <a:rPr lang="en-US" sz="2000" dirty="0" smtClean="0"/>
              <a:t>Economics is a competition.</a:t>
            </a:r>
          </a:p>
          <a:p>
            <a:pPr marL="514350" indent="-514350">
              <a:buAutoNum type="arabicPeriod"/>
            </a:pPr>
            <a:r>
              <a:rPr lang="en-US" sz="2000" dirty="0" smtClean="0"/>
              <a:t>Economics is politics.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b="1" dirty="0" smtClean="0"/>
              <a:t>Examines specific cases for illustration and debate:</a:t>
            </a:r>
          </a:p>
          <a:p>
            <a:endParaRPr lang="en-US" sz="2000" b="1" dirty="0" smtClean="0"/>
          </a:p>
          <a:p>
            <a:pPr marL="514350" indent="-514350">
              <a:buAutoNum type="arabicPeriod"/>
            </a:pPr>
            <a:r>
              <a:rPr lang="en-US" sz="2000" dirty="0" smtClean="0"/>
              <a:t>Is there a Phillips curve?</a:t>
            </a:r>
          </a:p>
          <a:p>
            <a:pPr marL="514350" indent="-514350">
              <a:buAutoNum type="arabicPeriod"/>
            </a:pPr>
            <a:r>
              <a:rPr lang="en-US" sz="2000" dirty="0" smtClean="0"/>
              <a:t>Are prices sticky?</a:t>
            </a:r>
          </a:p>
          <a:p>
            <a:pPr marL="514350" indent="-514350">
              <a:buAutoNum type="arabicPeriod"/>
            </a:pPr>
            <a:r>
              <a:rPr lang="en-US" sz="2000" dirty="0" smtClean="0"/>
              <a:t>Does contractionary monetary policy lead to a contraction in output?</a:t>
            </a:r>
          </a:p>
          <a:p>
            <a:pPr marL="514350" indent="-514350">
              <a:buAutoNum type="arabicPeriod"/>
            </a:pPr>
            <a:r>
              <a:rPr lang="en-US" sz="2000" dirty="0" smtClean="0"/>
              <a:t>What causes business cycles?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86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901" y="457200"/>
            <a:ext cx="7994193" cy="5943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084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799" y="2057400"/>
            <a:ext cx="7315199" cy="3092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17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2.  Are prices </a:t>
            </a:r>
            <a:r>
              <a:rPr lang="en-US" dirty="0"/>
              <a:t>s</a:t>
            </a:r>
            <a:r>
              <a:rPr lang="en-US" dirty="0" smtClean="0"/>
              <a:t>ticky?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53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8288" y="1181100"/>
            <a:ext cx="60674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738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50" y="1171575"/>
            <a:ext cx="5981700" cy="451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432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  Does contractionary monetary policy lead to a contraction in output?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78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8287" y="1219200"/>
            <a:ext cx="5748338" cy="4501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43600"/>
            <a:ext cx="8215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>
            <p:custDataLst>
              <p:tags r:id="rId3"/>
            </p:custDataLst>
          </p:nvPr>
        </p:nvSpPr>
        <p:spPr>
          <a:xfrm>
            <a:off x="761999" y="457200"/>
            <a:ext cx="77581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Effect of a positive shock to the fed funds rate</a:t>
            </a:r>
          </a:p>
          <a:p>
            <a:r>
              <a:rPr lang="en-US" dirty="0" smtClean="0"/>
              <a:t>(sign restrictions constrain the price response to be non-negative .)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34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4. What causes business cycles?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31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3" y="557213"/>
            <a:ext cx="8220075" cy="574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052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1.  Economics is a Science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229600" cy="32766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000" b="1" dirty="0" smtClean="0"/>
              <a:t>Theory-led deductive approach</a:t>
            </a:r>
          </a:p>
          <a:p>
            <a:pPr marL="0" indent="0" algn="ctr">
              <a:buNone/>
            </a:pPr>
            <a:r>
              <a:rPr lang="en-US" sz="2000" dirty="0"/>
              <a:t>D</a:t>
            </a:r>
            <a:r>
              <a:rPr lang="en-US" sz="2000" dirty="0" smtClean="0"/>
              <a:t>erive falsifiable predictions from a prior hypothesis</a:t>
            </a:r>
          </a:p>
          <a:p>
            <a:pPr marL="0" indent="0" algn="ctr">
              <a:buNone/>
            </a:pPr>
            <a:r>
              <a:rPr lang="en-US" sz="2000" dirty="0" smtClean="0"/>
              <a:t>(Popper (1934))</a:t>
            </a:r>
          </a:p>
          <a:p>
            <a:pPr marL="0" indent="0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000" dirty="0" smtClean="0"/>
              <a:t>Vs.</a:t>
            </a:r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2000" b="1" dirty="0" smtClean="0"/>
              <a:t>Empirically-grounded inductive approach</a:t>
            </a:r>
          </a:p>
          <a:p>
            <a:pPr marL="0" indent="0" algn="ctr">
              <a:buNone/>
            </a:pPr>
            <a:r>
              <a:rPr lang="en-US" sz="2000" dirty="0" smtClean="0"/>
              <a:t>Derive theoretical principles from careful observation</a:t>
            </a:r>
            <a:endParaRPr lang="en-US" sz="2000" dirty="0"/>
          </a:p>
        </p:txBody>
      </p:sp>
      <p:sp>
        <p:nvSpPr>
          <p:cNvPr id="4" name="TextBox 3"/>
          <p:cNvSpPr txBox="1"/>
          <p:nvPr>
            <p:custDataLst>
              <p:tags r:id="rId3"/>
            </p:custDataLst>
          </p:nvPr>
        </p:nvSpPr>
        <p:spPr>
          <a:xfrm>
            <a:off x="838200" y="5181600"/>
            <a:ext cx="769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Uhlig</a:t>
            </a:r>
            <a:r>
              <a:rPr lang="en-US" b="1" dirty="0" smtClean="0"/>
              <a:t> conclusion</a:t>
            </a:r>
            <a:r>
              <a:rPr lang="en-US" dirty="0" smtClean="0"/>
              <a:t>: Reality does guide economics.  Empirical evidence influences and should influence economics, as in any scientific discipline, but there is not a single successful approach to do so.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979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2.  Economics is an Art.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3716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Economists should not try to construct a “Theory of Everything.”</a:t>
            </a:r>
          </a:p>
          <a:p>
            <a:endParaRPr lang="en-US" sz="2000" dirty="0"/>
          </a:p>
          <a:p>
            <a:pPr marL="400050" lvl="1" indent="0">
              <a:buNone/>
            </a:pPr>
            <a:r>
              <a:rPr lang="en-US" sz="2200" dirty="0" smtClean="0"/>
              <a:t>Occam’s razor:  The hypothesis with the fewest assumptions able to explain a given set of facts must be the correct one.</a:t>
            </a:r>
          </a:p>
          <a:p>
            <a:pPr lvl="1"/>
            <a:endParaRPr lang="en-US" sz="1600" dirty="0" smtClean="0"/>
          </a:p>
          <a:p>
            <a:endParaRPr lang="en-US" sz="2000" dirty="0"/>
          </a:p>
          <a:p>
            <a:r>
              <a:rPr lang="en-US" sz="2000" dirty="0" smtClean="0"/>
              <a:t>“Beware of theorists bearing free parameters.”  (Goldberger and Lucas)</a:t>
            </a:r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A good theory is false by design.  The key is to summarize key facts that a good – and therefore minimalistic – theory is meant to capture.</a:t>
            </a:r>
          </a:p>
          <a:p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err="1" smtClean="0"/>
              <a:t>Uhlig</a:t>
            </a:r>
            <a:r>
              <a:rPr lang="en-US" sz="2000" dirty="0" smtClean="0"/>
              <a:t> conclusion:  Reality influences economic thinking by guiding theorists to design beautiful, minimalistic theories that connect to a select set of key facts.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06691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3.  Economics is a Competition of Ideas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371600"/>
            <a:ext cx="8229600" cy="4876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How do economist decide which direction of research is correct, which line of inquiry is fruitful, which argument is convincing?</a:t>
            </a:r>
          </a:p>
          <a:p>
            <a:endParaRPr lang="en-US" sz="2000" dirty="0"/>
          </a:p>
          <a:p>
            <a:r>
              <a:rPr lang="en-US" sz="2000" dirty="0" smtClean="0"/>
              <a:t>McCloskey:  Economics is rhetoric.</a:t>
            </a:r>
          </a:p>
          <a:p>
            <a:endParaRPr lang="en-US" sz="2000" dirty="0"/>
          </a:p>
          <a:p>
            <a:r>
              <a:rPr lang="en-US" sz="2000" dirty="0" smtClean="0"/>
              <a:t>Old theories are never really discarded.  Economists love to hang on to beliefs once formed.</a:t>
            </a:r>
          </a:p>
          <a:p>
            <a:endParaRPr lang="en-US" sz="2000" dirty="0"/>
          </a:p>
          <a:p>
            <a:r>
              <a:rPr lang="en-US" sz="2000" dirty="0" err="1" smtClean="0"/>
              <a:t>Uhlig</a:t>
            </a:r>
            <a:r>
              <a:rPr lang="en-US" sz="2000" dirty="0" smtClean="0"/>
              <a:t> conclusion: New theories predict or explain new facts.  Nonetheless, old theories stay around, whether they explain existing new and old facts or not.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4112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4.  Economics is Politics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371600"/>
            <a:ext cx="8229600" cy="4876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“Practical men, who believe themselves to be quite exempt from any intellectual influence, are usually the slaves of some defunct economist.” (Keynes, 1936, Ch. 24)</a:t>
            </a:r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There is a competition of ideas in practical politics as well.</a:t>
            </a:r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err="1" smtClean="0"/>
              <a:t>Uhlig</a:t>
            </a:r>
            <a:r>
              <a:rPr lang="en-US" sz="2000" dirty="0" smtClean="0"/>
              <a:t> concludes that “economic thinking at the practical level of economic policy is thick-skinned and conservative.  It is rarely influenced by fresh economic theory or by fresh empirical evidence, unless it fits well with an agenda that had been established elsewhere already.”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8211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1.  Is there a Phillips Curve?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66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762000"/>
            <a:ext cx="6950941" cy="5163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>
            <p:custDataLst>
              <p:tags r:id="rId2"/>
            </p:custDataLst>
          </p:nvPr>
        </p:nvSpPr>
        <p:spPr>
          <a:xfrm>
            <a:off x="838200" y="60960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Phillips (1958)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76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81000"/>
            <a:ext cx="6553200" cy="5784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3208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28" y="1600200"/>
            <a:ext cx="8495417" cy="3876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>
            <p:custDataLst>
              <p:tags r:id="rId2"/>
            </p:custDataLst>
          </p:nvPr>
        </p:nvSpPr>
        <p:spPr>
          <a:xfrm>
            <a:off x="457200" y="3048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Uhlig</a:t>
            </a:r>
            <a:r>
              <a:rPr lang="en-US" dirty="0" smtClean="0"/>
              <a:t> (2012)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85875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485</Words>
  <Application>Microsoft Office PowerPoint</Application>
  <PresentationFormat>On-screen Show (4:3)</PresentationFormat>
  <Paragraphs>62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Harald Uhlig “Economics and Reality” J. of Macroeconomics 2012</vt:lpstr>
      <vt:lpstr>1.  Economics is a Science</vt:lpstr>
      <vt:lpstr>2.  Economics is an Art.</vt:lpstr>
      <vt:lpstr>3.  Economics is a Competition of Ideas</vt:lpstr>
      <vt:lpstr>4.  Economics is Politics</vt:lpstr>
      <vt:lpstr>1.  Is there a Phillips Curve?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 Are prices sticky?</vt:lpstr>
      <vt:lpstr>PowerPoint Presentation</vt:lpstr>
      <vt:lpstr>PowerPoint Presentation</vt:lpstr>
      <vt:lpstr>3.  Does contractionary monetary policy lead to a contraction in output?</vt:lpstr>
      <vt:lpstr>PowerPoint Presentation</vt:lpstr>
      <vt:lpstr>4. What causes business cycles?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vramey</dc:creator>
  <cp:lastModifiedBy>vramey</cp:lastModifiedBy>
  <cp:revision>12</cp:revision>
  <dcterms:created xsi:type="dcterms:W3CDTF">2014-02-04T23:05:03Z</dcterms:created>
  <dcterms:modified xsi:type="dcterms:W3CDTF">2014-02-10T18:16:51Z</dcterms:modified>
</cp:coreProperties>
</file>