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5.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8.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0.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70" r:id="rId3"/>
    <p:sldMasterId id="2147483782" r:id="rId4"/>
  </p:sldMasterIdLst>
  <p:notesMasterIdLst>
    <p:notesMasterId r:id="rId49"/>
  </p:notesMasterIdLst>
  <p:sldIdLst>
    <p:sldId id="256" r:id="rId5"/>
    <p:sldId id="296" r:id="rId6"/>
    <p:sldId id="353" r:id="rId7"/>
    <p:sldId id="294" r:id="rId8"/>
    <p:sldId id="313" r:id="rId9"/>
    <p:sldId id="314" r:id="rId10"/>
    <p:sldId id="327" r:id="rId11"/>
    <p:sldId id="325" r:id="rId12"/>
    <p:sldId id="315" r:id="rId13"/>
    <p:sldId id="356" r:id="rId14"/>
    <p:sldId id="357" r:id="rId15"/>
    <p:sldId id="344" r:id="rId16"/>
    <p:sldId id="345" r:id="rId17"/>
    <p:sldId id="346" r:id="rId18"/>
    <p:sldId id="379" r:id="rId19"/>
    <p:sldId id="347" r:id="rId20"/>
    <p:sldId id="319" r:id="rId21"/>
    <p:sldId id="316" r:id="rId22"/>
    <p:sldId id="317" r:id="rId23"/>
    <p:sldId id="328" r:id="rId24"/>
    <p:sldId id="326" r:id="rId25"/>
    <p:sldId id="380" r:id="rId26"/>
    <p:sldId id="330" r:id="rId27"/>
    <p:sldId id="395" r:id="rId28"/>
    <p:sldId id="394" r:id="rId29"/>
    <p:sldId id="396" r:id="rId30"/>
    <p:sldId id="397" r:id="rId31"/>
    <p:sldId id="368" r:id="rId32"/>
    <p:sldId id="332" r:id="rId33"/>
    <p:sldId id="331" r:id="rId34"/>
    <p:sldId id="333" r:id="rId35"/>
    <p:sldId id="337" r:id="rId36"/>
    <p:sldId id="335" r:id="rId37"/>
    <p:sldId id="389" r:id="rId38"/>
    <p:sldId id="338" r:id="rId39"/>
    <p:sldId id="318" r:id="rId40"/>
    <p:sldId id="340" r:id="rId41"/>
    <p:sldId id="390" r:id="rId42"/>
    <p:sldId id="341" r:id="rId43"/>
    <p:sldId id="391" r:id="rId44"/>
    <p:sldId id="392" r:id="rId45"/>
    <p:sldId id="342" r:id="rId46"/>
    <p:sldId id="393" r:id="rId47"/>
    <p:sldId id="377" r:id="rId48"/>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E56903"/>
    <a:srgbClr val="683195"/>
    <a:srgbClr val="FBA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2229" autoAdjust="0"/>
  </p:normalViewPr>
  <p:slideViewPr>
    <p:cSldViewPr>
      <p:cViewPr>
        <p:scale>
          <a:sx n="100" d="100"/>
          <a:sy n="100" d="100"/>
        </p:scale>
        <p:origin x="-1932" y="-2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890F5-1901-4F6D-A841-453A717211BF}" type="datetimeFigureOut">
              <a:rPr lang="en-US" smtClean="0"/>
              <a:t>2/13/2014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35C4F-8887-4EEB-A896-1946F14678A9}" type="slidenum">
              <a:rPr lang="en-US" smtClean="0"/>
              <a:t>‹#›</a:t>
            </a:fld>
            <a:endParaRPr lang="en-US"/>
          </a:p>
        </p:txBody>
      </p:sp>
    </p:spTree>
    <p:extLst>
      <p:ext uri="{BB962C8B-B14F-4D97-AF65-F5344CB8AC3E}">
        <p14:creationId xmlns:p14="http://schemas.microsoft.com/office/powerpoint/2010/main" val="182224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smtClean="0"/>
          </a:p>
        </p:txBody>
      </p:sp>
      <p:sp>
        <p:nvSpPr>
          <p:cNvPr id="4" name="Slide Number Placeholder 3"/>
          <p:cNvSpPr>
            <a:spLocks noGrp="1"/>
          </p:cNvSpPr>
          <p:nvPr>
            <p:ph type="sldNum" sz="quarter" idx="10"/>
          </p:nvPr>
        </p:nvSpPr>
        <p:spPr/>
        <p:txBody>
          <a:bodyPr/>
          <a:lstStyle/>
          <a:p>
            <a:fld id="{63335C4F-8887-4EEB-A896-1946F14678A9}" type="slidenum">
              <a:rPr lang="en-US" smtClean="0"/>
              <a:t>1</a:t>
            </a:fld>
            <a:endParaRPr lang="en-US"/>
          </a:p>
        </p:txBody>
      </p:sp>
    </p:spTree>
    <p:extLst>
      <p:ext uri="{BB962C8B-B14F-4D97-AF65-F5344CB8AC3E}">
        <p14:creationId xmlns:p14="http://schemas.microsoft.com/office/powerpoint/2010/main" val="2170677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35C4F-8887-4EEB-A896-1946F14678A9}" type="slidenum">
              <a:rPr lang="en-US" smtClean="0"/>
              <a:t>31</a:t>
            </a:fld>
            <a:endParaRPr lang="en-US"/>
          </a:p>
        </p:txBody>
      </p:sp>
    </p:spTree>
    <p:extLst>
      <p:ext uri="{BB962C8B-B14F-4D97-AF65-F5344CB8AC3E}">
        <p14:creationId xmlns:p14="http://schemas.microsoft.com/office/powerpoint/2010/main" val="15521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to think that applied </a:t>
            </a:r>
            <a:r>
              <a:rPr lang="en-US" dirty="0" err="1" smtClean="0"/>
              <a:t>microeconomists</a:t>
            </a:r>
            <a:r>
              <a:rPr lang="en-US" dirty="0" smtClean="0"/>
              <a:t> were going over-board.  I thought that</a:t>
            </a:r>
            <a:r>
              <a:rPr lang="en-US" baseline="0" dirty="0" smtClean="0"/>
              <a:t> sometimes they were coming up with reasons why the instrument might not be exogenous as a game.</a:t>
            </a:r>
            <a:endParaRPr lang="en-US" dirty="0"/>
          </a:p>
        </p:txBody>
      </p:sp>
      <p:sp>
        <p:nvSpPr>
          <p:cNvPr id="4" name="Slide Number Placeholder 3"/>
          <p:cNvSpPr>
            <a:spLocks noGrp="1"/>
          </p:cNvSpPr>
          <p:nvPr>
            <p:ph type="sldNum" sz="quarter" idx="10"/>
          </p:nvPr>
        </p:nvSpPr>
        <p:spPr/>
        <p:txBody>
          <a:bodyPr/>
          <a:lstStyle/>
          <a:p>
            <a:fld id="{63335C4F-8887-4EEB-A896-1946F14678A9}" type="slidenum">
              <a:rPr lang="en-US" smtClean="0"/>
              <a:t>23</a:t>
            </a:fld>
            <a:endParaRPr lang="en-US"/>
          </a:p>
        </p:txBody>
      </p:sp>
    </p:spTree>
    <p:extLst>
      <p:ext uri="{BB962C8B-B14F-4D97-AF65-F5344CB8AC3E}">
        <p14:creationId xmlns:p14="http://schemas.microsoft.com/office/powerpoint/2010/main" val="15521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35C4F-8887-4EEB-A896-1946F14678A9}" type="slidenum">
              <a:rPr lang="en-US" smtClean="0"/>
              <a:t>24</a:t>
            </a:fld>
            <a:endParaRPr lang="en-US"/>
          </a:p>
        </p:txBody>
      </p:sp>
    </p:spTree>
    <p:extLst>
      <p:ext uri="{BB962C8B-B14F-4D97-AF65-F5344CB8AC3E}">
        <p14:creationId xmlns:p14="http://schemas.microsoft.com/office/powerpoint/2010/main" val="15521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35C4F-8887-4EEB-A896-1946F14678A9}" type="slidenum">
              <a:rPr lang="en-US" smtClean="0"/>
              <a:t>25</a:t>
            </a:fld>
            <a:endParaRPr lang="en-US"/>
          </a:p>
        </p:txBody>
      </p:sp>
    </p:spTree>
    <p:extLst>
      <p:ext uri="{BB962C8B-B14F-4D97-AF65-F5344CB8AC3E}">
        <p14:creationId xmlns:p14="http://schemas.microsoft.com/office/powerpoint/2010/main" val="15521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35C4F-8887-4EEB-A896-1946F14678A9}" type="slidenum">
              <a:rPr lang="en-US" smtClean="0"/>
              <a:t>26</a:t>
            </a:fld>
            <a:endParaRPr lang="en-US"/>
          </a:p>
        </p:txBody>
      </p:sp>
    </p:spTree>
    <p:extLst>
      <p:ext uri="{BB962C8B-B14F-4D97-AF65-F5344CB8AC3E}">
        <p14:creationId xmlns:p14="http://schemas.microsoft.com/office/powerpoint/2010/main" val="15521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35C4F-8887-4EEB-A896-1946F14678A9}" type="slidenum">
              <a:rPr lang="en-US" smtClean="0"/>
              <a:t>27</a:t>
            </a:fld>
            <a:endParaRPr lang="en-US"/>
          </a:p>
        </p:txBody>
      </p:sp>
    </p:spTree>
    <p:extLst>
      <p:ext uri="{BB962C8B-B14F-4D97-AF65-F5344CB8AC3E}">
        <p14:creationId xmlns:p14="http://schemas.microsoft.com/office/powerpoint/2010/main" val="15521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used to think that applied </a:t>
            </a:r>
            <a:r>
              <a:rPr lang="en-US" dirty="0" err="1" smtClean="0"/>
              <a:t>microeconomists</a:t>
            </a:r>
            <a:r>
              <a:rPr lang="en-US" dirty="0" smtClean="0"/>
              <a:t> were going over-board.  </a:t>
            </a:r>
            <a:r>
              <a:rPr lang="en-US" smtClean="0"/>
              <a:t>I thought that</a:t>
            </a:r>
            <a:r>
              <a:rPr lang="en-US" baseline="0" smtClean="0"/>
              <a:t> sometimes they were coming up with reasons why the instrument might not be exogenous as a game.</a:t>
            </a:r>
            <a:endParaRPr lang="en-US" dirty="0"/>
          </a:p>
        </p:txBody>
      </p:sp>
      <p:sp>
        <p:nvSpPr>
          <p:cNvPr id="4" name="Slide Number Placeholder 3"/>
          <p:cNvSpPr>
            <a:spLocks noGrp="1"/>
          </p:cNvSpPr>
          <p:nvPr>
            <p:ph type="sldNum" sz="quarter" idx="10"/>
          </p:nvPr>
        </p:nvSpPr>
        <p:spPr/>
        <p:txBody>
          <a:bodyPr/>
          <a:lstStyle/>
          <a:p>
            <a:fld id="{63335C4F-8887-4EEB-A896-1946F14678A9}" type="slidenum">
              <a:rPr lang="en-US" smtClean="0"/>
              <a:t>28</a:t>
            </a:fld>
            <a:endParaRPr lang="en-US"/>
          </a:p>
        </p:txBody>
      </p:sp>
    </p:spTree>
    <p:extLst>
      <p:ext uri="{BB962C8B-B14F-4D97-AF65-F5344CB8AC3E}">
        <p14:creationId xmlns:p14="http://schemas.microsoft.com/office/powerpoint/2010/main" val="15521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35C4F-8887-4EEB-A896-1946F14678A9}" type="slidenum">
              <a:rPr lang="en-US" smtClean="0"/>
              <a:t>29</a:t>
            </a:fld>
            <a:endParaRPr lang="en-US"/>
          </a:p>
        </p:txBody>
      </p:sp>
    </p:spTree>
    <p:extLst>
      <p:ext uri="{BB962C8B-B14F-4D97-AF65-F5344CB8AC3E}">
        <p14:creationId xmlns:p14="http://schemas.microsoft.com/office/powerpoint/2010/main" val="15521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35C4F-8887-4EEB-A896-1946F14678A9}" type="slidenum">
              <a:rPr lang="en-US" smtClean="0"/>
              <a:t>30</a:t>
            </a:fld>
            <a:endParaRPr lang="en-US"/>
          </a:p>
        </p:txBody>
      </p:sp>
    </p:spTree>
    <p:extLst>
      <p:ext uri="{BB962C8B-B14F-4D97-AF65-F5344CB8AC3E}">
        <p14:creationId xmlns:p14="http://schemas.microsoft.com/office/powerpoint/2010/main" val="15521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1F6FAC-B1CF-40C8-8CD4-7E8E009EF5FF}" type="datetime1">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27A59-F01E-43BC-BF0A-5533339D486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B02D8-7256-4E02-95B9-3D843FA63C87}" type="datetime1">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27A59-F01E-43BC-BF0A-5533339D486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F41282B-E6AE-484B-A9D0-DA6039B4AD77}" type="datetime1">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27A59-F01E-43BC-BF0A-5533339D486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56B677-19CA-4377-88A9-8AA412190B14}" type="datetime1">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27A59-F01E-43BC-BF0A-5533339D486C}" type="slidenum">
              <a:rPr lang="en-US" smtClean="0"/>
              <a:t>‹#›</a:t>
            </a:fld>
            <a:endParaRPr lang="en-US"/>
          </a:p>
        </p:txBody>
      </p:sp>
    </p:spTree>
    <p:extLst>
      <p:ext uri="{BB962C8B-B14F-4D97-AF65-F5344CB8AC3E}">
        <p14:creationId xmlns:p14="http://schemas.microsoft.com/office/powerpoint/2010/main" val="3756929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EB25E-C5EF-4BCB-AC2D-DC37B32B5873}" type="datetime1">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27A59-F01E-43BC-BF0A-5533339D486C}" type="slidenum">
              <a:rPr lang="en-US" smtClean="0"/>
              <a:t>‹#›</a:t>
            </a:fld>
            <a:endParaRPr lang="en-US"/>
          </a:p>
        </p:txBody>
      </p:sp>
    </p:spTree>
    <p:extLst>
      <p:ext uri="{BB962C8B-B14F-4D97-AF65-F5344CB8AC3E}">
        <p14:creationId xmlns:p14="http://schemas.microsoft.com/office/powerpoint/2010/main" val="3090716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6D378B-B653-4B9E-9211-B57C0D4BA118}" type="datetime1">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27A59-F01E-43BC-BF0A-5533339D486C}" type="slidenum">
              <a:rPr lang="en-US" smtClean="0"/>
              <a:t>‹#›</a:t>
            </a:fld>
            <a:endParaRPr lang="en-US"/>
          </a:p>
        </p:txBody>
      </p:sp>
    </p:spTree>
    <p:extLst>
      <p:ext uri="{BB962C8B-B14F-4D97-AF65-F5344CB8AC3E}">
        <p14:creationId xmlns:p14="http://schemas.microsoft.com/office/powerpoint/2010/main" val="57668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19D5C8-4FA3-40CB-8E82-BD9C7CCE3CF4}" type="datetime1">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27A59-F01E-43BC-BF0A-5533339D486C}" type="slidenum">
              <a:rPr lang="en-US" smtClean="0"/>
              <a:t>‹#›</a:t>
            </a:fld>
            <a:endParaRPr lang="en-US"/>
          </a:p>
        </p:txBody>
      </p:sp>
    </p:spTree>
    <p:extLst>
      <p:ext uri="{BB962C8B-B14F-4D97-AF65-F5344CB8AC3E}">
        <p14:creationId xmlns:p14="http://schemas.microsoft.com/office/powerpoint/2010/main" val="27919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80AB18-DE4C-4AE8-BD00-1A70BC778278}" type="datetime1">
              <a:rPr lang="en-US" smtClean="0"/>
              <a:t>2/13/2014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27A59-F01E-43BC-BF0A-5533339D486C}" type="slidenum">
              <a:rPr lang="en-US" smtClean="0"/>
              <a:t>‹#›</a:t>
            </a:fld>
            <a:endParaRPr lang="en-US"/>
          </a:p>
        </p:txBody>
      </p:sp>
    </p:spTree>
    <p:extLst>
      <p:ext uri="{BB962C8B-B14F-4D97-AF65-F5344CB8AC3E}">
        <p14:creationId xmlns:p14="http://schemas.microsoft.com/office/powerpoint/2010/main" val="4222653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A59FC4-0AAE-4C70-8736-6F8274063DF6}" type="datetime1">
              <a:rPr lang="en-US" smtClean="0"/>
              <a:t>2/13/2014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27A59-F01E-43BC-BF0A-5533339D486C}" type="slidenum">
              <a:rPr lang="en-US" smtClean="0"/>
              <a:t>‹#›</a:t>
            </a:fld>
            <a:endParaRPr lang="en-US"/>
          </a:p>
        </p:txBody>
      </p:sp>
    </p:spTree>
    <p:extLst>
      <p:ext uri="{BB962C8B-B14F-4D97-AF65-F5344CB8AC3E}">
        <p14:creationId xmlns:p14="http://schemas.microsoft.com/office/powerpoint/2010/main" val="69070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27403-DBC0-4BCE-A698-9B7830E1CBDE}" type="datetime1">
              <a:rPr lang="en-US" smtClean="0"/>
              <a:t>2/13/2014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27A59-F01E-43BC-BF0A-5533339D486C}" type="slidenum">
              <a:rPr lang="en-US" smtClean="0"/>
              <a:t>‹#›</a:t>
            </a:fld>
            <a:endParaRPr lang="en-US"/>
          </a:p>
        </p:txBody>
      </p:sp>
    </p:spTree>
    <p:extLst>
      <p:ext uri="{BB962C8B-B14F-4D97-AF65-F5344CB8AC3E}">
        <p14:creationId xmlns:p14="http://schemas.microsoft.com/office/powerpoint/2010/main" val="2466951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05D25-A0BF-44D2-AFC2-BBBA315FFC62}" type="datetime1">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27A59-F01E-43BC-BF0A-5533339D486C}" type="slidenum">
              <a:rPr lang="en-US" smtClean="0"/>
              <a:t>‹#›</a:t>
            </a:fld>
            <a:endParaRPr lang="en-US"/>
          </a:p>
        </p:txBody>
      </p:sp>
    </p:spTree>
    <p:extLst>
      <p:ext uri="{BB962C8B-B14F-4D97-AF65-F5344CB8AC3E}">
        <p14:creationId xmlns:p14="http://schemas.microsoft.com/office/powerpoint/2010/main" val="161389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FB5E8-68C4-4459-B7A2-A2F6D4B01E2D}" type="datetime1">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27A59-F01E-43BC-BF0A-5533339D486C}"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5566-5BB4-4B07-8224-719DC2AB91AE}" type="datetime1">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27A59-F01E-43BC-BF0A-5533339D486C}" type="slidenum">
              <a:rPr lang="en-US" smtClean="0"/>
              <a:t>‹#›</a:t>
            </a:fld>
            <a:endParaRPr lang="en-US"/>
          </a:p>
        </p:txBody>
      </p:sp>
    </p:spTree>
    <p:extLst>
      <p:ext uri="{BB962C8B-B14F-4D97-AF65-F5344CB8AC3E}">
        <p14:creationId xmlns:p14="http://schemas.microsoft.com/office/powerpoint/2010/main" val="1101769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0481A-1A07-400C-9284-92F0DD97EAA6}" type="datetime1">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27A59-F01E-43BC-BF0A-5533339D486C}" type="slidenum">
              <a:rPr lang="en-US" smtClean="0"/>
              <a:t>‹#›</a:t>
            </a:fld>
            <a:endParaRPr lang="en-US"/>
          </a:p>
        </p:txBody>
      </p:sp>
    </p:spTree>
    <p:extLst>
      <p:ext uri="{BB962C8B-B14F-4D97-AF65-F5344CB8AC3E}">
        <p14:creationId xmlns:p14="http://schemas.microsoft.com/office/powerpoint/2010/main" val="2418567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D46AF-C53A-4EE4-A423-2F4193DCD7E1}" type="datetime1">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27A59-F01E-43BC-BF0A-5533339D486C}" type="slidenum">
              <a:rPr lang="en-US" smtClean="0"/>
              <a:t>‹#›</a:t>
            </a:fld>
            <a:endParaRPr lang="en-US"/>
          </a:p>
        </p:txBody>
      </p:sp>
    </p:spTree>
    <p:extLst>
      <p:ext uri="{BB962C8B-B14F-4D97-AF65-F5344CB8AC3E}">
        <p14:creationId xmlns:p14="http://schemas.microsoft.com/office/powerpoint/2010/main" val="1520383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fld id="{CAEADB0C-4E2A-4C7B-A103-AC99E6457DA1}" type="datetime1">
              <a:rPr lang="en-US" smtClean="0"/>
              <a:t>2/13/2014</a:t>
            </a:fld>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7A5BBCBA-FCAB-4934-9EF8-E173D9FDF1CA}" type="slidenum">
              <a:rPr lang="en-US"/>
              <a:pPr/>
              <a:t>‹#›</a:t>
            </a:fld>
            <a:endParaRPr lang="en-US"/>
          </a:p>
        </p:txBody>
      </p:sp>
    </p:spTree>
    <p:extLst>
      <p:ext uri="{BB962C8B-B14F-4D97-AF65-F5344CB8AC3E}">
        <p14:creationId xmlns:p14="http://schemas.microsoft.com/office/powerpoint/2010/main" val="58036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48713C9D-D3FD-44F6-BA5E-A17347C71CAF}" type="datetime1">
              <a:rPr lang="en-US" smtClean="0"/>
              <a:t>2/13/2014</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1663568-AE9C-4BD4-96A1-061B52D55E34}" type="slidenum">
              <a:rPr lang="en-US"/>
              <a:pPr/>
              <a:t>‹#›</a:t>
            </a:fld>
            <a:endParaRPr lang="en-US"/>
          </a:p>
        </p:txBody>
      </p:sp>
    </p:spTree>
    <p:extLst>
      <p:ext uri="{BB962C8B-B14F-4D97-AF65-F5344CB8AC3E}">
        <p14:creationId xmlns:p14="http://schemas.microsoft.com/office/powerpoint/2010/main" val="2062163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1F6FAC-B1CF-40C8-8CD4-7E8E009EF5FF}" type="datetime1">
              <a:rPr lang="en-US" smtClean="0">
                <a:solidFill>
                  <a:srgbClr val="073E87"/>
                </a:solidFill>
              </a:rPr>
              <a:pPr/>
              <a:t>2/13/2014</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74324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FB5E8-68C4-4459-B7A2-A2F6D4B01E2D}" type="datetime1">
              <a:rPr lang="en-US" smtClean="0">
                <a:solidFill>
                  <a:srgbClr val="073E87"/>
                </a:solidFill>
              </a:rPr>
              <a:pPr/>
              <a:t>2/13/2014</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285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8998B-9FCC-4CEA-A756-6D4214C73C4F}" type="datetime1">
              <a:rPr lang="en-US" smtClean="0">
                <a:solidFill>
                  <a:srgbClr val="073E87"/>
                </a:solidFill>
              </a:rPr>
              <a:pPr/>
              <a:t>2/13/2014</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14132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E6680B2-D421-434E-80A2-C0860E74D097}" type="datetime1">
              <a:rPr lang="en-US" smtClean="0">
                <a:solidFill>
                  <a:srgbClr val="073E87"/>
                </a:solidFill>
              </a:rPr>
              <a:pPr/>
              <a:t>2/13/2014</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6443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E55829-AE5C-416C-B3A2-3A447EBA8BF5}" type="datetime1">
              <a:rPr lang="en-US" smtClean="0">
                <a:solidFill>
                  <a:srgbClr val="073E87"/>
                </a:solidFill>
              </a:rPr>
              <a:pPr/>
              <a:t>2/13/2014</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31616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8998B-9FCC-4CEA-A756-6D4214C73C4F}" type="datetime1">
              <a:rPr lang="en-US" smtClean="0"/>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27A59-F01E-43BC-BF0A-5533339D486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D4DE02-C313-491F-824D-5FCF8079F859}" type="datetime1">
              <a:rPr lang="en-US" smtClean="0">
                <a:solidFill>
                  <a:srgbClr val="073E87"/>
                </a:solidFill>
              </a:rPr>
              <a:pPr/>
              <a:t>2/13/2014</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505011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4D1A2999-9531-4AAD-BD61-10268ED9C863}" type="datetime1">
              <a:rPr lang="en-US" smtClean="0">
                <a:solidFill>
                  <a:srgbClr val="073E87"/>
                </a:solidFill>
              </a:rPr>
              <a:pPr/>
              <a:t>2/13/2014</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822880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018B5487-A4FA-47C6-A75E-3E0E2C76BDAE}" type="datetime1">
              <a:rPr lang="en-US" smtClean="0">
                <a:solidFill>
                  <a:srgbClr val="073E87"/>
                </a:solidFill>
              </a:rPr>
              <a:pPr/>
              <a:t>2/13/2014</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795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76EAD-0E9E-4447-B439-DAFC1614D936}" type="datetime1">
              <a:rPr lang="en-US" smtClean="0">
                <a:solidFill>
                  <a:srgbClr val="073E87"/>
                </a:solidFill>
              </a:rPr>
              <a:pPr/>
              <a:t>2/13/2014</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875724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B02D8-7256-4E02-95B9-3D843FA63C87}" type="datetime1">
              <a:rPr lang="en-US" smtClean="0">
                <a:solidFill>
                  <a:srgbClr val="073E87"/>
                </a:solidFill>
              </a:rPr>
              <a:pPr/>
              <a:t>2/13/2014</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77674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F41282B-E6AE-484B-A9D0-DA6039B4AD77}" type="datetime1">
              <a:rPr lang="en-US" smtClean="0">
                <a:solidFill>
                  <a:srgbClr val="073E87"/>
                </a:solidFill>
              </a:rPr>
              <a:pPr/>
              <a:t>2/13/2014</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185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1F6FAC-B1CF-40C8-8CD4-7E8E009EF5FF}" type="datetime1">
              <a:rPr lang="en-US" smtClean="0">
                <a:solidFill>
                  <a:srgbClr val="073E87"/>
                </a:solidFill>
              </a:rPr>
              <a:pPr/>
              <a:t>2/13/2014</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244571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FB5E8-68C4-4459-B7A2-A2F6D4B01E2D}" type="datetime1">
              <a:rPr lang="en-US" smtClean="0">
                <a:solidFill>
                  <a:srgbClr val="073E87"/>
                </a:solidFill>
              </a:rPr>
              <a:pPr/>
              <a:t>2/13/2014</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74864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8998B-9FCC-4CEA-A756-6D4214C73C4F}" type="datetime1">
              <a:rPr lang="en-US" smtClean="0">
                <a:solidFill>
                  <a:srgbClr val="073E87"/>
                </a:solidFill>
              </a:rPr>
              <a:pPr/>
              <a:t>2/13/2014</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54568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E6680B2-D421-434E-80A2-C0860E74D097}" type="datetime1">
              <a:rPr lang="en-US" smtClean="0">
                <a:solidFill>
                  <a:srgbClr val="073E87"/>
                </a:solidFill>
              </a:rPr>
              <a:pPr/>
              <a:t>2/13/2014</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239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E6680B2-D421-434E-80A2-C0860E74D097}" type="datetime1">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27A59-F01E-43BC-BF0A-5533339D486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E55829-AE5C-416C-B3A2-3A447EBA8BF5}" type="datetime1">
              <a:rPr lang="en-US" smtClean="0">
                <a:solidFill>
                  <a:srgbClr val="073E87"/>
                </a:solidFill>
              </a:rPr>
              <a:pPr/>
              <a:t>2/13/2014</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74721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D4DE02-C313-491F-824D-5FCF8079F859}" type="datetime1">
              <a:rPr lang="en-US" smtClean="0">
                <a:solidFill>
                  <a:srgbClr val="073E87"/>
                </a:solidFill>
              </a:rPr>
              <a:pPr/>
              <a:t>2/13/2014</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200069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4D1A2999-9531-4AAD-BD61-10268ED9C863}" type="datetime1">
              <a:rPr lang="en-US" smtClean="0">
                <a:solidFill>
                  <a:srgbClr val="073E87"/>
                </a:solidFill>
              </a:rPr>
              <a:pPr/>
              <a:t>2/13/2014</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578878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018B5487-A4FA-47C6-A75E-3E0E2C76BDAE}" type="datetime1">
              <a:rPr lang="en-US" smtClean="0">
                <a:solidFill>
                  <a:srgbClr val="073E87"/>
                </a:solidFill>
              </a:rPr>
              <a:pPr/>
              <a:t>2/13/2014</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1872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76EAD-0E9E-4447-B439-DAFC1614D936}" type="datetime1">
              <a:rPr lang="en-US" smtClean="0">
                <a:solidFill>
                  <a:srgbClr val="073E87"/>
                </a:solidFill>
              </a:rPr>
              <a:pPr/>
              <a:t>2/13/2014</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036997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B02D8-7256-4E02-95B9-3D843FA63C87}" type="datetime1">
              <a:rPr lang="en-US" smtClean="0">
                <a:solidFill>
                  <a:srgbClr val="073E87"/>
                </a:solidFill>
              </a:rPr>
              <a:pPr/>
              <a:t>2/13/2014</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47970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F41282B-E6AE-484B-A9D0-DA6039B4AD77}" type="datetime1">
              <a:rPr lang="en-US" smtClean="0">
                <a:solidFill>
                  <a:srgbClr val="073E87"/>
                </a:solidFill>
              </a:rPr>
              <a:pPr/>
              <a:t>2/13/2014</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EB727A59-F01E-43BC-BF0A-5533339D486C}"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888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E55829-AE5C-416C-B3A2-3A447EBA8BF5}" type="datetime1">
              <a:rPr lang="en-US" smtClean="0"/>
              <a:t>2/13/2014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27A59-F01E-43BC-BF0A-5533339D486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D4DE02-C313-491F-824D-5FCF8079F859}" type="datetime1">
              <a:rPr lang="en-US" smtClean="0"/>
              <a:t>2/13/2014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27A59-F01E-43BC-BF0A-5533339D486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D1A2999-9531-4AAD-BD61-10268ED9C863}" type="datetime1">
              <a:rPr lang="en-US" smtClean="0"/>
              <a:t>2/13/2014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27A59-F01E-43BC-BF0A-5533339D486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18B5487-A4FA-47C6-A75E-3E0E2C76BDAE}" type="datetime1">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27A59-F01E-43BC-BF0A-5533339D486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76EAD-0E9E-4447-B439-DAFC1614D936}" type="datetime1">
              <a:rPr lang="en-US" smtClean="0"/>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27A59-F01E-43BC-BF0A-5533339D486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58720C-DC22-4552-9F49-46246BDF9A3F}" type="datetime1">
              <a:rPr lang="en-US" smtClean="0"/>
              <a:t>2/13/2014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B727A59-F01E-43BC-BF0A-5533339D486C}"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64FEA-2380-4946-8E78-EDEDBF05861E}" type="datetime1">
              <a:rPr lang="en-US" smtClean="0"/>
              <a:t>2/13/2014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27A59-F01E-43BC-BF0A-5533339D486C}" type="slidenum">
              <a:rPr lang="en-US" smtClean="0"/>
              <a:t>‹#›</a:t>
            </a:fld>
            <a:endParaRPr lang="en-US"/>
          </a:p>
        </p:txBody>
      </p:sp>
    </p:spTree>
    <p:extLst>
      <p:ext uri="{BB962C8B-B14F-4D97-AF65-F5344CB8AC3E}">
        <p14:creationId xmlns:p14="http://schemas.microsoft.com/office/powerpoint/2010/main" val="13278356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58720C-DC22-4552-9F49-46246BDF9A3F}" type="datetime1">
              <a:rPr lang="en-US" smtClean="0">
                <a:solidFill>
                  <a:srgbClr val="073E87"/>
                </a:solidFill>
              </a:rPr>
              <a:pPr/>
              <a:t>2/13/2014</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B727A59-F01E-43BC-BF0A-5533339D486C}"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821888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058720C-DC22-4552-9F49-46246BDF9A3F}" type="datetime1">
              <a:rPr lang="en-US" smtClean="0">
                <a:solidFill>
                  <a:srgbClr val="073E87"/>
                </a:solidFill>
              </a:rPr>
              <a:pPr/>
              <a:t>2/13/2014</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B727A59-F01E-43BC-BF0A-5533339D486C}"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600350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slideLayout" Target="../slideLayouts/slideLayout13.xml"/><Relationship Id="rId4"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3.png"/><Relationship Id="rId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3.xml"/><Relationship Id="rId5" Type="http://schemas.openxmlformats.org/officeDocument/2006/relationships/tags" Target="../tags/tag57.xml"/><Relationship Id="rId4" Type="http://schemas.openxmlformats.org/officeDocument/2006/relationships/tags" Target="../tags/tag56.xml"/></Relationships>
</file>

<file path=ppt/slides/_rels/slide1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image" Target="../media/image5.wmf"/><Relationship Id="rId3" Type="http://schemas.openxmlformats.org/officeDocument/2006/relationships/tags" Target="../tags/tag69.xml"/><Relationship Id="rId21" Type="http://schemas.openxmlformats.org/officeDocument/2006/relationships/tags" Target="../tags/tag87.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image" Target="../media/image4.wmf"/><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slideLayout" Target="../slideLayouts/slideLayout18.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tags" Target="../tags/tag89.xml"/><Relationship Id="rId10" Type="http://schemas.openxmlformats.org/officeDocument/2006/relationships/tags" Target="../tags/tag76.xml"/><Relationship Id="rId19" Type="http://schemas.openxmlformats.org/officeDocument/2006/relationships/tags" Target="../tags/tag8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s>
</file>

<file path=ppt/slides/_rels/slide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93.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6.xml"/><Relationship Id="rId7" Type="http://schemas.openxmlformats.org/officeDocument/2006/relationships/notesSlide" Target="../notesSlides/notesSlide3.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13.xml"/><Relationship Id="rId5" Type="http://schemas.openxmlformats.org/officeDocument/2006/relationships/tags" Target="../tags/tag98.xml"/><Relationship Id="rId4" Type="http://schemas.openxmlformats.org/officeDocument/2006/relationships/tags" Target="../tags/tag97.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1.xml"/><Relationship Id="rId7" Type="http://schemas.openxmlformats.org/officeDocument/2006/relationships/image" Target="../media/image7.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tags" Target="../tags/tag102.xml"/></Relationships>
</file>

<file path=ppt/slides/_rels/slide2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9.png"/><Relationship Id="rId5" Type="http://schemas.openxmlformats.org/officeDocument/2006/relationships/notesSlide" Target="../notesSlides/notesSlide5.xml"/><Relationship Id="rId4"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0.png"/><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13.xml"/><Relationship Id="rId7" Type="http://schemas.openxmlformats.org/officeDocument/2006/relationships/slideLayout" Target="../slideLayouts/slideLayout13.xml"/><Relationship Id="rId12" Type="http://schemas.openxmlformats.org/officeDocument/2006/relationships/image" Target="../media/image70.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16.xml"/><Relationship Id="rId5" Type="http://schemas.openxmlformats.org/officeDocument/2006/relationships/tags" Target="../tags/tag115.xml"/><Relationship Id="rId10" Type="http://schemas.openxmlformats.org/officeDocument/2006/relationships/image" Target="../media/image60.png"/><Relationship Id="rId4" Type="http://schemas.openxmlformats.org/officeDocument/2006/relationships/tags" Target="../tags/tag114.xml"/><Relationship Id="rId9" Type="http://schemas.openxmlformats.org/officeDocument/2006/relationships/tags" Target="../tags/tag11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9.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tags" Target="../tags/tag119.xml"/><Relationship Id="rId7"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120.xml"/></Relationships>
</file>

<file path=ppt/slides/_rels/slide3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tags" Target="../tags/tag124.xml"/></Relationships>
</file>

<file path=ppt/slides/_rels/slide32.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1.png"/><Relationship Id="rId5" Type="http://schemas.openxmlformats.org/officeDocument/2006/relationships/slideLayout" Target="../slideLayouts/slideLayout23.xml"/><Relationship Id="rId4" Type="http://schemas.openxmlformats.org/officeDocument/2006/relationships/tags" Target="../tags/tag128.xml"/></Relationships>
</file>

<file path=ppt/slides/_rels/slide33.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Layout" Target="../slideLayouts/slideLayout24.xml"/><Relationship Id="rId4" Type="http://schemas.openxmlformats.org/officeDocument/2006/relationships/tags" Target="../tags/tag132.xml"/></Relationships>
</file>

<file path=ppt/slides/_rels/slide34.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100.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6.xml"/><Relationship Id="rId5" Type="http://schemas.openxmlformats.org/officeDocument/2006/relationships/slideLayout" Target="../slideLayouts/slideLayout23.xml"/><Relationship Id="rId4" Type="http://schemas.openxmlformats.org/officeDocument/2006/relationships/tags" Target="../tags/tag136.xml"/></Relationships>
</file>

<file path=ppt/slides/_rels/slide35.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24.xml"/><Relationship Id="rId5" Type="http://schemas.openxmlformats.org/officeDocument/2006/relationships/tags" Target="../tags/tag141.xml"/><Relationship Id="rId4" Type="http://schemas.openxmlformats.org/officeDocument/2006/relationships/tags" Target="../tags/tag140.xml"/></Relationships>
</file>

<file path=ppt/slides/_rels/slide36.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10.png"/><Relationship Id="rId5" Type="http://schemas.openxmlformats.org/officeDocument/2006/relationships/tags" Target="../tags/tag143.xml"/><Relationship Id="rId4"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2.png"/><Relationship Id="rId5" Type="http://schemas.openxmlformats.org/officeDocument/2006/relationships/slideLayout" Target="../slideLayouts/slideLayout13.xml"/><Relationship Id="rId4" Type="http://schemas.openxmlformats.org/officeDocument/2006/relationships/tags" Target="../tags/tag151.xml"/></Relationships>
</file>

<file path=ppt/slides/_rels/slide3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14.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3.png"/><Relationship Id="rId5" Type="http://schemas.openxmlformats.org/officeDocument/2006/relationships/slideLayout" Target="../slideLayouts/slideLayout13.xml"/><Relationship Id="rId4" Type="http://schemas.openxmlformats.org/officeDocument/2006/relationships/tags" Target="../tags/tag15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image" Target="../media/image16.png"/><Relationship Id="rId4"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09600" y="1066800"/>
            <a:ext cx="7772400" cy="2514600"/>
          </a:xfrm>
        </p:spPr>
        <p:txBody>
          <a:bodyPr>
            <a:normAutofit fontScale="90000"/>
          </a:bodyPr>
          <a:lstStyle/>
          <a:p>
            <a:r>
              <a:rPr lang="en-US" dirty="0" smtClean="0"/>
              <a:t>The Perils of Identification in Macroeconomics:</a:t>
            </a:r>
            <a:br>
              <a:rPr lang="en-US" dirty="0" smtClean="0"/>
            </a:br>
            <a:r>
              <a:rPr lang="en-US" dirty="0"/>
              <a:t/>
            </a:r>
            <a:br>
              <a:rPr lang="en-US" dirty="0"/>
            </a:br>
            <a:r>
              <a:rPr lang="en-US" dirty="0" smtClean="0"/>
              <a:t>Potential Pitfalls and an Extended </a:t>
            </a:r>
            <a:r>
              <a:rPr lang="en-US" dirty="0"/>
              <a:t>E</a:t>
            </a:r>
            <a:r>
              <a:rPr lang="en-US" dirty="0" smtClean="0"/>
              <a:t>xample</a:t>
            </a:r>
            <a:endParaRPr lang="en-US" dirty="0"/>
          </a:p>
        </p:txBody>
      </p:sp>
      <p:sp>
        <p:nvSpPr>
          <p:cNvPr id="3" name="Subtitle 2"/>
          <p:cNvSpPr>
            <a:spLocks noGrp="1"/>
          </p:cNvSpPr>
          <p:nvPr>
            <p:ph type="subTitle" idx="1"/>
            <p:custDataLst>
              <p:tags r:id="rId2"/>
            </p:custDataLst>
          </p:nvPr>
        </p:nvSpPr>
        <p:spPr>
          <a:xfrm>
            <a:off x="1371600" y="4267200"/>
            <a:ext cx="6400800" cy="838200"/>
          </a:xfrm>
        </p:spPr>
        <p:txBody>
          <a:bodyPr>
            <a:normAutofit/>
          </a:bodyPr>
          <a:lstStyle/>
          <a:p>
            <a:r>
              <a:rPr lang="en-US" sz="2400" dirty="0" smtClean="0"/>
              <a:t>By Valerie A. Ramey</a:t>
            </a:r>
          </a:p>
        </p:txBody>
      </p:sp>
      <p:sp>
        <p:nvSpPr>
          <p:cNvPr id="4" name="Slide Number Placeholder 3"/>
          <p:cNvSpPr>
            <a:spLocks noGrp="1"/>
          </p:cNvSpPr>
          <p:nvPr>
            <p:ph type="sldNum" sz="quarter" idx="12"/>
            <p:custDataLst>
              <p:tags r:id="rId3"/>
            </p:custDataLst>
          </p:nvPr>
        </p:nvSpPr>
        <p:spPr/>
        <p:txBody>
          <a:bodyPr/>
          <a:lstStyle/>
          <a:p>
            <a:fld id="{EB727A59-F01E-43BC-BF0A-5533339D486C}" type="slidenum">
              <a:rPr lang="en-US" smtClean="0"/>
              <a:t>1</a:t>
            </a:fld>
            <a:endParaRPr lang="en-US"/>
          </a:p>
        </p:txBody>
      </p:sp>
    </p:spTree>
    <p:extLst>
      <p:ext uri="{BB962C8B-B14F-4D97-AF65-F5344CB8AC3E}">
        <p14:creationId xmlns:p14="http://schemas.microsoft.com/office/powerpoint/2010/main" val="2583277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228600"/>
            <a:ext cx="8229600" cy="685800"/>
          </a:xfrm>
        </p:spPr>
        <p:txBody>
          <a:bodyPr>
            <a:normAutofit/>
          </a:bodyPr>
          <a:lstStyle/>
          <a:p>
            <a:r>
              <a:rPr lang="en-US" sz="2400" dirty="0" smtClean="0">
                <a:solidFill>
                  <a:srgbClr val="0000FF"/>
                </a:solidFill>
              </a:rPr>
              <a:t>Typical Ways that Macroeconomists Achieve Identification</a:t>
            </a:r>
            <a:endParaRPr lang="en-US" sz="2400" dirty="0">
              <a:solidFill>
                <a:srgbClr val="0000FF"/>
              </a:solidFill>
            </a:endParaRPr>
          </a:p>
        </p:txBody>
      </p:sp>
      <p:sp>
        <p:nvSpPr>
          <p:cNvPr id="186371" name="Rectangle 3"/>
          <p:cNvSpPr>
            <a:spLocks noGrp="1" noChangeArrowheads="1"/>
          </p:cNvSpPr>
          <p:nvPr>
            <p:ph idx="1"/>
            <p:custDataLst>
              <p:tags r:id="rId2"/>
            </p:custDataLst>
          </p:nvPr>
        </p:nvSpPr>
        <p:spPr>
          <a:xfrm>
            <a:off x="381000" y="1066800"/>
            <a:ext cx="8229600" cy="5638800"/>
          </a:xfrm>
        </p:spPr>
        <p:txBody>
          <a:bodyPr>
            <a:normAutofit fontScale="92500" lnSpcReduction="10000"/>
          </a:bodyPr>
          <a:lstStyle/>
          <a:p>
            <a:pPr marL="514350" indent="-514350">
              <a:lnSpc>
                <a:spcPct val="90000"/>
              </a:lnSpc>
              <a:buFont typeface="+mj-lt"/>
              <a:buAutoNum type="arabicPeriod"/>
            </a:pPr>
            <a:r>
              <a:rPr lang="en-US" sz="2600" b="1" dirty="0" smtClean="0"/>
              <a:t>Structural identification</a:t>
            </a:r>
          </a:p>
          <a:p>
            <a:pPr marL="514350" indent="-514350">
              <a:lnSpc>
                <a:spcPct val="90000"/>
              </a:lnSpc>
              <a:buFont typeface="+mj-lt"/>
              <a:buAutoNum type="arabicPeriod"/>
            </a:pPr>
            <a:endParaRPr lang="en-US" sz="2600" b="1" dirty="0"/>
          </a:p>
          <a:p>
            <a:pPr marL="400050" lvl="1" indent="0">
              <a:lnSpc>
                <a:spcPct val="90000"/>
              </a:lnSpc>
              <a:buNone/>
            </a:pPr>
            <a:r>
              <a:rPr lang="en-US" sz="2200" dirty="0" smtClean="0"/>
              <a:t>Specify a full DSGE model, make assumptions on the types of shocks and their serial correlation properties, and then estimate the parameters and simulate (Cogan et al (2009)).</a:t>
            </a:r>
            <a:endParaRPr lang="en-US" sz="2200" b="1" dirty="0" smtClean="0"/>
          </a:p>
          <a:p>
            <a:pPr marL="514350" indent="-514350">
              <a:lnSpc>
                <a:spcPct val="90000"/>
              </a:lnSpc>
              <a:buFont typeface="+mj-lt"/>
              <a:buAutoNum type="arabicPeriod"/>
            </a:pPr>
            <a:endParaRPr lang="en-US" sz="2600" b="1" dirty="0"/>
          </a:p>
          <a:p>
            <a:pPr marL="514350" indent="-514350">
              <a:lnSpc>
                <a:spcPct val="90000"/>
              </a:lnSpc>
              <a:buFont typeface="+mj-lt"/>
              <a:buAutoNum type="arabicPeriod"/>
            </a:pPr>
            <a:r>
              <a:rPr lang="en-US" sz="2600" b="1" dirty="0" smtClean="0"/>
              <a:t>Standard VARs achieve identification through timing assumptions.</a:t>
            </a:r>
          </a:p>
          <a:p>
            <a:pPr marL="400050" lvl="1" indent="0">
              <a:lnSpc>
                <a:spcPct val="90000"/>
              </a:lnSpc>
              <a:buNone/>
            </a:pPr>
            <a:endParaRPr lang="en-US" sz="2600" dirty="0" smtClean="0"/>
          </a:p>
          <a:p>
            <a:pPr marL="400050" lvl="1" indent="0">
              <a:lnSpc>
                <a:spcPct val="90000"/>
              </a:lnSpc>
              <a:buNone/>
            </a:pPr>
            <a:r>
              <a:rPr lang="en-US" sz="2200" dirty="0" smtClean="0"/>
              <a:t>Blanchard-</a:t>
            </a:r>
            <a:r>
              <a:rPr lang="en-US" sz="2200" dirty="0" err="1" smtClean="0"/>
              <a:t>Perotti</a:t>
            </a:r>
            <a:r>
              <a:rPr lang="en-US" sz="2200" dirty="0" smtClean="0"/>
              <a:t> (2002)  identify government spending shocks using a </a:t>
            </a:r>
            <a:r>
              <a:rPr lang="en-US" sz="2200" dirty="0" err="1" smtClean="0"/>
              <a:t>Choleski</a:t>
            </a:r>
            <a:r>
              <a:rPr lang="en-US" sz="2200" dirty="0" smtClean="0"/>
              <a:t> decomposition, ordering government spending first. </a:t>
            </a:r>
          </a:p>
          <a:p>
            <a:pPr marL="514350" indent="-514350">
              <a:lnSpc>
                <a:spcPct val="90000"/>
              </a:lnSpc>
              <a:buFont typeface="+mj-lt"/>
              <a:buAutoNum type="arabicPeriod"/>
            </a:pPr>
            <a:endParaRPr lang="en-US" sz="2600" dirty="0" smtClean="0"/>
          </a:p>
          <a:p>
            <a:pPr marL="514350" indent="-514350">
              <a:lnSpc>
                <a:spcPct val="90000"/>
              </a:lnSpc>
              <a:buFont typeface="+mj-lt"/>
              <a:buAutoNum type="arabicPeriod"/>
            </a:pPr>
            <a:r>
              <a:rPr lang="en-US" sz="2600" b="1" dirty="0"/>
              <a:t> </a:t>
            </a:r>
            <a:r>
              <a:rPr lang="en-US" sz="2600" b="1" dirty="0" smtClean="0"/>
              <a:t> Structural VARs (SVARS) bring in outside information.</a:t>
            </a:r>
          </a:p>
          <a:p>
            <a:pPr marL="400050" lvl="2" indent="0">
              <a:lnSpc>
                <a:spcPct val="90000"/>
              </a:lnSpc>
              <a:buNone/>
            </a:pPr>
            <a:endParaRPr lang="en-US" sz="2600" dirty="0" smtClean="0"/>
          </a:p>
          <a:p>
            <a:pPr marL="400050" lvl="2" indent="0">
              <a:lnSpc>
                <a:spcPct val="90000"/>
              </a:lnSpc>
              <a:buNone/>
            </a:pPr>
            <a:r>
              <a:rPr lang="en-US" sz="2200" dirty="0" smtClean="0"/>
              <a:t>Blanchard-</a:t>
            </a:r>
            <a:r>
              <a:rPr lang="en-US" sz="2200" dirty="0" err="1" smtClean="0"/>
              <a:t>Perotti</a:t>
            </a:r>
            <a:r>
              <a:rPr lang="en-US" sz="2200" dirty="0" smtClean="0"/>
              <a:t> (2002) </a:t>
            </a:r>
            <a:r>
              <a:rPr lang="en-US" sz="2200" dirty="0"/>
              <a:t>identify tax shocks using institutional information on the endogenous part of taxes and transfers.</a:t>
            </a:r>
          </a:p>
          <a:p>
            <a:pPr>
              <a:lnSpc>
                <a:spcPct val="90000"/>
              </a:lnSpc>
            </a:pPr>
            <a:endParaRPr lang="en-US" sz="2600" dirty="0"/>
          </a:p>
          <a:p>
            <a:pPr marL="0" indent="0">
              <a:lnSpc>
                <a:spcPct val="90000"/>
              </a:lnSpc>
              <a:buNone/>
            </a:pPr>
            <a:endParaRPr lang="en-US" sz="2400" dirty="0" smtClean="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10</a:t>
            </a:fld>
            <a:endParaRPr lang="en-US"/>
          </a:p>
        </p:txBody>
      </p:sp>
    </p:spTree>
    <p:extLst>
      <p:ext uri="{BB962C8B-B14F-4D97-AF65-F5344CB8AC3E}">
        <p14:creationId xmlns:p14="http://schemas.microsoft.com/office/powerpoint/2010/main" val="5583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371">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637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63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228600"/>
            <a:ext cx="8229600" cy="685800"/>
          </a:xfrm>
        </p:spPr>
        <p:txBody>
          <a:bodyPr>
            <a:normAutofit/>
          </a:bodyPr>
          <a:lstStyle/>
          <a:p>
            <a:r>
              <a:rPr lang="en-US" sz="2400" dirty="0" smtClean="0">
                <a:solidFill>
                  <a:srgbClr val="0000FF"/>
                </a:solidFill>
              </a:rPr>
              <a:t>Typical Ways that Macroeconomists Achieve Identification</a:t>
            </a:r>
            <a:endParaRPr lang="en-US" sz="2400" dirty="0">
              <a:solidFill>
                <a:srgbClr val="0000FF"/>
              </a:solidFill>
            </a:endParaRPr>
          </a:p>
        </p:txBody>
      </p:sp>
      <p:sp>
        <p:nvSpPr>
          <p:cNvPr id="186371" name="Rectangle 3"/>
          <p:cNvSpPr>
            <a:spLocks noGrp="1" noChangeArrowheads="1"/>
          </p:cNvSpPr>
          <p:nvPr>
            <p:ph idx="1"/>
            <p:custDataLst>
              <p:tags r:id="rId2"/>
            </p:custDataLst>
          </p:nvPr>
        </p:nvSpPr>
        <p:spPr>
          <a:xfrm>
            <a:off x="381000" y="1066800"/>
            <a:ext cx="8229600" cy="5638800"/>
          </a:xfrm>
        </p:spPr>
        <p:txBody>
          <a:bodyPr>
            <a:normAutofit/>
          </a:bodyPr>
          <a:lstStyle/>
          <a:p>
            <a:pPr marL="0" indent="0">
              <a:lnSpc>
                <a:spcPct val="90000"/>
              </a:lnSpc>
              <a:buNone/>
            </a:pPr>
            <a:endParaRPr lang="en-US" sz="2600" dirty="0"/>
          </a:p>
          <a:p>
            <a:pPr marL="0" indent="0">
              <a:lnSpc>
                <a:spcPct val="90000"/>
              </a:lnSpc>
              <a:buNone/>
            </a:pPr>
            <a:r>
              <a:rPr lang="en-US" sz="2600" b="1" dirty="0" smtClean="0"/>
              <a:t>4.    Intuitive </a:t>
            </a:r>
            <a:r>
              <a:rPr lang="en-US" sz="2600" b="1" dirty="0"/>
              <a:t>arguments</a:t>
            </a:r>
          </a:p>
          <a:p>
            <a:pPr marL="400050" lvl="1" indent="0">
              <a:lnSpc>
                <a:spcPct val="90000"/>
              </a:lnSpc>
              <a:buNone/>
            </a:pPr>
            <a:endParaRPr lang="en-US" sz="2600" dirty="0" smtClean="0"/>
          </a:p>
          <a:p>
            <a:pPr marL="400050" lvl="1" indent="0">
              <a:lnSpc>
                <a:spcPct val="90000"/>
              </a:lnSpc>
              <a:buNone/>
            </a:pPr>
            <a:r>
              <a:rPr lang="en-US" sz="2600" dirty="0" smtClean="0"/>
              <a:t>Hall </a:t>
            </a:r>
            <a:r>
              <a:rPr lang="en-US" sz="2600" dirty="0"/>
              <a:t>(1980, 1986) and </a:t>
            </a:r>
            <a:r>
              <a:rPr lang="en-US" sz="2600" dirty="0" err="1"/>
              <a:t>Barro</a:t>
            </a:r>
            <a:r>
              <a:rPr lang="en-US" sz="2600" dirty="0"/>
              <a:t> (1981) argued that military spending represents an exogenous shocks to the economy.</a:t>
            </a:r>
          </a:p>
          <a:p>
            <a:pPr marL="0" indent="0">
              <a:lnSpc>
                <a:spcPct val="90000"/>
              </a:lnSpc>
              <a:buNone/>
            </a:pPr>
            <a:endParaRPr lang="en-US" sz="2600" dirty="0" smtClean="0"/>
          </a:p>
          <a:p>
            <a:pPr marL="0" indent="0">
              <a:lnSpc>
                <a:spcPct val="90000"/>
              </a:lnSpc>
              <a:buNone/>
            </a:pPr>
            <a:r>
              <a:rPr lang="en-US" sz="2600" b="1" dirty="0" smtClean="0"/>
              <a:t>5.    Narrative </a:t>
            </a:r>
            <a:r>
              <a:rPr lang="en-US" sz="2600" b="1" dirty="0"/>
              <a:t>Methods</a:t>
            </a:r>
          </a:p>
          <a:p>
            <a:pPr marL="400050" lvl="1" indent="0">
              <a:lnSpc>
                <a:spcPct val="90000"/>
              </a:lnSpc>
              <a:buNone/>
            </a:pPr>
            <a:endParaRPr lang="en-US" sz="2600" dirty="0" smtClean="0"/>
          </a:p>
          <a:p>
            <a:pPr marL="400050" lvl="1" indent="0">
              <a:lnSpc>
                <a:spcPct val="90000"/>
              </a:lnSpc>
              <a:buNone/>
            </a:pPr>
            <a:r>
              <a:rPr lang="en-US" sz="2600" dirty="0" err="1" smtClean="0"/>
              <a:t>Romer-Romer</a:t>
            </a:r>
            <a:r>
              <a:rPr lang="en-US" sz="2600" dirty="0" smtClean="0"/>
              <a:t> (1989), Ramey-Shapiro </a:t>
            </a:r>
            <a:r>
              <a:rPr lang="en-US" sz="2600" dirty="0"/>
              <a:t>(1998), Ramey (2011) use narrative methods to identify news about increases in military spending.</a:t>
            </a:r>
          </a:p>
          <a:p>
            <a:pPr>
              <a:lnSpc>
                <a:spcPct val="90000"/>
              </a:lnSpc>
            </a:pPr>
            <a:endParaRPr lang="en-US" sz="2600" dirty="0"/>
          </a:p>
          <a:p>
            <a:pPr>
              <a:lnSpc>
                <a:spcPct val="90000"/>
              </a:lnSpc>
            </a:pPr>
            <a:endParaRPr lang="en-US" sz="2600" dirty="0"/>
          </a:p>
          <a:p>
            <a:pPr marL="0" indent="0">
              <a:lnSpc>
                <a:spcPct val="90000"/>
              </a:lnSpc>
              <a:buNone/>
            </a:pPr>
            <a:endParaRPr lang="en-US" sz="2400" dirty="0" smtClean="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11</a:t>
            </a:fld>
            <a:endParaRPr lang="en-US"/>
          </a:p>
        </p:txBody>
      </p:sp>
    </p:spTree>
    <p:extLst>
      <p:ext uri="{BB962C8B-B14F-4D97-AF65-F5344CB8AC3E}">
        <p14:creationId xmlns:p14="http://schemas.microsoft.com/office/powerpoint/2010/main" val="21708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custDataLst>
              <p:tags r:id="rId1"/>
            </p:custDataLst>
          </p:nvPr>
        </p:nvSpPr>
        <p:spPr>
          <a:xfrm>
            <a:off x="457200" y="381000"/>
            <a:ext cx="8229600" cy="685800"/>
          </a:xfrm>
        </p:spPr>
        <p:txBody>
          <a:bodyPr>
            <a:normAutofit fontScale="90000"/>
          </a:bodyPr>
          <a:lstStyle/>
          <a:p>
            <a:r>
              <a:rPr lang="en-US" sz="2800" dirty="0" smtClean="0">
                <a:solidFill>
                  <a:srgbClr val="0000FF"/>
                </a:solidFill>
              </a:rPr>
              <a:t>Example in which Narrative Methods Don’t Necessarily Solve</a:t>
            </a:r>
            <a:br>
              <a:rPr lang="en-US" sz="2800" dirty="0" smtClean="0">
                <a:solidFill>
                  <a:srgbClr val="0000FF"/>
                </a:solidFill>
              </a:rPr>
            </a:br>
            <a:r>
              <a:rPr lang="en-US" sz="2800" dirty="0" smtClean="0">
                <a:solidFill>
                  <a:srgbClr val="0000FF"/>
                </a:solidFill>
              </a:rPr>
              <a:t> the </a:t>
            </a:r>
            <a:r>
              <a:rPr lang="en-US" sz="2800" dirty="0" err="1" smtClean="0">
                <a:solidFill>
                  <a:srgbClr val="0000FF"/>
                </a:solidFill>
              </a:rPr>
              <a:t>Exogeneity</a:t>
            </a:r>
            <a:r>
              <a:rPr lang="en-US" sz="2800" dirty="0" smtClean="0">
                <a:solidFill>
                  <a:srgbClr val="0000FF"/>
                </a:solidFill>
              </a:rPr>
              <a:t> Problem </a:t>
            </a:r>
            <a:br>
              <a:rPr lang="en-US" sz="2800" dirty="0" smtClean="0">
                <a:solidFill>
                  <a:srgbClr val="0000FF"/>
                </a:solidFill>
              </a:rPr>
            </a:br>
            <a:endParaRPr lang="en-US" sz="2800" dirty="0">
              <a:solidFill>
                <a:srgbClr val="0000FF"/>
              </a:solidFill>
            </a:endParaRPr>
          </a:p>
        </p:txBody>
      </p:sp>
      <p:sp>
        <p:nvSpPr>
          <p:cNvPr id="154627" name="Rectangle 3"/>
          <p:cNvSpPr>
            <a:spLocks noGrp="1" noChangeArrowheads="1"/>
          </p:cNvSpPr>
          <p:nvPr>
            <p:ph idx="1"/>
            <p:custDataLst>
              <p:tags r:id="rId2"/>
            </p:custDataLst>
          </p:nvPr>
        </p:nvSpPr>
        <p:spPr>
          <a:xfrm>
            <a:off x="457200" y="1143000"/>
            <a:ext cx="8229600" cy="5410200"/>
          </a:xfrm>
        </p:spPr>
        <p:txBody>
          <a:bodyPr/>
          <a:lstStyle/>
          <a:p>
            <a:pPr>
              <a:lnSpc>
                <a:spcPct val="90000"/>
              </a:lnSpc>
            </a:pPr>
            <a:r>
              <a:rPr lang="en-US" sz="2400" dirty="0" err="1"/>
              <a:t>Romer</a:t>
            </a:r>
            <a:r>
              <a:rPr lang="en-US" sz="2400" dirty="0"/>
              <a:t> and </a:t>
            </a:r>
            <a:r>
              <a:rPr lang="en-US" sz="2400" dirty="0" err="1"/>
              <a:t>Romer</a:t>
            </a:r>
            <a:r>
              <a:rPr lang="en-US" sz="2400" dirty="0"/>
              <a:t> (1989) used the narrative approach to identify dates at which Fed decided to reduce inflation.</a:t>
            </a:r>
          </a:p>
          <a:p>
            <a:pPr>
              <a:lnSpc>
                <a:spcPct val="90000"/>
              </a:lnSpc>
              <a:buFont typeface="Wingdings" pitchFamily="2" charset="2"/>
              <a:buNone/>
            </a:pPr>
            <a:endParaRPr lang="en-US" sz="2400" dirty="0"/>
          </a:p>
          <a:p>
            <a:pPr>
              <a:lnSpc>
                <a:spcPct val="90000"/>
              </a:lnSpc>
            </a:pPr>
            <a:r>
              <a:rPr lang="en-US" sz="2400" dirty="0"/>
              <a:t>They took this as an exogenous shock to policy and then studied the effects.</a:t>
            </a:r>
          </a:p>
          <a:p>
            <a:pPr>
              <a:lnSpc>
                <a:spcPct val="90000"/>
              </a:lnSpc>
              <a:buFont typeface="Wingdings" pitchFamily="2" charset="2"/>
              <a:buNone/>
            </a:pPr>
            <a:endParaRPr lang="en-US" sz="2400" dirty="0"/>
          </a:p>
          <a:p>
            <a:pPr>
              <a:lnSpc>
                <a:spcPct val="90000"/>
              </a:lnSpc>
            </a:pPr>
            <a:r>
              <a:rPr lang="en-US" sz="2400" dirty="0"/>
              <a:t>We now know that they were estimating the reaction part of policy, not an exogenous shock.</a:t>
            </a:r>
          </a:p>
          <a:p>
            <a:pPr>
              <a:lnSpc>
                <a:spcPct val="90000"/>
              </a:lnSpc>
            </a:pPr>
            <a:endParaRPr lang="en-US" sz="2400" dirty="0"/>
          </a:p>
          <a:p>
            <a:pPr>
              <a:lnSpc>
                <a:spcPct val="90000"/>
              </a:lnSpc>
              <a:buFont typeface="Wingdings" pitchFamily="2" charset="2"/>
              <a:buNone/>
            </a:pPr>
            <a:r>
              <a:rPr lang="en-US" sz="2400" dirty="0"/>
              <a:t>	i</a:t>
            </a:r>
            <a:r>
              <a:rPr lang="en-US" sz="2400" baseline="-25000" dirty="0"/>
              <a:t>t</a:t>
            </a:r>
            <a:r>
              <a:rPr lang="en-US" sz="2400" dirty="0"/>
              <a:t> = .04 + 1.5(</a:t>
            </a:r>
            <a:r>
              <a:rPr lang="el-GR" sz="2400" dirty="0"/>
              <a:t>π</a:t>
            </a:r>
            <a:r>
              <a:rPr lang="en-US" sz="2400" baseline="-25000" dirty="0"/>
              <a:t>t</a:t>
            </a:r>
            <a:r>
              <a:rPr lang="en-US" sz="2400" dirty="0"/>
              <a:t> - .02) + 0.5(</a:t>
            </a:r>
            <a:r>
              <a:rPr lang="en-US" sz="2400" dirty="0" err="1"/>
              <a:t>y</a:t>
            </a:r>
            <a:r>
              <a:rPr lang="en-US" sz="2400" baseline="-25000" dirty="0" err="1"/>
              <a:t>t</a:t>
            </a:r>
            <a:r>
              <a:rPr lang="en-US" sz="2400" dirty="0"/>
              <a:t> – </a:t>
            </a:r>
            <a:r>
              <a:rPr lang="en-US" sz="2400" dirty="0" err="1"/>
              <a:t>ybar</a:t>
            </a:r>
            <a:r>
              <a:rPr lang="en-US" sz="2400" baseline="-25000" dirty="0" err="1"/>
              <a:t>t</a:t>
            </a:r>
            <a:r>
              <a:rPr lang="en-US" sz="2400" dirty="0"/>
              <a:t>)</a:t>
            </a:r>
          </a:p>
          <a:p>
            <a:pPr>
              <a:lnSpc>
                <a:spcPct val="90000"/>
              </a:lnSpc>
            </a:pPr>
            <a:endParaRPr lang="en-US" sz="2400" dirty="0"/>
          </a:p>
          <a:p>
            <a:pPr>
              <a:lnSpc>
                <a:spcPct val="90000"/>
              </a:lnSpc>
            </a:pPr>
            <a:r>
              <a:rPr lang="en-US" sz="2400" dirty="0"/>
              <a:t>In fact, Shapiro (1994) showed that the dates were predictable from expectations about future unemployment and inflation:</a:t>
            </a:r>
            <a:endParaRPr lang="el-GR" sz="2400" dirty="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12</a:t>
            </a:fld>
            <a:endParaRPr lang="en-US"/>
          </a:p>
        </p:txBody>
      </p:sp>
    </p:spTree>
    <p:extLst>
      <p:ext uri="{BB962C8B-B14F-4D97-AF65-F5344CB8AC3E}">
        <p14:creationId xmlns:p14="http://schemas.microsoft.com/office/powerpoint/2010/main" val="2293725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609600" y="1295400"/>
            <a:ext cx="7391400" cy="45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3" name="Text Box 5"/>
          <p:cNvSpPr txBox="1">
            <a:spLocks noChangeArrowheads="1"/>
          </p:cNvSpPr>
          <p:nvPr>
            <p:custDataLst>
              <p:tags r:id="rId2"/>
            </p:custDataLst>
          </p:nvPr>
        </p:nvSpPr>
        <p:spPr bwMode="auto">
          <a:xfrm>
            <a:off x="609600" y="304800"/>
            <a:ext cx="7924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000FF"/>
                </a:solidFill>
              </a:rPr>
              <a:t>From Shapiro (1994)</a:t>
            </a:r>
          </a:p>
          <a:p>
            <a:pPr algn="ctr">
              <a:spcBef>
                <a:spcPct val="50000"/>
              </a:spcBef>
            </a:pPr>
            <a:r>
              <a:rPr lang="en-US" sz="2400">
                <a:solidFill>
                  <a:srgbClr val="0000FF"/>
                </a:solidFill>
              </a:rPr>
              <a:t> “Federal Reserve Policy: Cause and Effect”</a:t>
            </a:r>
          </a:p>
        </p:txBody>
      </p:sp>
      <p:sp>
        <p:nvSpPr>
          <p:cNvPr id="130054" name="Text Box 6"/>
          <p:cNvSpPr txBox="1">
            <a:spLocks noChangeArrowheads="1"/>
          </p:cNvSpPr>
          <p:nvPr>
            <p:custDataLst>
              <p:tags r:id="rId3"/>
            </p:custDataLst>
          </p:nvPr>
        </p:nvSpPr>
        <p:spPr bwMode="auto">
          <a:xfrm>
            <a:off x="838200" y="5915025"/>
            <a:ext cx="77724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bg2"/>
              </a:buClr>
              <a:buSzPct val="75000"/>
              <a:buFont typeface="Wingdings" pitchFamily="2" charset="2"/>
              <a:buNone/>
            </a:pPr>
            <a:r>
              <a:rPr lang="en-US" sz="2000"/>
              <a:t>Thus, these dates can’t be used to answer the question: What is the independent effect of the Federal Reserve raising interest rates?</a:t>
            </a:r>
            <a:endParaRPr lang="el-GR" sz="2000"/>
          </a:p>
          <a:p>
            <a:pPr>
              <a:spcBef>
                <a:spcPct val="50000"/>
              </a:spcBef>
            </a:pPr>
            <a:endParaRPr lang="en-US" sz="2000"/>
          </a:p>
        </p:txBody>
      </p:sp>
      <p:sp>
        <p:nvSpPr>
          <p:cNvPr id="2" name="Slide Number Placeholder 1"/>
          <p:cNvSpPr>
            <a:spLocks noGrp="1"/>
          </p:cNvSpPr>
          <p:nvPr>
            <p:ph type="sldNum" sz="quarter" idx="12"/>
            <p:custDataLst>
              <p:tags r:id="rId4"/>
            </p:custDataLst>
          </p:nvPr>
        </p:nvSpPr>
        <p:spPr/>
        <p:txBody>
          <a:bodyPr/>
          <a:lstStyle/>
          <a:p>
            <a:fld id="{EB727A59-F01E-43BC-BF0A-5533339D486C}" type="slidenum">
              <a:rPr lang="en-US" smtClean="0"/>
              <a:t>13</a:t>
            </a:fld>
            <a:endParaRPr lang="en-US"/>
          </a:p>
        </p:txBody>
      </p:sp>
    </p:spTree>
    <p:extLst>
      <p:ext uri="{BB962C8B-B14F-4D97-AF65-F5344CB8AC3E}">
        <p14:creationId xmlns:p14="http://schemas.microsoft.com/office/powerpoint/2010/main" val="1755609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custDataLst>
              <p:tags r:id="rId1"/>
            </p:custDataLst>
          </p:nvPr>
        </p:nvSpPr>
        <p:spPr>
          <a:xfrm>
            <a:off x="457200" y="457200"/>
            <a:ext cx="8229600" cy="685800"/>
          </a:xfrm>
        </p:spPr>
        <p:txBody>
          <a:bodyPr/>
          <a:lstStyle/>
          <a:p>
            <a:r>
              <a:rPr lang="en-US" sz="3200" dirty="0" smtClean="0">
                <a:solidFill>
                  <a:srgbClr val="0000FF"/>
                </a:solidFill>
              </a:rPr>
              <a:t>Application to the Fiscal </a:t>
            </a:r>
            <a:r>
              <a:rPr lang="en-US" sz="3200" dirty="0">
                <a:solidFill>
                  <a:srgbClr val="0000FF"/>
                </a:solidFill>
              </a:rPr>
              <a:t>C</a:t>
            </a:r>
            <a:r>
              <a:rPr lang="en-US" sz="3200" dirty="0" smtClean="0">
                <a:solidFill>
                  <a:srgbClr val="0000FF"/>
                </a:solidFill>
              </a:rPr>
              <a:t>ontext</a:t>
            </a:r>
            <a:endParaRPr lang="en-US" sz="3200" dirty="0">
              <a:solidFill>
                <a:srgbClr val="0000FF"/>
              </a:solidFill>
            </a:endParaRPr>
          </a:p>
        </p:txBody>
      </p:sp>
      <p:sp>
        <p:nvSpPr>
          <p:cNvPr id="165891" name="Rectangle 3"/>
          <p:cNvSpPr>
            <a:spLocks noGrp="1" noChangeArrowheads="1"/>
          </p:cNvSpPr>
          <p:nvPr>
            <p:ph idx="1"/>
            <p:custDataLst>
              <p:tags r:id="rId2"/>
            </p:custDataLst>
          </p:nvPr>
        </p:nvSpPr>
        <p:spPr>
          <a:xfrm>
            <a:off x="457200" y="1295400"/>
            <a:ext cx="8229600" cy="5410200"/>
          </a:xfrm>
        </p:spPr>
        <p:txBody>
          <a:bodyPr>
            <a:normAutofit fontScale="92500" lnSpcReduction="10000"/>
          </a:bodyPr>
          <a:lstStyle/>
          <a:p>
            <a:r>
              <a:rPr lang="en-US" sz="2800" dirty="0" smtClean="0"/>
              <a:t>Most identification methods have difficulty capturing expectations </a:t>
            </a:r>
            <a:r>
              <a:rPr lang="en-US" sz="2800" dirty="0"/>
              <a:t>about the </a:t>
            </a:r>
            <a:r>
              <a:rPr lang="en-US" sz="2800" dirty="0" smtClean="0"/>
              <a:t>future</a:t>
            </a:r>
          </a:p>
          <a:p>
            <a:endParaRPr lang="en-US" sz="2800" dirty="0"/>
          </a:p>
          <a:p>
            <a:r>
              <a:rPr lang="en-US" sz="2800" dirty="0" smtClean="0"/>
              <a:t>These expectations </a:t>
            </a:r>
            <a:r>
              <a:rPr lang="en-US" sz="2800" dirty="0"/>
              <a:t>are key to determining when and how policy makers act.</a:t>
            </a:r>
          </a:p>
          <a:p>
            <a:endParaRPr lang="en-US" sz="2800" dirty="0"/>
          </a:p>
          <a:p>
            <a:r>
              <a:rPr lang="en-US" sz="2800" dirty="0" smtClean="0"/>
              <a:t>A recent </a:t>
            </a:r>
            <a:r>
              <a:rPr lang="en-US" sz="2800" dirty="0" smtClean="0">
                <a:solidFill>
                  <a:srgbClr val="FF0000"/>
                </a:solidFill>
              </a:rPr>
              <a:t>IMF study on fiscal consolidations </a:t>
            </a:r>
            <a:r>
              <a:rPr lang="en-US" sz="2800" dirty="0" smtClean="0"/>
              <a:t>uses a narrative approach, but doesn’t take into account the </a:t>
            </a:r>
            <a:r>
              <a:rPr lang="en-US" sz="2800" dirty="0" err="1" smtClean="0"/>
              <a:t>endogeneity</a:t>
            </a:r>
            <a:r>
              <a:rPr lang="en-US" sz="2800" dirty="0" smtClean="0"/>
              <a:t> of the decision to undertake a fiscal consolidation.</a:t>
            </a:r>
          </a:p>
          <a:p>
            <a:endParaRPr lang="en-US" sz="2800" dirty="0"/>
          </a:p>
          <a:p>
            <a:r>
              <a:rPr lang="en-US" sz="2800" dirty="0" smtClean="0"/>
              <a:t>Consider the following evidence offered by </a:t>
            </a:r>
            <a:r>
              <a:rPr lang="en-US" sz="2800" dirty="0" err="1" smtClean="0"/>
              <a:t>Krugman</a:t>
            </a:r>
            <a:r>
              <a:rPr lang="en-US" sz="2800" dirty="0" smtClean="0"/>
              <a:t> that fiscal consolidations lower GDP growth:</a:t>
            </a:r>
            <a:endParaRPr lang="el-GR" sz="2800" dirty="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14</a:t>
            </a:fld>
            <a:endParaRPr lang="en-US"/>
          </a:p>
        </p:txBody>
      </p:sp>
    </p:spTree>
    <p:extLst>
      <p:ext uri="{BB962C8B-B14F-4D97-AF65-F5344CB8AC3E}">
        <p14:creationId xmlns:p14="http://schemas.microsoft.com/office/powerpoint/2010/main" val="1960853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custDataLst>
              <p:tags r:id="rId1"/>
            </p:custDataLst>
          </p:nvPr>
        </p:nvSpPr>
        <p:spPr>
          <a:xfrm>
            <a:off x="457200" y="457200"/>
            <a:ext cx="8229600" cy="685800"/>
          </a:xfrm>
        </p:spPr>
        <p:txBody>
          <a:bodyPr/>
          <a:lstStyle/>
          <a:p>
            <a:r>
              <a:rPr lang="en-US" sz="3200" dirty="0" err="1" smtClean="0">
                <a:solidFill>
                  <a:srgbClr val="0000FF"/>
                </a:solidFill>
              </a:rPr>
              <a:t>Krugman’s</a:t>
            </a:r>
            <a:r>
              <a:rPr lang="en-US" sz="3200" dirty="0" smtClean="0">
                <a:solidFill>
                  <a:srgbClr val="0000FF"/>
                </a:solidFill>
              </a:rPr>
              <a:t> evidence for high multipliers</a:t>
            </a:r>
            <a:endParaRPr lang="en-US" sz="3200" dirty="0">
              <a:solidFill>
                <a:srgbClr val="0000FF"/>
              </a:solidFill>
            </a:endParaRPr>
          </a:p>
        </p:txBody>
      </p:sp>
      <p:sp>
        <p:nvSpPr>
          <p:cNvPr id="2" name="Slide Number Placeholder 1"/>
          <p:cNvSpPr>
            <a:spLocks noGrp="1"/>
          </p:cNvSpPr>
          <p:nvPr>
            <p:ph type="sldNum" sz="quarter" idx="12"/>
            <p:custDataLst>
              <p:tags r:id="rId2"/>
            </p:custDataLst>
          </p:nvPr>
        </p:nvSpPr>
        <p:spPr/>
        <p:txBody>
          <a:bodyPr/>
          <a:lstStyle/>
          <a:p>
            <a:fld id="{EB727A59-F01E-43BC-BF0A-5533339D486C}" type="slidenum">
              <a:rPr lang="en-US" smtClean="0"/>
              <a:t>15</a:t>
            </a:fld>
            <a:endParaRPr lang="en-US"/>
          </a:p>
        </p:txBody>
      </p:sp>
      <p:pic>
        <p:nvPicPr>
          <p:cNvPr id="12290"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990600" y="1524000"/>
            <a:ext cx="777072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669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idx="1"/>
            <p:custDataLst>
              <p:tags r:id="rId1"/>
            </p:custDataLst>
          </p:nvPr>
        </p:nvSpPr>
        <p:spPr>
          <a:xfrm>
            <a:off x="342900" y="1371600"/>
            <a:ext cx="8229600" cy="5486400"/>
          </a:xfrm>
        </p:spPr>
        <p:txBody>
          <a:bodyPr>
            <a:normAutofit lnSpcReduction="10000"/>
          </a:bodyPr>
          <a:lstStyle/>
          <a:p>
            <a:pPr>
              <a:lnSpc>
                <a:spcPct val="80000"/>
              </a:lnSpc>
            </a:pPr>
            <a:r>
              <a:rPr lang="en-US" sz="2400" dirty="0" smtClean="0">
                <a:solidFill>
                  <a:srgbClr val="FF0000"/>
                </a:solidFill>
              </a:rPr>
              <a:t>Bad leadership: </a:t>
            </a:r>
            <a:r>
              <a:rPr lang="en-US" sz="2400" dirty="0" smtClean="0"/>
              <a:t>Past legislation lines </a:t>
            </a:r>
            <a:r>
              <a:rPr lang="en-US" sz="2400" dirty="0"/>
              <a:t>the pockets of </a:t>
            </a:r>
            <a:r>
              <a:rPr lang="en-US" sz="2400" dirty="0" smtClean="0"/>
              <a:t>cronies</a:t>
            </a:r>
            <a:r>
              <a:rPr lang="en-US" sz="2400" dirty="0"/>
              <a:t>, distorts economic incentives, raises the deficit, and leads to decreased productivity.</a:t>
            </a:r>
          </a:p>
          <a:p>
            <a:pPr>
              <a:lnSpc>
                <a:spcPct val="80000"/>
              </a:lnSpc>
            </a:pPr>
            <a:endParaRPr lang="en-US" sz="2400" dirty="0" smtClean="0">
              <a:solidFill>
                <a:srgbClr val="FF0000"/>
              </a:solidFill>
            </a:endParaRPr>
          </a:p>
          <a:p>
            <a:pPr>
              <a:lnSpc>
                <a:spcPct val="80000"/>
              </a:lnSpc>
            </a:pPr>
            <a:r>
              <a:rPr lang="en-US" sz="2400" dirty="0" smtClean="0">
                <a:solidFill>
                  <a:srgbClr val="FF0000"/>
                </a:solidFill>
              </a:rPr>
              <a:t>Demographics</a:t>
            </a:r>
            <a:r>
              <a:rPr lang="en-US" sz="2400" dirty="0">
                <a:solidFill>
                  <a:srgbClr val="FF0000"/>
                </a:solidFill>
              </a:rPr>
              <a:t>:</a:t>
            </a:r>
            <a:r>
              <a:rPr lang="en-US" sz="2400" dirty="0"/>
              <a:t> An increase in the fraction of the population that is older (1) decreases labor supply growth, and hence output growth;  (2) increases transfer payments and decreases tax revenues; (3) causes resources to shift to one of the most distorted and inefficient sectors of the economy (health care).</a:t>
            </a:r>
          </a:p>
          <a:p>
            <a:pPr>
              <a:lnSpc>
                <a:spcPct val="80000"/>
              </a:lnSpc>
              <a:buFontTx/>
              <a:buNone/>
            </a:pPr>
            <a:endParaRPr lang="en-US" sz="2400" dirty="0"/>
          </a:p>
          <a:p>
            <a:pPr>
              <a:lnSpc>
                <a:spcPct val="80000"/>
              </a:lnSpc>
            </a:pPr>
            <a:r>
              <a:rPr lang="en-US" sz="2400" dirty="0">
                <a:solidFill>
                  <a:srgbClr val="FF0000"/>
                </a:solidFill>
              </a:rPr>
              <a:t>Growth Slowdown: </a:t>
            </a:r>
            <a:r>
              <a:rPr lang="en-US" sz="2400" dirty="0"/>
              <a:t>Government tax and transfer programs may have been set up assuming high growth.  It takes awhile for politicians to realize the growth slowdown is not temporary.  In the meantime, the deficit increases.</a:t>
            </a:r>
          </a:p>
          <a:p>
            <a:pPr marL="0" indent="0">
              <a:lnSpc>
                <a:spcPct val="80000"/>
              </a:lnSpc>
              <a:buNone/>
            </a:pPr>
            <a:endParaRPr lang="en-US" sz="2400" dirty="0"/>
          </a:p>
          <a:p>
            <a:pPr marL="0" indent="0">
              <a:lnSpc>
                <a:spcPct val="80000"/>
              </a:lnSpc>
              <a:buNone/>
            </a:pPr>
            <a:r>
              <a:rPr lang="en-US" sz="2400" dirty="0" smtClean="0"/>
              <a:t>Thus, the action taken may be correlated with the error term, so the instrument may not be exogenous.</a:t>
            </a:r>
            <a:endParaRPr lang="en-US" sz="2400" dirty="0"/>
          </a:p>
          <a:p>
            <a:pPr>
              <a:lnSpc>
                <a:spcPct val="80000"/>
              </a:lnSpc>
              <a:buFontTx/>
              <a:buNone/>
            </a:pPr>
            <a:endParaRPr lang="en-US" sz="2400" dirty="0"/>
          </a:p>
        </p:txBody>
      </p:sp>
      <p:sp>
        <p:nvSpPr>
          <p:cNvPr id="2" name="Slide Number Placeholder 1"/>
          <p:cNvSpPr>
            <a:spLocks noGrp="1"/>
          </p:cNvSpPr>
          <p:nvPr>
            <p:ph type="sldNum" sz="quarter" idx="12"/>
            <p:custDataLst>
              <p:tags r:id="rId2"/>
            </p:custDataLst>
          </p:nvPr>
        </p:nvSpPr>
        <p:spPr/>
        <p:txBody>
          <a:bodyPr/>
          <a:lstStyle/>
          <a:p>
            <a:fld id="{EB727A59-F01E-43BC-BF0A-5533339D486C}" type="slidenum">
              <a:rPr lang="en-US" smtClean="0"/>
              <a:t>16</a:t>
            </a:fld>
            <a:endParaRPr lang="en-US"/>
          </a:p>
        </p:txBody>
      </p:sp>
      <p:sp>
        <p:nvSpPr>
          <p:cNvPr id="3" name="TextBox 2"/>
          <p:cNvSpPr txBox="1"/>
          <p:nvPr>
            <p:custDataLst>
              <p:tags r:id="rId3"/>
            </p:custDataLst>
          </p:nvPr>
        </p:nvSpPr>
        <p:spPr>
          <a:xfrm>
            <a:off x="609600" y="228600"/>
            <a:ext cx="7696200" cy="830997"/>
          </a:xfrm>
          <a:prstGeom prst="rect">
            <a:avLst/>
          </a:prstGeom>
          <a:noFill/>
        </p:spPr>
        <p:txBody>
          <a:bodyPr wrap="square" rtlCol="0">
            <a:spAutoFit/>
          </a:bodyPr>
          <a:lstStyle/>
          <a:p>
            <a:r>
              <a:rPr lang="en-US" sz="2400" b="1" dirty="0" smtClean="0"/>
              <a:t>Reasons Why Fiscal Consolidations May be Correlated with Slow Growth</a:t>
            </a:r>
            <a:endParaRPr lang="en-US" sz="2400" b="1" dirty="0"/>
          </a:p>
        </p:txBody>
      </p:sp>
    </p:spTree>
    <p:extLst>
      <p:ext uri="{BB962C8B-B14F-4D97-AF65-F5344CB8AC3E}">
        <p14:creationId xmlns:p14="http://schemas.microsoft.com/office/powerpoint/2010/main" val="240303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7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1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533400"/>
            <a:ext cx="8229600" cy="685800"/>
          </a:xfrm>
        </p:spPr>
        <p:txBody>
          <a:bodyPr>
            <a:normAutofit/>
          </a:bodyPr>
          <a:lstStyle/>
          <a:p>
            <a:r>
              <a:rPr lang="en-US" sz="2800" dirty="0" smtClean="0">
                <a:solidFill>
                  <a:srgbClr val="0000FF"/>
                </a:solidFill>
              </a:rPr>
              <a:t>More Issues in Identification</a:t>
            </a:r>
            <a:endParaRPr lang="en-US" sz="2800" dirty="0">
              <a:solidFill>
                <a:srgbClr val="0000FF"/>
              </a:solidFill>
            </a:endParaRPr>
          </a:p>
        </p:txBody>
      </p:sp>
      <p:sp>
        <p:nvSpPr>
          <p:cNvPr id="186371" name="Rectangle 3"/>
          <p:cNvSpPr>
            <a:spLocks noGrp="1" noChangeArrowheads="1"/>
          </p:cNvSpPr>
          <p:nvPr>
            <p:ph idx="1"/>
            <p:custDataLst>
              <p:tags r:id="rId2"/>
            </p:custDataLst>
          </p:nvPr>
        </p:nvSpPr>
        <p:spPr>
          <a:xfrm>
            <a:off x="381000" y="1524000"/>
            <a:ext cx="8229600" cy="4953000"/>
          </a:xfrm>
        </p:spPr>
        <p:txBody>
          <a:bodyPr>
            <a:normAutofit lnSpcReduction="10000"/>
          </a:bodyPr>
          <a:lstStyle/>
          <a:p>
            <a:pPr marL="0" indent="0">
              <a:lnSpc>
                <a:spcPct val="90000"/>
              </a:lnSpc>
              <a:buNone/>
            </a:pPr>
            <a:r>
              <a:rPr lang="en-US" sz="2400" dirty="0" smtClean="0">
                <a:solidFill>
                  <a:srgbClr val="FF0000"/>
                </a:solidFill>
              </a:rPr>
              <a:t>2.  Instruments must be relevant.</a:t>
            </a:r>
          </a:p>
          <a:p>
            <a:pPr marL="0" indent="0">
              <a:lnSpc>
                <a:spcPct val="90000"/>
              </a:lnSpc>
              <a:buNone/>
            </a:pPr>
            <a:endParaRPr lang="en-US" sz="2400" dirty="0" smtClean="0"/>
          </a:p>
          <a:p>
            <a:pPr>
              <a:lnSpc>
                <a:spcPct val="90000"/>
              </a:lnSpc>
            </a:pPr>
            <a:r>
              <a:rPr lang="en-US" sz="2400" dirty="0" smtClean="0"/>
              <a:t>Most macroeconomists understand the </a:t>
            </a:r>
            <a:r>
              <a:rPr lang="en-US" sz="2400" dirty="0" err="1" smtClean="0"/>
              <a:t>exogeneity</a:t>
            </a:r>
            <a:r>
              <a:rPr lang="en-US" sz="2400" dirty="0" smtClean="0"/>
              <a:t> requirement, but few seem to aware of the importance of </a:t>
            </a:r>
            <a:r>
              <a:rPr lang="en-US" sz="2400" dirty="0" smtClean="0">
                <a:solidFill>
                  <a:srgbClr val="FF0000"/>
                </a:solidFill>
              </a:rPr>
              <a:t>relevance.  </a:t>
            </a:r>
            <a:r>
              <a:rPr lang="en-US" sz="2400" dirty="0" smtClean="0"/>
              <a:t>Work by Bound, Jaeger, Baker (1995) and </a:t>
            </a:r>
            <a:r>
              <a:rPr lang="en-US" sz="2400" dirty="0" err="1" smtClean="0"/>
              <a:t>Staiger</a:t>
            </a:r>
            <a:r>
              <a:rPr lang="en-US" sz="2400" dirty="0" smtClean="0"/>
              <a:t>-Stock (1997) show how far wrong you can go if your instruments have low relevance.</a:t>
            </a:r>
          </a:p>
          <a:p>
            <a:pPr>
              <a:lnSpc>
                <a:spcPct val="90000"/>
              </a:lnSpc>
            </a:pPr>
            <a:endParaRPr lang="en-US" sz="2400" dirty="0"/>
          </a:p>
          <a:p>
            <a:pPr>
              <a:lnSpc>
                <a:spcPct val="90000"/>
              </a:lnSpc>
            </a:pPr>
            <a:r>
              <a:rPr lang="en-US" sz="2400" dirty="0" smtClean="0"/>
              <a:t>Even with gigantic data sets, (</a:t>
            </a:r>
            <a:r>
              <a:rPr lang="en-US" sz="2400" dirty="0" err="1" smtClean="0"/>
              <a:t>Angrist</a:t>
            </a:r>
            <a:r>
              <a:rPr lang="en-US" sz="2400" dirty="0" smtClean="0"/>
              <a:t>-Krueger had 330,000 observations), the IV will be severely biased towards OLS if the </a:t>
            </a:r>
            <a:r>
              <a:rPr lang="en-US" sz="2400" dirty="0" smtClean="0">
                <a:solidFill>
                  <a:srgbClr val="FF0000"/>
                </a:solidFill>
              </a:rPr>
              <a:t>first-stage F-statistic </a:t>
            </a:r>
            <a:r>
              <a:rPr lang="en-US" sz="2400" dirty="0" smtClean="0"/>
              <a:t>is low.</a:t>
            </a:r>
          </a:p>
          <a:p>
            <a:pPr>
              <a:lnSpc>
                <a:spcPct val="90000"/>
              </a:lnSpc>
            </a:pPr>
            <a:endParaRPr lang="en-US" sz="2400" dirty="0"/>
          </a:p>
          <a:p>
            <a:pPr>
              <a:lnSpc>
                <a:spcPct val="90000"/>
              </a:lnSpc>
            </a:pPr>
            <a:r>
              <a:rPr lang="en-US" sz="2400" dirty="0" smtClean="0">
                <a:solidFill>
                  <a:srgbClr val="FF0000"/>
                </a:solidFill>
              </a:rPr>
              <a:t>Rule-of-thumb:</a:t>
            </a:r>
            <a:r>
              <a:rPr lang="en-US" sz="2400" dirty="0" smtClean="0"/>
              <a:t>  if the first-stage (marginal) F-statistic on your instruments is less than 10, you may have instrument relevance problems.</a:t>
            </a:r>
          </a:p>
          <a:p>
            <a:pPr marL="0" indent="0">
              <a:lnSpc>
                <a:spcPct val="90000"/>
              </a:lnSpc>
              <a:buNone/>
            </a:pPr>
            <a:endParaRPr lang="en-US" sz="24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17</a:t>
            </a:fld>
            <a:endParaRPr lang="en-US"/>
          </a:p>
        </p:txBody>
      </p:sp>
    </p:spTree>
    <p:extLst>
      <p:ext uri="{BB962C8B-B14F-4D97-AF65-F5344CB8AC3E}">
        <p14:creationId xmlns:p14="http://schemas.microsoft.com/office/powerpoint/2010/main" val="100238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800" dirty="0" smtClean="0">
                <a:solidFill>
                  <a:srgbClr val="0000FF"/>
                </a:solidFill>
              </a:rPr>
              <a:t>Examples from Fiscal Empirical Work</a:t>
            </a:r>
            <a:endParaRPr lang="en-US" sz="2800" dirty="0">
              <a:solidFill>
                <a:srgbClr val="0000FF"/>
              </a:solidFill>
            </a:endParaRPr>
          </a:p>
        </p:txBody>
      </p:sp>
      <p:sp>
        <p:nvSpPr>
          <p:cNvPr id="186371" name="Rectangle 3"/>
          <p:cNvSpPr>
            <a:spLocks noGrp="1" noChangeArrowheads="1"/>
          </p:cNvSpPr>
          <p:nvPr>
            <p:ph idx="1"/>
            <p:custDataLst>
              <p:tags r:id="rId2"/>
            </p:custDataLst>
          </p:nvPr>
        </p:nvSpPr>
        <p:spPr>
          <a:xfrm>
            <a:off x="381000" y="1143000"/>
            <a:ext cx="8229600" cy="1295400"/>
          </a:xfrm>
        </p:spPr>
        <p:txBody>
          <a:bodyPr>
            <a:normAutofit fontScale="85000" lnSpcReduction="20000"/>
          </a:bodyPr>
          <a:lstStyle/>
          <a:p>
            <a:pPr>
              <a:lnSpc>
                <a:spcPct val="90000"/>
              </a:lnSpc>
            </a:pPr>
            <a:r>
              <a:rPr lang="en-US" sz="2400" dirty="0" smtClean="0"/>
              <a:t>Virtually any shock identified by a standard VAR will have a high first-stage F-statistic, since the shock is defined as the difference between the variable and its projection on lagged values of itself and other variables.</a:t>
            </a:r>
          </a:p>
          <a:p>
            <a:pPr>
              <a:lnSpc>
                <a:spcPct val="90000"/>
              </a:lnSpc>
            </a:pPr>
            <a:endParaRPr lang="en-US" sz="2400" dirty="0"/>
          </a:p>
          <a:p>
            <a:pPr>
              <a:lnSpc>
                <a:spcPct val="90000"/>
              </a:lnSpc>
            </a:pPr>
            <a:r>
              <a:rPr lang="en-US" sz="2400" dirty="0" smtClean="0"/>
              <a:t>Other types of instruments:</a:t>
            </a:r>
          </a:p>
          <a:p>
            <a:pPr marL="0" indent="0">
              <a:lnSpc>
                <a:spcPct val="90000"/>
              </a:lnSpc>
              <a:buNone/>
            </a:pPr>
            <a:endParaRPr lang="en-US" sz="24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graphicFrame>
        <p:nvGraphicFramePr>
          <p:cNvPr id="3" name="Table 2"/>
          <p:cNvGraphicFramePr>
            <a:graphicFrameLocks noGrp="1"/>
          </p:cNvGraphicFramePr>
          <p:nvPr>
            <p:custDataLst>
              <p:tags r:id="rId3"/>
            </p:custDataLst>
            <p:extLst>
              <p:ext uri="{D42A27DB-BD31-4B8C-83A1-F6EECF244321}">
                <p14:modId xmlns:p14="http://schemas.microsoft.com/office/powerpoint/2010/main" val="3294978438"/>
              </p:ext>
            </p:extLst>
          </p:nvPr>
        </p:nvGraphicFramePr>
        <p:xfrm>
          <a:off x="762000" y="2590800"/>
          <a:ext cx="7543800" cy="3200400"/>
        </p:xfrm>
        <a:graphic>
          <a:graphicData uri="http://schemas.openxmlformats.org/drawingml/2006/table">
            <a:tbl>
              <a:tblPr firstRow="1" bandRow="1">
                <a:tableStyleId>{5940675A-B579-460E-94D1-54222C63F5DA}</a:tableStyleId>
              </a:tblPr>
              <a:tblGrid>
                <a:gridCol w="2514600"/>
                <a:gridCol w="2514600"/>
                <a:gridCol w="2514600"/>
              </a:tblGrid>
              <a:tr h="370840">
                <a:tc>
                  <a:txBody>
                    <a:bodyPr/>
                    <a:lstStyle/>
                    <a:p>
                      <a:r>
                        <a:rPr lang="en-US" dirty="0" smtClean="0"/>
                        <a:t>Variable</a:t>
                      </a:r>
                      <a:r>
                        <a:rPr lang="en-US" baseline="0" dirty="0" smtClean="0"/>
                        <a:t> that is instrumented</a:t>
                      </a:r>
                      <a:endParaRPr lang="en-US" dirty="0"/>
                    </a:p>
                  </a:txBody>
                  <a:tcPr/>
                </a:tc>
                <a:tc>
                  <a:txBody>
                    <a:bodyPr/>
                    <a:lstStyle/>
                    <a:p>
                      <a:r>
                        <a:rPr lang="en-US" dirty="0" smtClean="0"/>
                        <a:t>Instrument and sample</a:t>
                      </a:r>
                      <a:endParaRPr lang="en-US" dirty="0"/>
                    </a:p>
                  </a:txBody>
                  <a:tcPr/>
                </a:tc>
                <a:tc>
                  <a:txBody>
                    <a:bodyPr/>
                    <a:lstStyle/>
                    <a:p>
                      <a:r>
                        <a:rPr lang="en-US" dirty="0" smtClean="0"/>
                        <a:t>First-stage F-statistic</a:t>
                      </a:r>
                      <a:endParaRPr lang="en-US" dirty="0"/>
                    </a:p>
                  </a:txBody>
                  <a:tcPr/>
                </a:tc>
              </a:tr>
              <a:tr h="370840">
                <a:tc>
                  <a:txBody>
                    <a:bodyPr/>
                    <a:lstStyle/>
                    <a:p>
                      <a:r>
                        <a:rPr lang="en-US" baseline="0" dirty="0" smtClean="0"/>
                        <a:t>government spending</a:t>
                      </a:r>
                      <a:endParaRPr lang="en-US" dirty="0"/>
                    </a:p>
                  </a:txBody>
                  <a:tcPr/>
                </a:tc>
                <a:tc>
                  <a:txBody>
                    <a:bodyPr/>
                    <a:lstStyle/>
                    <a:p>
                      <a:r>
                        <a:rPr lang="en-US" dirty="0" smtClean="0"/>
                        <a:t>Ramey news, 1947:1 – 2010:4</a:t>
                      </a:r>
                      <a:endParaRPr lang="en-US" dirty="0"/>
                    </a:p>
                  </a:txBody>
                  <a:tcPr/>
                </a:tc>
                <a:tc>
                  <a:txBody>
                    <a:bodyPr/>
                    <a:lstStyle/>
                    <a:p>
                      <a:r>
                        <a:rPr lang="en-US" dirty="0" smtClean="0"/>
                        <a:t>19.75</a:t>
                      </a:r>
                      <a:endParaRPr lang="en-US" dirty="0"/>
                    </a:p>
                  </a:txBody>
                  <a:tcPr/>
                </a:tc>
              </a:tr>
              <a:tr h="370840">
                <a:tc>
                  <a:txBody>
                    <a:bodyPr/>
                    <a:lstStyle/>
                    <a:p>
                      <a:r>
                        <a:rPr lang="en-US" baseline="0" dirty="0" smtClean="0"/>
                        <a:t>government spending</a:t>
                      </a:r>
                      <a:endParaRPr lang="en-US" dirty="0"/>
                    </a:p>
                  </a:txBody>
                  <a:tcPr/>
                </a:tc>
                <a:tc>
                  <a:txBody>
                    <a:bodyPr/>
                    <a:lstStyle/>
                    <a:p>
                      <a:r>
                        <a:rPr lang="en-US" dirty="0" smtClean="0"/>
                        <a:t>Ramey news, 1958:1 – 2010:4</a:t>
                      </a:r>
                      <a:endParaRPr lang="en-US" dirty="0"/>
                    </a:p>
                  </a:txBody>
                  <a:tcPr/>
                </a:tc>
                <a:tc>
                  <a:txBody>
                    <a:bodyPr/>
                    <a:lstStyle/>
                    <a:p>
                      <a:r>
                        <a:rPr lang="en-US" dirty="0" smtClean="0"/>
                        <a:t>1.40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government spending</a:t>
                      </a:r>
                      <a:endParaRPr lang="en-US" dirty="0" smtClean="0"/>
                    </a:p>
                  </a:txBody>
                  <a:tcPr/>
                </a:tc>
                <a:tc>
                  <a:txBody>
                    <a:bodyPr/>
                    <a:lstStyle/>
                    <a:p>
                      <a:r>
                        <a:rPr lang="en-US" dirty="0" smtClean="0"/>
                        <a:t>Fisher-Peters</a:t>
                      </a:r>
                      <a:r>
                        <a:rPr lang="en-US" baseline="0" dirty="0" smtClean="0"/>
                        <a:t> stock returns, 1958:1 – 2008:4</a:t>
                      </a:r>
                      <a:endParaRPr lang="en-US" dirty="0"/>
                    </a:p>
                  </a:txBody>
                  <a:tcPr/>
                </a:tc>
                <a:tc>
                  <a:txBody>
                    <a:bodyPr/>
                    <a:lstStyle/>
                    <a:p>
                      <a:r>
                        <a:rPr lang="en-US" dirty="0" smtClean="0"/>
                        <a:t>2.51</a:t>
                      </a:r>
                      <a:endParaRPr lang="en-US" dirty="0"/>
                    </a:p>
                  </a:txBody>
                  <a:tcPr/>
                </a:tc>
              </a:tr>
              <a:tr h="370840">
                <a:tc>
                  <a:txBody>
                    <a:bodyPr/>
                    <a:lstStyle/>
                    <a:p>
                      <a:r>
                        <a:rPr lang="en-US" dirty="0" smtClean="0"/>
                        <a:t>government</a:t>
                      </a:r>
                      <a:r>
                        <a:rPr lang="en-US" baseline="0" dirty="0" smtClean="0"/>
                        <a:t> tax receipts</a:t>
                      </a:r>
                      <a:endParaRPr lang="en-US" dirty="0"/>
                    </a:p>
                  </a:txBody>
                  <a:tcPr/>
                </a:tc>
                <a:tc>
                  <a:txBody>
                    <a:bodyPr/>
                    <a:lstStyle/>
                    <a:p>
                      <a:r>
                        <a:rPr lang="en-US" dirty="0" err="1" smtClean="0"/>
                        <a:t>Romer-Romer</a:t>
                      </a:r>
                      <a:r>
                        <a:rPr lang="en-US" dirty="0" smtClean="0"/>
                        <a:t> exogenous tax variable</a:t>
                      </a:r>
                      <a:endParaRPr lang="en-US" dirty="0"/>
                    </a:p>
                  </a:txBody>
                  <a:tcPr/>
                </a:tc>
                <a:tc>
                  <a:txBody>
                    <a:bodyPr/>
                    <a:lstStyle/>
                    <a:p>
                      <a:r>
                        <a:rPr lang="en-US" dirty="0" smtClean="0"/>
                        <a:t>7.64</a:t>
                      </a:r>
                      <a:endParaRPr lang="en-US" dirty="0"/>
                    </a:p>
                  </a:txBody>
                  <a:tcPr/>
                </a:tc>
              </a:tr>
            </a:tbl>
          </a:graphicData>
        </a:graphic>
      </p:graphicFrame>
      <p:sp>
        <p:nvSpPr>
          <p:cNvPr id="4" name="TextBox 3"/>
          <p:cNvSpPr txBox="1"/>
          <p:nvPr>
            <p:custDataLst>
              <p:tags r:id="rId4"/>
            </p:custDataLst>
          </p:nvPr>
        </p:nvSpPr>
        <p:spPr>
          <a:xfrm>
            <a:off x="762000" y="6019800"/>
            <a:ext cx="7696200" cy="646331"/>
          </a:xfrm>
          <a:prstGeom prst="rect">
            <a:avLst/>
          </a:prstGeom>
          <a:noFill/>
        </p:spPr>
        <p:txBody>
          <a:bodyPr wrap="square" rtlCol="0">
            <a:spAutoFit/>
          </a:bodyPr>
          <a:lstStyle/>
          <a:p>
            <a:r>
              <a:rPr lang="en-US" dirty="0" smtClean="0"/>
              <a:t>All regressions include 4 lagged values of </a:t>
            </a:r>
            <a:r>
              <a:rPr lang="en-US" dirty="0" err="1" smtClean="0"/>
              <a:t>endog</a:t>
            </a:r>
            <a:r>
              <a:rPr lang="en-US" dirty="0"/>
              <a:t> </a:t>
            </a:r>
            <a:r>
              <a:rPr lang="en-US" dirty="0" smtClean="0"/>
              <a:t>variable, GDP, employment, treasury bill rate, </a:t>
            </a:r>
            <a:r>
              <a:rPr lang="en-US" dirty="0" err="1" smtClean="0"/>
              <a:t>Barro-Redlick</a:t>
            </a:r>
            <a:r>
              <a:rPr lang="en-US" dirty="0" smtClean="0"/>
              <a:t> avg. marginal tax rate.</a:t>
            </a:r>
            <a:endParaRPr lang="en-US" dirty="0"/>
          </a:p>
        </p:txBody>
      </p:sp>
      <p:sp>
        <p:nvSpPr>
          <p:cNvPr id="2" name="Slide Number Placeholder 1"/>
          <p:cNvSpPr>
            <a:spLocks noGrp="1"/>
          </p:cNvSpPr>
          <p:nvPr>
            <p:ph type="sldNum" sz="quarter" idx="12"/>
            <p:custDataLst>
              <p:tags r:id="rId5"/>
            </p:custDataLst>
          </p:nvPr>
        </p:nvSpPr>
        <p:spPr/>
        <p:txBody>
          <a:bodyPr/>
          <a:lstStyle/>
          <a:p>
            <a:fld id="{EB727A59-F01E-43BC-BF0A-5533339D486C}" type="slidenum">
              <a:rPr lang="en-US" smtClean="0"/>
              <a:t>18</a:t>
            </a:fld>
            <a:endParaRPr lang="en-US"/>
          </a:p>
        </p:txBody>
      </p:sp>
    </p:spTree>
    <p:extLst>
      <p:ext uri="{BB962C8B-B14F-4D97-AF65-F5344CB8AC3E}">
        <p14:creationId xmlns:p14="http://schemas.microsoft.com/office/powerpoint/2010/main" val="1786321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533400"/>
            <a:ext cx="8229600" cy="685800"/>
          </a:xfrm>
        </p:spPr>
        <p:txBody>
          <a:bodyPr>
            <a:normAutofit/>
          </a:bodyPr>
          <a:lstStyle/>
          <a:p>
            <a:r>
              <a:rPr lang="en-US" sz="2800" dirty="0" smtClean="0">
                <a:solidFill>
                  <a:srgbClr val="0000FF"/>
                </a:solidFill>
              </a:rPr>
              <a:t>Some Issues in Identification</a:t>
            </a:r>
            <a:endParaRPr lang="en-US" sz="2800" dirty="0">
              <a:solidFill>
                <a:srgbClr val="0000FF"/>
              </a:solidFill>
            </a:endParaRPr>
          </a:p>
        </p:txBody>
      </p:sp>
      <p:sp>
        <p:nvSpPr>
          <p:cNvPr id="186371" name="Rectangle 3"/>
          <p:cNvSpPr>
            <a:spLocks noGrp="1" noChangeArrowheads="1"/>
          </p:cNvSpPr>
          <p:nvPr>
            <p:ph idx="1"/>
            <p:custDataLst>
              <p:tags r:id="rId2"/>
            </p:custDataLst>
          </p:nvPr>
        </p:nvSpPr>
        <p:spPr>
          <a:xfrm>
            <a:off x="381000" y="1524000"/>
            <a:ext cx="8229600" cy="4953000"/>
          </a:xfrm>
        </p:spPr>
        <p:txBody>
          <a:bodyPr>
            <a:normAutofit/>
          </a:bodyPr>
          <a:lstStyle/>
          <a:p>
            <a:pPr marL="0" indent="0">
              <a:lnSpc>
                <a:spcPct val="90000"/>
              </a:lnSpc>
              <a:buNone/>
            </a:pPr>
            <a:r>
              <a:rPr lang="en-US" sz="2400" dirty="0" smtClean="0">
                <a:solidFill>
                  <a:srgbClr val="FF0000"/>
                </a:solidFill>
              </a:rPr>
              <a:t>3.  The identified shocks must be unanticipated.</a:t>
            </a:r>
          </a:p>
          <a:p>
            <a:pPr marL="0" indent="0">
              <a:lnSpc>
                <a:spcPct val="90000"/>
              </a:lnSpc>
              <a:buNone/>
            </a:pPr>
            <a:endParaRPr lang="en-US" sz="2400" dirty="0" smtClean="0"/>
          </a:p>
          <a:p>
            <a:pPr marL="0" indent="0">
              <a:lnSpc>
                <a:spcPct val="90000"/>
              </a:lnSpc>
              <a:buNone/>
            </a:pPr>
            <a:r>
              <a:rPr lang="en-US" sz="2400" dirty="0" smtClean="0"/>
              <a:t>This was the whole point of my recent QJE paper “Identifying Government Spending Shocks: It’s All in the Timing.”</a:t>
            </a:r>
          </a:p>
          <a:p>
            <a:pPr marL="0" indent="0">
              <a:lnSpc>
                <a:spcPct val="90000"/>
              </a:lnSpc>
              <a:buNone/>
            </a:pPr>
            <a:endParaRPr lang="en-US" sz="2400" dirty="0"/>
          </a:p>
          <a:p>
            <a:pPr marL="0" indent="0">
              <a:lnSpc>
                <a:spcPct val="90000"/>
              </a:lnSpc>
              <a:buNone/>
            </a:pPr>
            <a:r>
              <a:rPr lang="en-US" sz="2400" dirty="0" smtClean="0"/>
              <a:t>I showed that most movements in government spending are anticipated and that failing to incorporate that in a VAR can dramatically change the results.</a:t>
            </a:r>
          </a:p>
          <a:p>
            <a:pPr marL="0" indent="0">
              <a:lnSpc>
                <a:spcPct val="90000"/>
              </a:lnSpc>
              <a:buNone/>
            </a:pPr>
            <a:endParaRPr lang="en-US" sz="2400" dirty="0"/>
          </a:p>
          <a:p>
            <a:pPr marL="0" indent="0">
              <a:lnSpc>
                <a:spcPct val="90000"/>
              </a:lnSpc>
              <a:buNone/>
            </a:pPr>
            <a:r>
              <a:rPr lang="en-US" sz="2400" dirty="0" smtClean="0"/>
              <a:t>Also, the work by </a:t>
            </a:r>
            <a:r>
              <a:rPr lang="en-US" sz="2400" dirty="0" err="1" smtClean="0"/>
              <a:t>Leeper</a:t>
            </a:r>
            <a:r>
              <a:rPr lang="en-US" sz="2400" dirty="0" smtClean="0"/>
              <a:t>, Walker, and Yang works out the econometrics when there is foresight about tax policy.</a:t>
            </a:r>
          </a:p>
          <a:p>
            <a:pPr marL="0" indent="0">
              <a:lnSpc>
                <a:spcPct val="90000"/>
              </a:lnSpc>
              <a:buNone/>
            </a:pPr>
            <a:endParaRPr lang="en-US" sz="24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19</a:t>
            </a:fld>
            <a:endParaRPr lang="en-US"/>
          </a:p>
        </p:txBody>
      </p:sp>
    </p:spTree>
    <p:extLst>
      <p:ext uri="{BB962C8B-B14F-4D97-AF65-F5344CB8AC3E}">
        <p14:creationId xmlns:p14="http://schemas.microsoft.com/office/powerpoint/2010/main" val="3105724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1"/>
            </p:custDataLst>
          </p:nvPr>
        </p:nvSpPr>
        <p:spPr/>
        <p:txBody>
          <a:bodyPr>
            <a:normAutofit/>
          </a:bodyPr>
          <a:lstStyle/>
          <a:p>
            <a:r>
              <a:rPr lang="en-US" sz="2800" dirty="0" smtClean="0">
                <a:solidFill>
                  <a:srgbClr val="0070C0"/>
                </a:solidFill>
                <a:latin typeface="Arial" pitchFamily="34" charset="0"/>
                <a:cs typeface="Arial" pitchFamily="34" charset="0"/>
              </a:rPr>
              <a:t>Applied Microeconomics Point of View</a:t>
            </a:r>
          </a:p>
        </p:txBody>
      </p:sp>
      <p:sp>
        <p:nvSpPr>
          <p:cNvPr id="3" name="Content Placeholder 2"/>
          <p:cNvSpPr>
            <a:spLocks noGrp="1"/>
          </p:cNvSpPr>
          <p:nvPr>
            <p:ph idx="1"/>
            <p:custDataLst>
              <p:tags r:id="rId2"/>
            </p:custDataLst>
          </p:nvPr>
        </p:nvSpPr>
        <p:spPr>
          <a:xfrm>
            <a:off x="838200" y="1676400"/>
            <a:ext cx="7408333" cy="4724400"/>
          </a:xfrm>
        </p:spPr>
        <p:txBody>
          <a:bodyPr>
            <a:normAutofit fontScale="77500" lnSpcReduction="20000"/>
          </a:bodyPr>
          <a:lstStyle/>
          <a:p>
            <a:r>
              <a:rPr lang="en-US" dirty="0" err="1" smtClean="0"/>
              <a:t>Angrist</a:t>
            </a:r>
            <a:r>
              <a:rPr lang="en-US" dirty="0" smtClean="0"/>
              <a:t> and </a:t>
            </a:r>
            <a:r>
              <a:rPr lang="en-US" dirty="0" err="1" smtClean="0"/>
              <a:t>Pischke</a:t>
            </a:r>
            <a:r>
              <a:rPr lang="en-US" dirty="0" smtClean="0"/>
              <a:t> (2010) – econometric revolution in applied micro</a:t>
            </a:r>
          </a:p>
          <a:p>
            <a:endParaRPr lang="en-US" dirty="0"/>
          </a:p>
          <a:p>
            <a:r>
              <a:rPr lang="en-US" dirty="0" smtClean="0"/>
              <a:t>Macroeconomics is lagging behind on econometric revolution.</a:t>
            </a:r>
          </a:p>
          <a:p>
            <a:pPr marL="0" indent="0">
              <a:buNone/>
            </a:pPr>
            <a:endParaRPr lang="en-US" dirty="0"/>
          </a:p>
          <a:p>
            <a:r>
              <a:rPr lang="en-US" dirty="0" smtClean="0"/>
              <a:t>In Macroeconomists’ defense, these issues tend to be much harder because of (i) general equilibrium considerations; (ii) the importance of dynamics; and (iii) the importance of expectations.</a:t>
            </a:r>
          </a:p>
          <a:p>
            <a:pPr marL="0" indent="0">
              <a:buNone/>
            </a:pPr>
            <a:endParaRPr lang="en-US" dirty="0" smtClean="0"/>
          </a:p>
          <a:p>
            <a:r>
              <a:rPr lang="en-US" dirty="0" smtClean="0"/>
              <a:t>However, I think we can still learn a lot from the econometric revolution in micro.</a:t>
            </a:r>
          </a:p>
          <a:p>
            <a:endParaRPr lang="en-US" dirty="0"/>
          </a:p>
          <a:p>
            <a:endParaRPr lang="en-US" dirty="0"/>
          </a:p>
          <a:p>
            <a:pPr marL="0" indent="0">
              <a:buFont typeface="Arial Unicode MS" pitchFamily="34" charset="-128"/>
              <a:buNone/>
              <a:defRPr/>
            </a:pPr>
            <a:endParaRPr lang="en-US" dirty="0">
              <a:latin typeface="Arial" pitchFamily="34" charset="0"/>
              <a:cs typeface="Arial" pitchFamily="34" charset="0"/>
            </a:endParaRPr>
          </a:p>
          <a:p>
            <a:pPr marL="0" indent="0">
              <a:buFont typeface="Arial Unicode MS" pitchFamily="34" charset="-128"/>
              <a:buNone/>
              <a:defRPr/>
            </a:pPr>
            <a:endParaRPr lang="en-US" dirty="0">
              <a:latin typeface="Arial" pitchFamily="34" charset="0"/>
              <a:cs typeface="Arial" pitchFamily="34" charset="0"/>
            </a:endParaRPr>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2</a:t>
            </a:fld>
            <a:endParaRPr lang="en-US"/>
          </a:p>
        </p:txBody>
      </p:sp>
    </p:spTree>
    <p:extLst>
      <p:ext uri="{BB962C8B-B14F-4D97-AF65-F5344CB8AC3E}">
        <p14:creationId xmlns:p14="http://schemas.microsoft.com/office/powerpoint/2010/main" val="2660692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fontScale="90000"/>
          </a:bodyPr>
          <a:lstStyle/>
          <a:p>
            <a:r>
              <a:rPr lang="en-US" sz="3200" dirty="0" smtClean="0">
                <a:solidFill>
                  <a:srgbClr val="0000FF"/>
                </a:solidFill>
              </a:rPr>
              <a:t>B.  Counterfactuals - getting the control group right</a:t>
            </a:r>
            <a:endParaRPr lang="en-US" sz="3200" dirty="0">
              <a:solidFill>
                <a:srgbClr val="0000FF"/>
              </a:solidFill>
            </a:endParaRPr>
          </a:p>
        </p:txBody>
      </p:sp>
      <p:sp>
        <p:nvSpPr>
          <p:cNvPr id="186371" name="Rectangle 3"/>
          <p:cNvSpPr>
            <a:spLocks noGrp="1" noChangeArrowheads="1"/>
          </p:cNvSpPr>
          <p:nvPr>
            <p:ph idx="1"/>
            <p:custDataLst>
              <p:tags r:id="rId2"/>
            </p:custDataLst>
          </p:nvPr>
        </p:nvSpPr>
        <p:spPr>
          <a:xfrm>
            <a:off x="685800" y="1371600"/>
            <a:ext cx="7848600" cy="4953000"/>
          </a:xfrm>
        </p:spPr>
        <p:txBody>
          <a:bodyPr>
            <a:normAutofit/>
          </a:bodyPr>
          <a:lstStyle/>
          <a:p>
            <a:pPr>
              <a:lnSpc>
                <a:spcPct val="90000"/>
              </a:lnSpc>
            </a:pPr>
            <a:r>
              <a:rPr lang="en-US" sz="2400" dirty="0" smtClean="0"/>
              <a:t>We want to compare the path of the economy after government spending has increased to what would have happened if government spending hadn’t increased.</a:t>
            </a:r>
          </a:p>
          <a:p>
            <a:pPr>
              <a:lnSpc>
                <a:spcPct val="90000"/>
              </a:lnSpc>
            </a:pPr>
            <a:endParaRPr lang="en-US" sz="2400" dirty="0"/>
          </a:p>
          <a:p>
            <a:pPr>
              <a:lnSpc>
                <a:spcPct val="90000"/>
              </a:lnSpc>
            </a:pPr>
            <a:r>
              <a:rPr lang="en-US" sz="2400" dirty="0" smtClean="0"/>
              <a:t>The typical way to capture the counterfactual is to run an SVAR (using </a:t>
            </a:r>
            <a:r>
              <a:rPr lang="en-US" sz="2400" dirty="0" err="1" smtClean="0"/>
              <a:t>Choleski</a:t>
            </a:r>
            <a:r>
              <a:rPr lang="en-US" sz="2400" dirty="0" smtClean="0"/>
              <a:t>, narrative, etc.) and include lagged values indicating the state of the economy, such as GDP, hours, interest rates, taxes.</a:t>
            </a:r>
          </a:p>
          <a:p>
            <a:pPr>
              <a:lnSpc>
                <a:spcPct val="90000"/>
              </a:lnSpc>
            </a:pPr>
            <a:endParaRPr lang="en-US" sz="2400" dirty="0"/>
          </a:p>
          <a:p>
            <a:pPr>
              <a:lnSpc>
                <a:spcPct val="90000"/>
              </a:lnSpc>
            </a:pPr>
            <a:r>
              <a:rPr lang="en-US" sz="2400" dirty="0" smtClean="0"/>
              <a:t>The impulse response functions then compare what happens after a shock to government spending to </a:t>
            </a:r>
            <a:r>
              <a:rPr lang="en-US" sz="2400" i="1" dirty="0" smtClean="0"/>
              <a:t>what would have happened had government spending not changed relative to its past.</a:t>
            </a:r>
            <a:endParaRPr lang="en-US" sz="2400" dirty="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20</a:t>
            </a:fld>
            <a:endParaRPr lang="en-US"/>
          </a:p>
        </p:txBody>
      </p:sp>
    </p:spTree>
    <p:extLst>
      <p:ext uri="{BB962C8B-B14F-4D97-AF65-F5344CB8AC3E}">
        <p14:creationId xmlns:p14="http://schemas.microsoft.com/office/powerpoint/2010/main" val="220343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custDataLst>
              <p:tags r:id="rId1"/>
            </p:custDataLst>
          </p:nvPr>
        </p:nvSpPr>
        <p:spPr>
          <a:xfrm>
            <a:off x="457200" y="304800"/>
            <a:ext cx="8229600" cy="1066800"/>
          </a:xfrm>
        </p:spPr>
        <p:txBody>
          <a:bodyPr>
            <a:normAutofit/>
          </a:bodyPr>
          <a:lstStyle/>
          <a:p>
            <a:r>
              <a:rPr lang="en-US" sz="2400" dirty="0">
                <a:solidFill>
                  <a:srgbClr val="0000FF"/>
                </a:solidFill>
              </a:rPr>
              <a:t>Think about </a:t>
            </a:r>
            <a:r>
              <a:rPr lang="en-US" sz="2400" dirty="0" smtClean="0">
                <a:solidFill>
                  <a:srgbClr val="0000FF"/>
                </a:solidFill>
              </a:rPr>
              <a:t>counterfactuals </a:t>
            </a:r>
            <a:r>
              <a:rPr lang="en-US" sz="2400" dirty="0">
                <a:solidFill>
                  <a:srgbClr val="0000FF"/>
                </a:solidFill>
              </a:rPr>
              <a:t>in a less subtle setting: </a:t>
            </a:r>
            <a:r>
              <a:rPr lang="en-US" sz="2400" dirty="0" smtClean="0">
                <a:solidFill>
                  <a:srgbClr val="0000FF"/>
                </a:solidFill>
              </a:rPr>
              <a:t/>
            </a:r>
            <a:br>
              <a:rPr lang="en-US" sz="2400" dirty="0" smtClean="0">
                <a:solidFill>
                  <a:srgbClr val="0000FF"/>
                </a:solidFill>
              </a:rPr>
            </a:br>
            <a:r>
              <a:rPr lang="en-US" sz="2400" dirty="0" smtClean="0">
                <a:solidFill>
                  <a:srgbClr val="0000FF"/>
                </a:solidFill>
              </a:rPr>
              <a:t>Measuring </a:t>
            </a:r>
            <a:r>
              <a:rPr lang="en-US" sz="2400" dirty="0">
                <a:solidFill>
                  <a:srgbClr val="0000FF"/>
                </a:solidFill>
              </a:rPr>
              <a:t>the Effect of Going to the Hospital</a:t>
            </a:r>
          </a:p>
        </p:txBody>
      </p:sp>
      <p:sp>
        <p:nvSpPr>
          <p:cNvPr id="132099" name="Rectangle 3"/>
          <p:cNvSpPr>
            <a:spLocks noGrp="1" noChangeArrowheads="1"/>
          </p:cNvSpPr>
          <p:nvPr>
            <p:ph type="body" idx="1"/>
            <p:custDataLst>
              <p:tags r:id="rId2"/>
            </p:custDataLst>
          </p:nvPr>
        </p:nvSpPr>
        <p:spPr>
          <a:xfrm>
            <a:off x="381000" y="1447800"/>
            <a:ext cx="8229600" cy="5410200"/>
          </a:xfrm>
        </p:spPr>
        <p:txBody>
          <a:bodyPr/>
          <a:lstStyle/>
          <a:p>
            <a:pPr>
              <a:lnSpc>
                <a:spcPct val="80000"/>
              </a:lnSpc>
            </a:pPr>
            <a:r>
              <a:rPr lang="en-US" sz="2000" dirty="0">
                <a:solidFill>
                  <a:srgbClr val="FF0000"/>
                </a:solidFill>
              </a:rPr>
              <a:t>Question:</a:t>
            </a:r>
            <a:r>
              <a:rPr lang="en-US" sz="2000" dirty="0"/>
              <a:t> What is the effect of going to the hospital on the probability of dying in the next 6 months?</a:t>
            </a:r>
          </a:p>
          <a:p>
            <a:pPr>
              <a:lnSpc>
                <a:spcPct val="80000"/>
              </a:lnSpc>
              <a:buFontTx/>
              <a:buNone/>
            </a:pPr>
            <a:endParaRPr lang="en-US" sz="2000" dirty="0"/>
          </a:p>
          <a:p>
            <a:pPr>
              <a:lnSpc>
                <a:spcPct val="80000"/>
              </a:lnSpc>
            </a:pPr>
            <a:r>
              <a:rPr lang="en-US" sz="2000" dirty="0">
                <a:solidFill>
                  <a:srgbClr val="FF0000"/>
                </a:solidFill>
              </a:rPr>
              <a:t>Method:</a:t>
            </a:r>
            <a:r>
              <a:rPr lang="en-US" sz="2000" dirty="0"/>
              <a:t> </a:t>
            </a:r>
            <a:r>
              <a:rPr lang="en-US" sz="2000" dirty="0" smtClean="0"/>
              <a:t>compare individuals who show </a:t>
            </a:r>
            <a:r>
              <a:rPr lang="en-US" sz="2000" dirty="0"/>
              <a:t>up at the emergency room </a:t>
            </a:r>
            <a:r>
              <a:rPr lang="en-US" sz="2000" dirty="0" smtClean="0"/>
              <a:t>to those who don’t.</a:t>
            </a:r>
            <a:endParaRPr lang="en-US" sz="2000" dirty="0"/>
          </a:p>
          <a:p>
            <a:pPr>
              <a:lnSpc>
                <a:spcPct val="80000"/>
              </a:lnSpc>
            </a:pPr>
            <a:endParaRPr lang="en-US" sz="2000" dirty="0"/>
          </a:p>
          <a:p>
            <a:pPr>
              <a:lnSpc>
                <a:spcPct val="80000"/>
              </a:lnSpc>
            </a:pPr>
            <a:r>
              <a:rPr lang="en-US" sz="2000" dirty="0">
                <a:solidFill>
                  <a:srgbClr val="FF0000"/>
                </a:solidFill>
              </a:rPr>
              <a:t>Controls:</a:t>
            </a:r>
            <a:r>
              <a:rPr lang="en-US" sz="2000" dirty="0"/>
              <a:t>  </a:t>
            </a:r>
            <a:r>
              <a:rPr lang="en-US" sz="2000" dirty="0" smtClean="0"/>
              <a:t>body </a:t>
            </a:r>
            <a:r>
              <a:rPr lang="en-US" sz="2000" dirty="0"/>
              <a:t>temperature, blood pressure, and pulse </a:t>
            </a:r>
            <a:r>
              <a:rPr lang="en-US" sz="2000" dirty="0" smtClean="0"/>
              <a:t>rate.</a:t>
            </a:r>
            <a:endParaRPr lang="en-US" sz="2000" dirty="0"/>
          </a:p>
          <a:p>
            <a:pPr>
              <a:lnSpc>
                <a:spcPct val="80000"/>
              </a:lnSpc>
            </a:pPr>
            <a:endParaRPr lang="en-US" sz="2000" dirty="0"/>
          </a:p>
          <a:p>
            <a:pPr>
              <a:lnSpc>
                <a:spcPct val="80000"/>
              </a:lnSpc>
            </a:pPr>
            <a:r>
              <a:rPr lang="en-US" sz="2000" dirty="0">
                <a:solidFill>
                  <a:srgbClr val="FF0000"/>
                </a:solidFill>
              </a:rPr>
              <a:t>Comparison:</a:t>
            </a:r>
            <a:r>
              <a:rPr lang="en-US" sz="2000" dirty="0"/>
              <a:t> death rate of “treatment group” </a:t>
            </a:r>
            <a:r>
              <a:rPr lang="en-US" sz="2000" dirty="0" err="1"/>
              <a:t>vs</a:t>
            </a:r>
            <a:r>
              <a:rPr lang="en-US" sz="2000" dirty="0"/>
              <a:t> “control group” (those who didn’t go to the hospital).  </a:t>
            </a:r>
          </a:p>
          <a:p>
            <a:pPr>
              <a:lnSpc>
                <a:spcPct val="80000"/>
              </a:lnSpc>
              <a:buFontTx/>
              <a:buNone/>
            </a:pPr>
            <a:endParaRPr lang="en-US" sz="2000" dirty="0"/>
          </a:p>
          <a:p>
            <a:pPr>
              <a:lnSpc>
                <a:spcPct val="80000"/>
              </a:lnSpc>
            </a:pPr>
            <a:r>
              <a:rPr lang="en-US" sz="2000" dirty="0">
                <a:solidFill>
                  <a:srgbClr val="FF0000"/>
                </a:solidFill>
              </a:rPr>
              <a:t>Result:</a:t>
            </a:r>
            <a:r>
              <a:rPr lang="en-US" sz="2000" dirty="0"/>
              <a:t> People who went to the hospital were more likely to die than those who didn’t go to the hospital</a:t>
            </a:r>
          </a:p>
          <a:p>
            <a:pPr>
              <a:lnSpc>
                <a:spcPct val="80000"/>
              </a:lnSpc>
            </a:pPr>
            <a:endParaRPr lang="en-US" sz="2000" dirty="0"/>
          </a:p>
          <a:p>
            <a:pPr>
              <a:lnSpc>
                <a:spcPct val="80000"/>
              </a:lnSpc>
            </a:pPr>
            <a:r>
              <a:rPr lang="en-US" sz="2000" dirty="0">
                <a:solidFill>
                  <a:srgbClr val="FF0000"/>
                </a:solidFill>
              </a:rPr>
              <a:t>Would you refuse to go to the hospital because of this study</a:t>
            </a:r>
            <a:r>
              <a:rPr lang="en-US" sz="2000" dirty="0" smtClean="0">
                <a:solidFill>
                  <a:srgbClr val="FF0000"/>
                </a:solidFill>
              </a:rPr>
              <a:t>?</a:t>
            </a:r>
          </a:p>
          <a:p>
            <a:pPr>
              <a:lnSpc>
                <a:spcPct val="80000"/>
              </a:lnSpc>
            </a:pPr>
            <a:endParaRPr lang="en-US" sz="2000" dirty="0">
              <a:solidFill>
                <a:srgbClr val="FF0000"/>
              </a:solidFill>
            </a:endParaRPr>
          </a:p>
          <a:p>
            <a:pPr marL="0" indent="0">
              <a:lnSpc>
                <a:spcPct val="80000"/>
              </a:lnSpc>
              <a:buNone/>
            </a:pPr>
            <a:r>
              <a:rPr lang="en-US" sz="2000" dirty="0" smtClean="0">
                <a:solidFill>
                  <a:srgbClr val="0070C0"/>
                </a:solidFill>
              </a:rPr>
              <a:t>Let’s consider a similar recent instance of counterfactual problems:</a:t>
            </a:r>
            <a:endParaRPr lang="en-US" sz="2000" dirty="0">
              <a:solidFill>
                <a:srgbClr val="0070C0"/>
              </a:solidFill>
            </a:endParaRPr>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21</a:t>
            </a:fld>
            <a:endParaRPr lang="en-US"/>
          </a:p>
        </p:txBody>
      </p:sp>
    </p:spTree>
    <p:extLst>
      <p:ext uri="{BB962C8B-B14F-4D97-AF65-F5344CB8AC3E}">
        <p14:creationId xmlns:p14="http://schemas.microsoft.com/office/powerpoint/2010/main" val="35919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0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09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209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20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p:cNvPicPr>
            <a:picLocks noChangeAspect="1" noChangeArrowheads="1"/>
          </p:cNvPicPr>
          <p:nvPr>
            <p:custDataLst>
              <p:tags r:id="rId1"/>
            </p:custDataLst>
          </p:nvPr>
        </p:nvPicPr>
        <p:blipFill>
          <a:blip r:embed="rId25">
            <a:extLst>
              <a:ext uri="{28A0092B-C50C-407E-A947-70E740481C1C}">
                <a14:useLocalDpi xmlns:a14="http://schemas.microsoft.com/office/drawing/2010/main" val="0"/>
              </a:ext>
            </a:extLst>
          </a:blip>
          <a:srcRect/>
          <a:stretch>
            <a:fillRect/>
          </a:stretch>
        </p:blipFill>
        <p:spPr bwMode="auto">
          <a:xfrm>
            <a:off x="1295400" y="2133600"/>
            <a:ext cx="37338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483" name="Picture 3"/>
          <p:cNvPicPr>
            <a:picLocks noChangeAspect="1" noChangeArrowheads="1"/>
          </p:cNvPicPr>
          <p:nvPr>
            <p:custDataLst>
              <p:tags r:id="rId2"/>
            </p:custDataLst>
          </p:nvPr>
        </p:nvPicPr>
        <p:blipFill>
          <a:blip r:embed="rId26">
            <a:extLst>
              <a:ext uri="{28A0092B-C50C-407E-A947-70E740481C1C}">
                <a14:useLocalDpi xmlns:a14="http://schemas.microsoft.com/office/drawing/2010/main" val="0"/>
              </a:ext>
            </a:extLst>
          </a:blip>
          <a:srcRect/>
          <a:stretch>
            <a:fillRect/>
          </a:stretch>
        </p:blipFill>
        <p:spPr bwMode="auto">
          <a:xfrm>
            <a:off x="307731" y="1189038"/>
            <a:ext cx="8534400" cy="535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484" name="Text Box 4"/>
          <p:cNvSpPr txBox="1">
            <a:spLocks noChangeArrowheads="1"/>
          </p:cNvSpPr>
          <p:nvPr>
            <p:custDataLst>
              <p:tags r:id="rId3"/>
            </p:custDataLst>
          </p:nvPr>
        </p:nvSpPr>
        <p:spPr bwMode="auto">
          <a:xfrm>
            <a:off x="685800" y="5334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From Christina Romer and Jared Bernstein, January 2009</a:t>
            </a:r>
          </a:p>
        </p:txBody>
      </p:sp>
      <p:sp>
        <p:nvSpPr>
          <p:cNvPr id="276491" name="Text Box 11"/>
          <p:cNvSpPr txBox="1">
            <a:spLocks noChangeArrowheads="1"/>
          </p:cNvSpPr>
          <p:nvPr>
            <p:custDataLst>
              <p:tags r:id="rId4"/>
            </p:custDataLst>
          </p:nvPr>
        </p:nvSpPr>
        <p:spPr bwMode="auto">
          <a:xfrm>
            <a:off x="1905000" y="2209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rPr>
              <a:t>Actual</a:t>
            </a:r>
          </a:p>
        </p:txBody>
      </p:sp>
      <p:cxnSp>
        <p:nvCxnSpPr>
          <p:cNvPr id="3" name="Straight Connector 2"/>
          <p:cNvCxnSpPr/>
          <p:nvPr>
            <p:custDataLst>
              <p:tags r:id="rId5"/>
            </p:custDataLst>
          </p:nvPr>
        </p:nvCxnSpPr>
        <p:spPr>
          <a:xfrm flipV="1">
            <a:off x="2895600" y="2895600"/>
            <a:ext cx="152400" cy="68580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custDataLst>
              <p:tags r:id="rId6"/>
            </p:custDataLst>
          </p:nvPr>
        </p:nvCxnSpPr>
        <p:spPr>
          <a:xfrm flipV="1">
            <a:off x="3048000" y="2438400"/>
            <a:ext cx="228600" cy="45720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custDataLst>
              <p:tags r:id="rId7"/>
            </p:custDataLst>
          </p:nvPr>
        </p:nvCxnSpPr>
        <p:spPr>
          <a:xfrm flipV="1">
            <a:off x="3276600" y="2133600"/>
            <a:ext cx="304800" cy="30480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custDataLst>
              <p:tags r:id="rId8"/>
            </p:custDataLst>
          </p:nvPr>
        </p:nvCxnSpPr>
        <p:spPr>
          <a:xfrm flipV="1">
            <a:off x="3581400" y="2057400"/>
            <a:ext cx="304800" cy="7620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custDataLst>
              <p:tags r:id="rId9"/>
            </p:custDataLst>
          </p:nvPr>
        </p:nvCxnSpPr>
        <p:spPr>
          <a:xfrm>
            <a:off x="3886200" y="2057400"/>
            <a:ext cx="228600" cy="7620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custDataLst>
              <p:tags r:id="rId10"/>
            </p:custDataLst>
          </p:nvPr>
        </p:nvCxnSpPr>
        <p:spPr>
          <a:xfrm>
            <a:off x="4114800" y="2133600"/>
            <a:ext cx="228600" cy="7620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custDataLst>
              <p:tags r:id="rId11"/>
            </p:custDataLst>
          </p:nvPr>
        </p:nvCxnSpPr>
        <p:spPr>
          <a:xfrm>
            <a:off x="4343400" y="2209800"/>
            <a:ext cx="533400"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28" name="Slide Number Placeholder 27"/>
          <p:cNvSpPr>
            <a:spLocks noGrp="1"/>
          </p:cNvSpPr>
          <p:nvPr>
            <p:ph type="sldNum" sz="quarter" idx="12"/>
            <p:custDataLst>
              <p:tags r:id="rId12"/>
            </p:custDataLst>
          </p:nvPr>
        </p:nvSpPr>
        <p:spPr/>
        <p:txBody>
          <a:bodyPr/>
          <a:lstStyle/>
          <a:p>
            <a:fld id="{EB727A59-F01E-43BC-BF0A-5533339D486C}" type="slidenum">
              <a:rPr lang="en-US" smtClean="0"/>
              <a:t>22</a:t>
            </a:fld>
            <a:endParaRPr lang="en-US"/>
          </a:p>
        </p:txBody>
      </p:sp>
      <p:cxnSp>
        <p:nvCxnSpPr>
          <p:cNvPr id="4" name="Straight Connector 3"/>
          <p:cNvCxnSpPr/>
          <p:nvPr>
            <p:custDataLst>
              <p:tags r:id="rId13"/>
            </p:custDataLst>
          </p:nvPr>
        </p:nvCxnSpPr>
        <p:spPr>
          <a:xfrm>
            <a:off x="4876800" y="2209800"/>
            <a:ext cx="3048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14"/>
            </p:custDataLst>
          </p:nvPr>
        </p:nvCxnSpPr>
        <p:spPr>
          <a:xfrm>
            <a:off x="5181600" y="25146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5"/>
            </p:custDataLst>
          </p:nvPr>
        </p:nvCxnSpPr>
        <p:spPr>
          <a:xfrm>
            <a:off x="5410200" y="25146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6"/>
            </p:custDataLst>
          </p:nvPr>
        </p:nvCxnSpPr>
        <p:spPr>
          <a:xfrm>
            <a:off x="5638800" y="2495550"/>
            <a:ext cx="3048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17"/>
            </p:custDataLst>
          </p:nvPr>
        </p:nvCxnSpPr>
        <p:spPr>
          <a:xfrm>
            <a:off x="5943600" y="2724150"/>
            <a:ext cx="228600" cy="1714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18"/>
            </p:custDataLst>
          </p:nvPr>
        </p:nvCxnSpPr>
        <p:spPr>
          <a:xfrm>
            <a:off x="6172200" y="2907323"/>
            <a:ext cx="304800" cy="644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9"/>
            </p:custDataLst>
          </p:nvPr>
        </p:nvCxnSpPr>
        <p:spPr>
          <a:xfrm>
            <a:off x="6477000" y="2971800"/>
            <a:ext cx="209550" cy="359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20"/>
            </p:custDataLst>
          </p:nvPr>
        </p:nvCxnSpPr>
        <p:spPr>
          <a:xfrm>
            <a:off x="6686550" y="3007701"/>
            <a:ext cx="304800" cy="644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21"/>
            </p:custDataLst>
          </p:nvPr>
        </p:nvCxnSpPr>
        <p:spPr>
          <a:xfrm>
            <a:off x="6991350" y="3072178"/>
            <a:ext cx="304800" cy="520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22"/>
            </p:custDataLst>
          </p:nvPr>
        </p:nvCxnSpPr>
        <p:spPr>
          <a:xfrm>
            <a:off x="7296150" y="3124200"/>
            <a:ext cx="304800" cy="57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3"/>
            </p:custDataLst>
          </p:nvPr>
        </p:nvCxnSpPr>
        <p:spPr>
          <a:xfrm>
            <a:off x="7600950" y="3181350"/>
            <a:ext cx="3048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91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800" dirty="0" smtClean="0">
                <a:solidFill>
                  <a:srgbClr val="0000FF"/>
                </a:solidFill>
              </a:rPr>
              <a:t>C.  Robustness and Sensitivity</a:t>
            </a:r>
            <a:endParaRPr lang="en-US" sz="2800" dirty="0">
              <a:solidFill>
                <a:srgbClr val="0000FF"/>
              </a:solidFill>
            </a:endParaRPr>
          </a:p>
        </p:txBody>
      </p:sp>
      <p:sp>
        <p:nvSpPr>
          <p:cNvPr id="186371" name="Rectangle 3"/>
          <p:cNvSpPr>
            <a:spLocks noGrp="1" noChangeArrowheads="1"/>
          </p:cNvSpPr>
          <p:nvPr>
            <p:ph idx="1"/>
            <p:custDataLst>
              <p:tags r:id="rId2"/>
            </p:custDataLst>
          </p:nvPr>
        </p:nvSpPr>
        <p:spPr>
          <a:xfrm>
            <a:off x="381000" y="1524000"/>
            <a:ext cx="8229600" cy="4953000"/>
          </a:xfrm>
        </p:spPr>
        <p:txBody>
          <a:bodyPr>
            <a:normAutofit/>
          </a:bodyPr>
          <a:lstStyle/>
          <a:p>
            <a:pPr>
              <a:lnSpc>
                <a:spcPct val="90000"/>
              </a:lnSpc>
            </a:pPr>
            <a:endParaRPr lang="en-US" sz="12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
        <p:nvSpPr>
          <p:cNvPr id="2" name="TextBox 1"/>
          <p:cNvSpPr txBox="1"/>
          <p:nvPr>
            <p:custDataLst>
              <p:tags r:id="rId3"/>
            </p:custDataLst>
          </p:nvPr>
        </p:nvSpPr>
        <p:spPr>
          <a:xfrm>
            <a:off x="685800" y="1295400"/>
            <a:ext cx="7772400" cy="6001643"/>
          </a:xfrm>
          <a:prstGeom prst="rect">
            <a:avLst/>
          </a:prstGeom>
          <a:noFill/>
        </p:spPr>
        <p:txBody>
          <a:bodyPr wrap="square" rtlCol="0">
            <a:spAutoFit/>
          </a:bodyPr>
          <a:lstStyle/>
          <a:p>
            <a:pPr marL="285750" indent="-285750">
              <a:buFont typeface="Arial" pitchFamily="34" charset="0"/>
              <a:buChar char="•"/>
            </a:pPr>
            <a:r>
              <a:rPr lang="en-US" sz="2400" dirty="0" smtClean="0"/>
              <a:t>Theory can only guide us so far, so we often must make decisions on which theory doesn’t provide enough guidance – </a:t>
            </a:r>
            <a:r>
              <a:rPr lang="en-US" sz="2400" dirty="0" err="1" smtClean="0"/>
              <a:t>detrending</a:t>
            </a:r>
            <a:r>
              <a:rPr lang="en-US" sz="2400" dirty="0" smtClean="0"/>
              <a:t>, number of lags, which control variables to include, how to compute the multiplier.  We need to check sensitivity of results to these elements.</a:t>
            </a:r>
          </a:p>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r>
              <a:rPr lang="en-US" sz="2400" dirty="0" smtClean="0"/>
              <a:t>Always plot both the raw data and the partial correlations so you can detect influential observations and outliers.</a:t>
            </a:r>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pPr algn="ctr"/>
            <a:r>
              <a:rPr lang="en-US" sz="2400" dirty="0" smtClean="0">
                <a:solidFill>
                  <a:schemeClr val="tx2">
                    <a:lumMod val="75000"/>
                  </a:schemeClr>
                </a:solidFill>
              </a:rPr>
              <a:t>But do all these issues really matter in practice?</a:t>
            </a:r>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endParaRPr lang="en-US" sz="2400" dirty="0"/>
          </a:p>
          <a:p>
            <a:endParaRPr lang="en-US" sz="2400" dirty="0" smtClean="0"/>
          </a:p>
        </p:txBody>
      </p:sp>
      <p:sp>
        <p:nvSpPr>
          <p:cNvPr id="3" name="Slide Number Placeholder 2"/>
          <p:cNvSpPr>
            <a:spLocks noGrp="1"/>
          </p:cNvSpPr>
          <p:nvPr>
            <p:ph type="sldNum" sz="quarter" idx="12"/>
            <p:custDataLst>
              <p:tags r:id="rId4"/>
            </p:custDataLst>
          </p:nvPr>
        </p:nvSpPr>
        <p:spPr/>
        <p:txBody>
          <a:bodyPr/>
          <a:lstStyle/>
          <a:p>
            <a:fld id="{EB727A59-F01E-43BC-BF0A-5533339D486C}" type="slidenum">
              <a:rPr lang="en-US" smtClean="0"/>
              <a:t>23</a:t>
            </a:fld>
            <a:endParaRPr lang="en-US"/>
          </a:p>
        </p:txBody>
      </p:sp>
    </p:spTree>
    <p:extLst>
      <p:ext uri="{BB962C8B-B14F-4D97-AF65-F5344CB8AC3E}">
        <p14:creationId xmlns:p14="http://schemas.microsoft.com/office/powerpoint/2010/main" val="4209438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800" dirty="0" smtClean="0">
                <a:solidFill>
                  <a:srgbClr val="0000FF"/>
                </a:solidFill>
              </a:rPr>
              <a:t>QJE May 1991</a:t>
            </a:r>
            <a:endParaRPr lang="en-US" sz="2800" dirty="0">
              <a:solidFill>
                <a:srgbClr val="0000FF"/>
              </a:solidFill>
            </a:endParaRPr>
          </a:p>
        </p:txBody>
      </p:sp>
      <p:sp>
        <p:nvSpPr>
          <p:cNvPr id="186371" name="Rectangle 3"/>
          <p:cNvSpPr>
            <a:spLocks noGrp="1" noChangeArrowheads="1"/>
          </p:cNvSpPr>
          <p:nvPr>
            <p:ph idx="1"/>
            <p:custDataLst>
              <p:tags r:id="rId2"/>
            </p:custDataLst>
          </p:nvPr>
        </p:nvSpPr>
        <p:spPr>
          <a:xfrm>
            <a:off x="381000" y="1524000"/>
            <a:ext cx="8229600" cy="4953000"/>
          </a:xfrm>
        </p:spPr>
        <p:txBody>
          <a:bodyPr>
            <a:normAutofit/>
          </a:bodyPr>
          <a:lstStyle/>
          <a:p>
            <a:pPr>
              <a:lnSpc>
                <a:spcPct val="90000"/>
              </a:lnSpc>
            </a:pPr>
            <a:endParaRPr lang="en-US" sz="12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
        <p:nvSpPr>
          <p:cNvPr id="3" name="Slide Number Placeholder 2"/>
          <p:cNvSpPr>
            <a:spLocks noGrp="1"/>
          </p:cNvSpPr>
          <p:nvPr>
            <p:ph type="sldNum" sz="quarter" idx="12"/>
            <p:custDataLst>
              <p:tags r:id="rId3"/>
            </p:custDataLst>
          </p:nvPr>
        </p:nvSpPr>
        <p:spPr/>
        <p:txBody>
          <a:bodyPr/>
          <a:lstStyle/>
          <a:p>
            <a:fld id="{EB727A59-F01E-43BC-BF0A-5533339D486C}" type="slidenum">
              <a:rPr lang="en-US" smtClean="0"/>
              <a:t>24</a:t>
            </a:fld>
            <a:endParaRPr lang="en-US"/>
          </a:p>
        </p:txBody>
      </p:sp>
      <p:pic>
        <p:nvPicPr>
          <p:cNvPr id="1026" name="Picture 2"/>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333375" y="1295400"/>
            <a:ext cx="8610600" cy="379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custDataLst>
              <p:tags r:id="rId5"/>
            </p:custDataLst>
          </p:nvPr>
        </p:nvSpPr>
        <p:spPr>
          <a:xfrm>
            <a:off x="609600" y="5410200"/>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0000FF"/>
                </a:solidFill>
              </a:rPr>
              <a:t>Also published extended work in Brookings in 1992</a:t>
            </a:r>
            <a:endParaRPr lang="en-US" sz="2800" dirty="0">
              <a:solidFill>
                <a:srgbClr val="0000FF"/>
              </a:solidFill>
            </a:endParaRPr>
          </a:p>
        </p:txBody>
      </p:sp>
    </p:spTree>
    <p:extLst>
      <p:ext uri="{BB962C8B-B14F-4D97-AF65-F5344CB8AC3E}">
        <p14:creationId xmlns:p14="http://schemas.microsoft.com/office/powerpoint/2010/main" val="3671272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idx="1"/>
            <p:custDataLst>
              <p:tags r:id="rId1"/>
            </p:custDataLst>
          </p:nvPr>
        </p:nvSpPr>
        <p:spPr>
          <a:xfrm>
            <a:off x="381000" y="1524000"/>
            <a:ext cx="8229600" cy="4953000"/>
          </a:xfrm>
        </p:spPr>
        <p:txBody>
          <a:bodyPr>
            <a:normAutofit/>
          </a:bodyPr>
          <a:lstStyle/>
          <a:p>
            <a:pPr>
              <a:lnSpc>
                <a:spcPct val="90000"/>
              </a:lnSpc>
            </a:pPr>
            <a:endParaRPr lang="en-US" sz="12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
        <p:nvSpPr>
          <p:cNvPr id="3" name="Slide Number Placeholder 2"/>
          <p:cNvSpPr>
            <a:spLocks noGrp="1"/>
          </p:cNvSpPr>
          <p:nvPr>
            <p:ph type="sldNum" sz="quarter" idx="12"/>
            <p:custDataLst>
              <p:tags r:id="rId2"/>
            </p:custDataLst>
          </p:nvPr>
        </p:nvSpPr>
        <p:spPr/>
        <p:txBody>
          <a:bodyPr/>
          <a:lstStyle/>
          <a:p>
            <a:fld id="{EB727A59-F01E-43BC-BF0A-5533339D486C}" type="slidenum">
              <a:rPr lang="en-US" smtClean="0"/>
              <a:t>25</a:t>
            </a:fld>
            <a:endParaRPr lang="en-US"/>
          </a:p>
        </p:txBody>
      </p:sp>
      <p:pic>
        <p:nvPicPr>
          <p:cNvPr id="2050"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85800" y="1764500"/>
            <a:ext cx="8229600" cy="459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381000" y="762000"/>
            <a:ext cx="8371114" cy="77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808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idx="1"/>
            <p:custDataLst>
              <p:tags r:id="rId1"/>
            </p:custDataLst>
          </p:nvPr>
        </p:nvSpPr>
        <p:spPr>
          <a:xfrm>
            <a:off x="381000" y="1524000"/>
            <a:ext cx="8229600" cy="4953000"/>
          </a:xfrm>
        </p:spPr>
        <p:txBody>
          <a:bodyPr>
            <a:normAutofit/>
          </a:bodyPr>
          <a:lstStyle/>
          <a:p>
            <a:pPr>
              <a:lnSpc>
                <a:spcPct val="90000"/>
              </a:lnSpc>
            </a:pPr>
            <a:endParaRPr lang="en-US" sz="12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
        <p:nvSpPr>
          <p:cNvPr id="3" name="Slide Number Placeholder 2"/>
          <p:cNvSpPr>
            <a:spLocks noGrp="1"/>
          </p:cNvSpPr>
          <p:nvPr>
            <p:ph type="sldNum" sz="quarter" idx="12"/>
            <p:custDataLst>
              <p:tags r:id="rId2"/>
            </p:custDataLst>
          </p:nvPr>
        </p:nvSpPr>
        <p:spPr/>
        <p:txBody>
          <a:bodyPr/>
          <a:lstStyle/>
          <a:p>
            <a:fld id="{EB727A59-F01E-43BC-BF0A-5533339D486C}" type="slidenum">
              <a:rPr lang="en-US" smtClean="0"/>
              <a:t>26</a:t>
            </a:fld>
            <a:endParaRPr lang="en-US"/>
          </a:p>
        </p:txBody>
      </p:sp>
      <p:pic>
        <p:nvPicPr>
          <p:cNvPr id="4098"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838200" y="685800"/>
            <a:ext cx="7837326"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661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idx="1"/>
            <p:custDataLst>
              <p:tags r:id="rId1"/>
            </p:custDataLst>
          </p:nvPr>
        </p:nvSpPr>
        <p:spPr>
          <a:xfrm>
            <a:off x="381000" y="1524000"/>
            <a:ext cx="8229600" cy="4953000"/>
          </a:xfrm>
        </p:spPr>
        <p:txBody>
          <a:bodyPr>
            <a:normAutofit/>
          </a:bodyPr>
          <a:lstStyle/>
          <a:p>
            <a:pPr>
              <a:lnSpc>
                <a:spcPct val="90000"/>
              </a:lnSpc>
            </a:pPr>
            <a:endParaRPr lang="en-US" sz="12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
        <p:nvSpPr>
          <p:cNvPr id="3" name="Slide Number Placeholder 2"/>
          <p:cNvSpPr>
            <a:spLocks noGrp="1"/>
          </p:cNvSpPr>
          <p:nvPr>
            <p:ph type="sldNum" sz="quarter" idx="12"/>
            <p:custDataLst>
              <p:tags r:id="rId2"/>
            </p:custDataLst>
          </p:nvPr>
        </p:nvSpPr>
        <p:spPr/>
        <p:txBody>
          <a:bodyPr/>
          <a:lstStyle/>
          <a:p>
            <a:fld id="{EB727A59-F01E-43BC-BF0A-5533339D486C}" type="slidenum">
              <a:rPr lang="en-US" smtClean="0"/>
              <a:t>27</a:t>
            </a:fld>
            <a:endParaRPr lang="en-US"/>
          </a:p>
        </p:txBody>
      </p:sp>
      <p:pic>
        <p:nvPicPr>
          <p:cNvPr id="3074"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914400" y="228600"/>
            <a:ext cx="7400613"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445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533400"/>
            <a:ext cx="8229600" cy="6019800"/>
          </a:xfrm>
        </p:spPr>
        <p:txBody>
          <a:bodyPr>
            <a:normAutofit/>
          </a:bodyPr>
          <a:lstStyle/>
          <a:p>
            <a:r>
              <a:rPr lang="en-US" sz="3200" dirty="0" smtClean="0">
                <a:solidFill>
                  <a:srgbClr val="0000FF"/>
                </a:solidFill>
              </a:rPr>
              <a:t>An Extended Example from My Own Work</a:t>
            </a:r>
            <a:br>
              <a:rPr lang="en-US" sz="3200" dirty="0" smtClean="0">
                <a:solidFill>
                  <a:srgbClr val="0000FF"/>
                </a:solidFill>
              </a:rPr>
            </a:br>
            <a:r>
              <a:rPr lang="en-US" sz="3200" dirty="0" smtClean="0">
                <a:solidFill>
                  <a:srgbClr val="0000FF"/>
                </a:solidFill>
              </a:rPr>
              <a:t/>
            </a:r>
            <a:br>
              <a:rPr lang="en-US" sz="3200" dirty="0" smtClean="0">
                <a:solidFill>
                  <a:srgbClr val="0000FF"/>
                </a:solidFill>
              </a:rPr>
            </a:br>
            <a:r>
              <a:rPr lang="en-US" sz="3200" dirty="0">
                <a:solidFill>
                  <a:srgbClr val="0000FF"/>
                </a:solidFill>
              </a:rPr>
              <a:t/>
            </a:r>
            <a:br>
              <a:rPr lang="en-US" sz="3200" dirty="0">
                <a:solidFill>
                  <a:srgbClr val="0000FF"/>
                </a:solidFill>
              </a:rPr>
            </a:br>
            <a:r>
              <a:rPr lang="en-US" sz="3200" dirty="0" smtClean="0">
                <a:solidFill>
                  <a:srgbClr val="0000FF"/>
                </a:solidFill>
              </a:rPr>
              <a:t>or </a:t>
            </a:r>
            <a:br>
              <a:rPr lang="en-US" sz="3200" dirty="0" smtClean="0">
                <a:solidFill>
                  <a:srgbClr val="0000FF"/>
                </a:solidFill>
              </a:rPr>
            </a:br>
            <a:r>
              <a:rPr lang="en-US" sz="3200" dirty="0">
                <a:solidFill>
                  <a:srgbClr val="0000FF"/>
                </a:solidFill>
              </a:rPr>
              <a:t/>
            </a:r>
            <a:br>
              <a:rPr lang="en-US" sz="3200" dirty="0">
                <a:solidFill>
                  <a:srgbClr val="0000FF"/>
                </a:solidFill>
              </a:rPr>
            </a:br>
            <a:r>
              <a:rPr lang="en-US" sz="3200" dirty="0" smtClean="0">
                <a:solidFill>
                  <a:srgbClr val="0000FF"/>
                </a:solidFill>
              </a:rPr>
              <a:t/>
            </a:r>
            <a:br>
              <a:rPr lang="en-US" sz="3200" dirty="0" smtClean="0">
                <a:solidFill>
                  <a:srgbClr val="0000FF"/>
                </a:solidFill>
              </a:rPr>
            </a:br>
            <a:r>
              <a:rPr lang="en-US" sz="3200" dirty="0" smtClean="0">
                <a:solidFill>
                  <a:srgbClr val="0000FF"/>
                </a:solidFill>
              </a:rPr>
              <a:t>“Why I joined the instrument police”</a:t>
            </a:r>
            <a:br>
              <a:rPr lang="en-US" sz="3200" dirty="0" smtClean="0">
                <a:solidFill>
                  <a:srgbClr val="0000FF"/>
                </a:solidFill>
              </a:rPr>
            </a:br>
            <a:endParaRPr lang="en-US" sz="3200" dirty="0">
              <a:solidFill>
                <a:srgbClr val="0000FF"/>
              </a:solidFill>
            </a:endParaRPr>
          </a:p>
        </p:txBody>
      </p:sp>
      <p:sp>
        <p:nvSpPr>
          <p:cNvPr id="3" name="Slide Number Placeholder 2"/>
          <p:cNvSpPr>
            <a:spLocks noGrp="1"/>
          </p:cNvSpPr>
          <p:nvPr>
            <p:ph type="sldNum" sz="quarter" idx="12"/>
            <p:custDataLst>
              <p:tags r:id="rId2"/>
            </p:custDataLst>
          </p:nvPr>
        </p:nvSpPr>
        <p:spPr/>
        <p:txBody>
          <a:bodyPr/>
          <a:lstStyle/>
          <a:p>
            <a:fld id="{EB727A59-F01E-43BC-BF0A-5533339D486C}" type="slidenum">
              <a:rPr lang="en-US" smtClean="0"/>
              <a:t>28</a:t>
            </a:fld>
            <a:endParaRPr lang="en-US"/>
          </a:p>
        </p:txBody>
      </p:sp>
    </p:spTree>
    <p:extLst>
      <p:ext uri="{BB962C8B-B14F-4D97-AF65-F5344CB8AC3E}">
        <p14:creationId xmlns:p14="http://schemas.microsoft.com/office/powerpoint/2010/main" val="2064340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46587" y="152400"/>
            <a:ext cx="8229600" cy="685800"/>
          </a:xfrm>
        </p:spPr>
        <p:txBody>
          <a:bodyPr>
            <a:normAutofit/>
          </a:bodyPr>
          <a:lstStyle/>
          <a:p>
            <a:r>
              <a:rPr lang="en-US" sz="2800" dirty="0" smtClean="0">
                <a:solidFill>
                  <a:srgbClr val="0000FF"/>
                </a:solidFill>
              </a:rPr>
              <a:t>Extended Example</a:t>
            </a:r>
            <a:endParaRPr lang="en-US" sz="2800" dirty="0">
              <a:solidFill>
                <a:srgbClr val="0000FF"/>
              </a:solidFill>
            </a:endParaRPr>
          </a:p>
        </p:txBody>
      </p:sp>
      <p:sp>
        <p:nvSpPr>
          <p:cNvPr id="186371" name="Rectangle 3"/>
          <p:cNvSpPr>
            <a:spLocks noGrp="1" noChangeArrowheads="1"/>
          </p:cNvSpPr>
          <p:nvPr>
            <p:ph idx="1"/>
            <p:custDataLst>
              <p:tags r:id="rId2"/>
            </p:custDataLst>
          </p:nvPr>
        </p:nvSpPr>
        <p:spPr>
          <a:xfrm>
            <a:off x="381000" y="1066800"/>
            <a:ext cx="8229600" cy="5410200"/>
          </a:xfrm>
        </p:spPr>
        <p:txBody>
          <a:bodyPr>
            <a:normAutofit/>
          </a:bodyPr>
          <a:lstStyle/>
          <a:p>
            <a:pPr>
              <a:lnSpc>
                <a:spcPct val="90000"/>
              </a:lnSpc>
            </a:pPr>
            <a:endParaRPr lang="en-US" sz="12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
        <p:nvSpPr>
          <p:cNvPr id="2" name="TextBox 1"/>
          <p:cNvSpPr txBox="1"/>
          <p:nvPr>
            <p:custDataLst>
              <p:tags r:id="rId3"/>
            </p:custDataLst>
          </p:nvPr>
        </p:nvSpPr>
        <p:spPr>
          <a:xfrm>
            <a:off x="624252" y="856357"/>
            <a:ext cx="8050823" cy="5632311"/>
          </a:xfrm>
          <a:prstGeom prst="rect">
            <a:avLst/>
          </a:prstGeom>
          <a:noFill/>
        </p:spPr>
        <p:txBody>
          <a:bodyPr wrap="square" rtlCol="0">
            <a:spAutoFit/>
          </a:bodyPr>
          <a:lstStyle/>
          <a:p>
            <a:r>
              <a:rPr lang="en-US" sz="2000" dirty="0" smtClean="0"/>
              <a:t>Background:  A key controversy is the effect of government spending on </a:t>
            </a:r>
            <a:r>
              <a:rPr lang="en-US" sz="2000" dirty="0" smtClean="0">
                <a:solidFill>
                  <a:srgbClr val="FF0000"/>
                </a:solidFill>
              </a:rPr>
              <a:t>real product wages – </a:t>
            </a:r>
            <a:r>
              <a:rPr lang="en-US" sz="2000" dirty="0" smtClean="0"/>
              <a:t>important for understanding transmission mechanism.</a:t>
            </a:r>
            <a:endParaRPr lang="en-US" sz="2000" dirty="0" smtClean="0">
              <a:solidFill>
                <a:srgbClr val="FF0000"/>
              </a:solidFill>
            </a:endParaRPr>
          </a:p>
          <a:p>
            <a:pPr marL="285750" indent="-285750">
              <a:buFont typeface="Arial" pitchFamily="34" charset="0"/>
              <a:buChar char="•"/>
            </a:pPr>
            <a:endParaRPr lang="en-US" sz="2000" dirty="0"/>
          </a:p>
          <a:p>
            <a:pPr marL="742950" lvl="1" indent="-285750">
              <a:buFont typeface="Arial" pitchFamily="34" charset="0"/>
              <a:buChar char="•"/>
            </a:pPr>
            <a:r>
              <a:rPr lang="en-US" sz="2000" dirty="0" smtClean="0">
                <a:solidFill>
                  <a:srgbClr val="FF0000"/>
                </a:solidFill>
              </a:rPr>
              <a:t>Neoclassical model </a:t>
            </a:r>
            <a:r>
              <a:rPr lang="en-US" sz="2000" dirty="0" smtClean="0"/>
              <a:t>predicts that if K doesn’t adjust right away, ↑ G → ↓ real wages since labor supply increases and there are diminishing returns to labor in the short-run.</a:t>
            </a:r>
          </a:p>
          <a:p>
            <a:pPr lvl="1"/>
            <a:endParaRPr lang="en-US" sz="2000" dirty="0" smtClean="0"/>
          </a:p>
          <a:p>
            <a:pPr lvl="1"/>
            <a:endParaRPr lang="en-US" sz="2000" dirty="0" smtClean="0"/>
          </a:p>
          <a:p>
            <a:pPr lvl="1"/>
            <a:endParaRPr lang="en-US" sz="2000" dirty="0"/>
          </a:p>
          <a:p>
            <a:pPr lvl="1"/>
            <a:endParaRPr lang="en-US" sz="2000" dirty="0" smtClean="0"/>
          </a:p>
          <a:p>
            <a:pPr marL="742950" lvl="1" indent="-285750">
              <a:buFont typeface="Arial" pitchFamily="34" charset="0"/>
              <a:buChar char="•"/>
            </a:pPr>
            <a:r>
              <a:rPr lang="en-US" sz="2000" dirty="0" smtClean="0"/>
              <a:t>New Keynesian countercyclical markups can overcome this effect.</a:t>
            </a:r>
          </a:p>
          <a:p>
            <a:pPr marL="742950" lvl="1" indent="-285750">
              <a:buFont typeface="Arial" pitchFamily="34" charset="0"/>
              <a:buChar char="•"/>
            </a:pPr>
            <a:endParaRPr lang="en-US" sz="2000" dirty="0" smtClean="0"/>
          </a:p>
          <a:p>
            <a:pPr marL="742950" lvl="1" indent="-285750">
              <a:buFont typeface="Arial" pitchFamily="34" charset="0"/>
              <a:buChar char="•"/>
            </a:pPr>
            <a:endParaRPr lang="en-US" sz="2000" dirty="0"/>
          </a:p>
          <a:p>
            <a:pPr marL="742950" lvl="1" indent="-285750">
              <a:buFont typeface="Arial" pitchFamily="34" charset="0"/>
              <a:buChar char="•"/>
            </a:pPr>
            <a:endParaRPr lang="en-US" sz="2000" dirty="0" smtClean="0"/>
          </a:p>
          <a:p>
            <a:pPr lvl="1"/>
            <a:endParaRPr lang="en-US" sz="2000" dirty="0" smtClean="0"/>
          </a:p>
          <a:p>
            <a:pPr marL="742950" lvl="1" indent="-285750">
              <a:buFont typeface="Arial" pitchFamily="34" charset="0"/>
              <a:buChar char="•"/>
            </a:pPr>
            <a:r>
              <a:rPr lang="en-US" sz="2000" dirty="0" smtClean="0"/>
              <a:t>The </a:t>
            </a:r>
            <a:r>
              <a:rPr lang="en-US" sz="2000" dirty="0" smtClean="0">
                <a:solidFill>
                  <a:srgbClr val="FF0000"/>
                </a:solidFill>
              </a:rPr>
              <a:t>empirical results are mixed </a:t>
            </a:r>
            <a:r>
              <a:rPr lang="en-US" sz="2000" dirty="0" smtClean="0"/>
              <a:t>– Narrative methods find that aggregate real wages fall, Blanchard-</a:t>
            </a:r>
            <a:r>
              <a:rPr lang="en-US" sz="2000" dirty="0" err="1" smtClean="0"/>
              <a:t>Perotti</a:t>
            </a:r>
            <a:r>
              <a:rPr lang="en-US" sz="2000" dirty="0" smtClean="0"/>
              <a:t> methods find that they rise.</a:t>
            </a:r>
          </a:p>
        </p:txBody>
      </p:sp>
      <p:sp>
        <p:nvSpPr>
          <p:cNvPr id="4" name="Slide Number Placeholder 3"/>
          <p:cNvSpPr>
            <a:spLocks noGrp="1"/>
          </p:cNvSpPr>
          <p:nvPr>
            <p:ph type="sldNum" sz="quarter" idx="12"/>
            <p:custDataLst>
              <p:tags r:id="rId4"/>
            </p:custDataLst>
          </p:nvPr>
        </p:nvSpPr>
        <p:spPr/>
        <p:txBody>
          <a:bodyPr/>
          <a:lstStyle/>
          <a:p>
            <a:fld id="{EB727A59-F01E-43BC-BF0A-5533339D486C}" type="slidenum">
              <a:rPr lang="en-US" smtClean="0"/>
              <a:t>29</a:t>
            </a:fld>
            <a:endParaRPr lang="en-US"/>
          </a:p>
        </p:txBody>
      </p:sp>
      <mc:AlternateContent xmlns:mc="http://schemas.openxmlformats.org/markup-compatibility/2006" xmlns:a14="http://schemas.microsoft.com/office/drawing/2010/main">
        <mc:Choice Requires="a14">
          <p:sp>
            <p:nvSpPr>
              <p:cNvPr id="6" name="Rectangle 5"/>
              <p:cNvSpPr/>
              <p:nvPr>
                <p:custDataLst>
                  <p:tags r:id="rId5"/>
                </p:custDataLst>
              </p:nvPr>
            </p:nvSpPr>
            <p:spPr>
              <a:xfrm>
                <a:off x="3796395" y="3048000"/>
                <a:ext cx="1991123"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𝐴</m:t>
                          </m:r>
                        </m:e>
                        <m:sub>
                          <m:r>
                            <a:rPr lang="en-US" i="1">
                              <a:latin typeface="Cambria Math"/>
                            </a:rPr>
                            <m:t>𝑡</m:t>
                          </m:r>
                        </m:sub>
                      </m:sSub>
                      <m:sSub>
                        <m:sSubPr>
                          <m:ctrlPr>
                            <a:rPr lang="en-US" i="1">
                              <a:latin typeface="Cambria Math"/>
                            </a:rPr>
                          </m:ctrlPr>
                        </m:sSubPr>
                        <m:e>
                          <m:r>
                            <a:rPr lang="en-US" i="1">
                              <a:latin typeface="Cambria Math"/>
                            </a:rPr>
                            <m:t>𝐹</m:t>
                          </m:r>
                        </m:e>
                        <m:sub>
                          <m:r>
                            <a:rPr lang="en-US" i="1">
                              <a:latin typeface="Cambria Math"/>
                            </a:rPr>
                            <m:t>𝐿</m:t>
                          </m:r>
                        </m:sub>
                      </m:sSub>
                      <m:d>
                        <m:dPr>
                          <m:ctrlPr>
                            <a:rPr lang="en-US" i="1">
                              <a:latin typeface="Cambria Math"/>
                            </a:rPr>
                          </m:ctrlPr>
                        </m:dPr>
                        <m:e>
                          <m:sSub>
                            <m:sSubPr>
                              <m:ctrlPr>
                                <a:rPr lang="en-US" i="1">
                                  <a:latin typeface="Cambria Math"/>
                                </a:rPr>
                              </m:ctrlPr>
                            </m:sSubPr>
                            <m:e>
                              <m:r>
                                <a:rPr lang="en-US" i="1">
                                  <a:latin typeface="Cambria Math"/>
                                </a:rPr>
                                <m:t>𝐾</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𝐿</m:t>
                              </m:r>
                            </m:e>
                            <m:sub>
                              <m:r>
                                <a:rPr lang="en-US" i="1">
                                  <a:latin typeface="Cambria Math"/>
                                </a:rPr>
                                <m:t>𝑡</m:t>
                              </m:r>
                            </m:sub>
                          </m:sSub>
                        </m:e>
                      </m:d>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𝑊</m:t>
                              </m:r>
                            </m:e>
                            <m:sub>
                              <m:r>
                                <a:rPr lang="en-US" i="1">
                                  <a:latin typeface="Cambria Math"/>
                                </a:rPr>
                                <m:t>𝑡</m:t>
                              </m:r>
                            </m:sub>
                          </m:sSub>
                        </m:num>
                        <m:den>
                          <m:sSub>
                            <m:sSubPr>
                              <m:ctrlPr>
                                <a:rPr lang="en-US" i="1">
                                  <a:latin typeface="Cambria Math"/>
                                </a:rPr>
                              </m:ctrlPr>
                            </m:sSubPr>
                            <m:e>
                              <m:r>
                                <a:rPr lang="en-US" i="1">
                                  <a:latin typeface="Cambria Math"/>
                                </a:rPr>
                                <m:t>𝑃</m:t>
                              </m:r>
                            </m:e>
                            <m:sub>
                              <m:r>
                                <a:rPr lang="en-US" i="1">
                                  <a:latin typeface="Cambria Math"/>
                                </a:rPr>
                                <m:t>𝑡</m:t>
                              </m:r>
                            </m:sub>
                          </m:sSub>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custDataLst>
                  <p:tags r:id="rId9"/>
                </p:custDataLst>
              </p:nvPr>
            </p:nvSpPr>
            <p:spPr>
              <a:xfrm>
                <a:off x="3796395" y="3048000"/>
                <a:ext cx="1991123" cy="657681"/>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custDataLst>
                  <p:tags r:id="rId6"/>
                </p:custDataLst>
              </p:nvPr>
            </p:nvSpPr>
            <p:spPr>
              <a:xfrm>
                <a:off x="3958320" y="4495800"/>
                <a:ext cx="2249782" cy="657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𝐴</m:t>
                          </m:r>
                        </m:e>
                        <m:sub>
                          <m:r>
                            <a:rPr lang="en-US" i="1">
                              <a:latin typeface="Cambria Math"/>
                            </a:rPr>
                            <m:t>𝑡</m:t>
                          </m:r>
                        </m:sub>
                      </m:sSub>
                      <m:sSub>
                        <m:sSubPr>
                          <m:ctrlPr>
                            <a:rPr lang="en-US" i="1">
                              <a:latin typeface="Cambria Math"/>
                            </a:rPr>
                          </m:ctrlPr>
                        </m:sSubPr>
                        <m:e>
                          <m:r>
                            <a:rPr lang="en-US" i="1">
                              <a:latin typeface="Cambria Math"/>
                            </a:rPr>
                            <m:t>𝐹</m:t>
                          </m:r>
                        </m:e>
                        <m:sub>
                          <m:r>
                            <a:rPr lang="en-US" i="1">
                              <a:latin typeface="Cambria Math"/>
                            </a:rPr>
                            <m:t>𝐿</m:t>
                          </m:r>
                        </m:sub>
                      </m:sSub>
                      <m:d>
                        <m:dPr>
                          <m:ctrlPr>
                            <a:rPr lang="en-US" i="1">
                              <a:latin typeface="Cambria Math"/>
                            </a:rPr>
                          </m:ctrlPr>
                        </m:dPr>
                        <m:e>
                          <m:sSub>
                            <m:sSubPr>
                              <m:ctrlPr>
                                <a:rPr lang="en-US" i="1">
                                  <a:latin typeface="Cambria Math"/>
                                </a:rPr>
                              </m:ctrlPr>
                            </m:sSubPr>
                            <m:e>
                              <m:r>
                                <a:rPr lang="en-US" i="1">
                                  <a:latin typeface="Cambria Math"/>
                                </a:rPr>
                                <m:t>𝐾</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𝐿</m:t>
                              </m:r>
                            </m:e>
                            <m:sub>
                              <m:r>
                                <a:rPr lang="en-US" i="1">
                                  <a:latin typeface="Cambria Math"/>
                                </a:rPr>
                                <m:t>𝑡</m:t>
                              </m:r>
                            </m:sub>
                          </m:sSub>
                        </m:e>
                      </m:d>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𝑡</m:t>
                          </m:r>
                        </m:sub>
                      </m:sSub>
                      <m:f>
                        <m:fPr>
                          <m:ctrlPr>
                            <a:rPr lang="en-US" i="1">
                              <a:latin typeface="Cambria Math"/>
                            </a:rPr>
                          </m:ctrlPr>
                        </m:fPr>
                        <m:num>
                          <m:sSub>
                            <m:sSubPr>
                              <m:ctrlPr>
                                <a:rPr lang="en-US" i="1">
                                  <a:latin typeface="Cambria Math"/>
                                </a:rPr>
                              </m:ctrlPr>
                            </m:sSubPr>
                            <m:e>
                              <m:r>
                                <a:rPr lang="en-US" i="1">
                                  <a:latin typeface="Cambria Math"/>
                                </a:rPr>
                                <m:t>𝑊</m:t>
                              </m:r>
                            </m:e>
                            <m:sub>
                              <m:r>
                                <a:rPr lang="en-US" i="1">
                                  <a:latin typeface="Cambria Math"/>
                                </a:rPr>
                                <m:t>𝑡</m:t>
                              </m:r>
                            </m:sub>
                          </m:sSub>
                        </m:num>
                        <m:den>
                          <m:sSub>
                            <m:sSubPr>
                              <m:ctrlPr>
                                <a:rPr lang="en-US" i="1">
                                  <a:latin typeface="Cambria Math"/>
                                </a:rPr>
                              </m:ctrlPr>
                            </m:sSubPr>
                            <m:e>
                              <m:r>
                                <a:rPr lang="en-US" i="1">
                                  <a:latin typeface="Cambria Math"/>
                                </a:rPr>
                                <m:t>𝑃</m:t>
                              </m:r>
                            </m:e>
                            <m:sub>
                              <m:r>
                                <a:rPr lang="en-US" i="1">
                                  <a:latin typeface="Cambria Math"/>
                                </a:rPr>
                                <m:t>𝑡</m:t>
                              </m:r>
                            </m:sub>
                          </m:sSub>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custDataLst>
                  <p:tags r:id="rId11"/>
                </p:custDataLst>
              </p:nvPr>
            </p:nvSpPr>
            <p:spPr>
              <a:xfrm>
                <a:off x="3958320" y="4495800"/>
                <a:ext cx="2249782" cy="657488"/>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96412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EB727A59-F01E-43BC-BF0A-5533339D486C}" type="slidenum">
              <a:rPr lang="en-US" smtClean="0">
                <a:solidFill>
                  <a:srgbClr val="073E87"/>
                </a:solidFill>
              </a:rPr>
              <a:pPr/>
              <a:t>3</a:t>
            </a:fld>
            <a:endParaRPr lang="en-US">
              <a:solidFill>
                <a:srgbClr val="073E87"/>
              </a:solidFill>
            </a:endParaRPr>
          </a:p>
        </p:txBody>
      </p:sp>
      <p:sp>
        <p:nvSpPr>
          <p:cNvPr id="6" name="Title 5"/>
          <p:cNvSpPr>
            <a:spLocks noGrp="1"/>
          </p:cNvSpPr>
          <p:nvPr>
            <p:ph type="title"/>
            <p:custDataLst>
              <p:tags r:id="rId2"/>
            </p:custDataLst>
          </p:nvPr>
        </p:nvSpPr>
        <p:spPr/>
        <p:txBody>
          <a:bodyPr>
            <a:normAutofit fontScale="90000"/>
          </a:bodyPr>
          <a:lstStyle/>
          <a:p>
            <a:r>
              <a:rPr lang="en-US" dirty="0" smtClean="0"/>
              <a:t>I will use examples from estimating government spending multipliers</a:t>
            </a:r>
            <a:endParaRPr lang="en-US" dirty="0"/>
          </a:p>
        </p:txBody>
      </p:sp>
    </p:spTree>
    <p:extLst>
      <p:ext uri="{BB962C8B-B14F-4D97-AF65-F5344CB8AC3E}">
        <p14:creationId xmlns:p14="http://schemas.microsoft.com/office/powerpoint/2010/main" val="2523071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400" dirty="0" err="1" smtClean="0">
                <a:solidFill>
                  <a:srgbClr val="0000FF"/>
                </a:solidFill>
              </a:rPr>
              <a:t>Perotti’s</a:t>
            </a:r>
            <a:r>
              <a:rPr lang="en-US" sz="2400" dirty="0" smtClean="0">
                <a:solidFill>
                  <a:srgbClr val="0000FF"/>
                </a:solidFill>
              </a:rPr>
              <a:t> Industry Analysis</a:t>
            </a:r>
            <a:endParaRPr lang="en-US" sz="2400" dirty="0">
              <a:solidFill>
                <a:srgbClr val="0000FF"/>
              </a:solidFill>
            </a:endParaRPr>
          </a:p>
        </p:txBody>
      </p:sp>
      <p:sp>
        <p:nvSpPr>
          <p:cNvPr id="186371" name="Rectangle 3"/>
          <p:cNvSpPr>
            <a:spLocks noGrp="1" noChangeArrowheads="1"/>
          </p:cNvSpPr>
          <p:nvPr>
            <p:ph idx="1"/>
            <p:custDataLst>
              <p:tags r:id="rId2"/>
            </p:custDataLst>
          </p:nvPr>
        </p:nvSpPr>
        <p:spPr>
          <a:xfrm>
            <a:off x="381000" y="1524000"/>
            <a:ext cx="8229600" cy="4953000"/>
          </a:xfrm>
        </p:spPr>
        <p:txBody>
          <a:bodyPr>
            <a:normAutofit/>
          </a:bodyPr>
          <a:lstStyle/>
          <a:p>
            <a:pPr>
              <a:lnSpc>
                <a:spcPct val="90000"/>
              </a:lnSpc>
            </a:pPr>
            <a:endParaRPr lang="en-US" sz="12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mc:AlternateContent xmlns:mc="http://schemas.openxmlformats.org/markup-compatibility/2006" xmlns:a14="http://schemas.microsoft.com/office/drawing/2010/main">
        <mc:Choice Requires="a14">
          <p:sp>
            <p:nvSpPr>
              <p:cNvPr id="2" name="TextBox 1"/>
              <p:cNvSpPr txBox="1"/>
              <p:nvPr>
                <p:custDataLst>
                  <p:tags r:id="rId3"/>
                </p:custDataLst>
              </p:nvPr>
            </p:nvSpPr>
            <p:spPr>
              <a:xfrm>
                <a:off x="685800" y="1295400"/>
                <a:ext cx="7772400" cy="5253105"/>
              </a:xfrm>
              <a:prstGeom prst="rect">
                <a:avLst/>
              </a:prstGeom>
              <a:noFill/>
            </p:spPr>
            <p:txBody>
              <a:bodyPr wrap="square" rtlCol="0">
                <a:spAutoFit/>
              </a:bodyPr>
              <a:lstStyle/>
              <a:p>
                <a:pPr marL="342900" indent="-342900">
                  <a:buFont typeface="Arial" pitchFamily="34" charset="0"/>
                  <a:buChar char="•"/>
                </a:pPr>
                <a:r>
                  <a:rPr lang="en-US" sz="2000" dirty="0" smtClean="0"/>
                  <a:t>In his 2008 NBER Macroeconomics Annual paper, </a:t>
                </a:r>
                <a:r>
                  <a:rPr lang="en-US" sz="2000" dirty="0" smtClean="0">
                    <a:solidFill>
                      <a:srgbClr val="FF0000"/>
                    </a:solidFill>
                  </a:rPr>
                  <a:t>Roberto </a:t>
                </a:r>
                <a:r>
                  <a:rPr lang="en-US" sz="2000" dirty="0" err="1" smtClean="0">
                    <a:solidFill>
                      <a:srgbClr val="FF0000"/>
                    </a:solidFill>
                  </a:rPr>
                  <a:t>Perotti</a:t>
                </a:r>
                <a:r>
                  <a:rPr lang="en-US" sz="2000" dirty="0" smtClean="0">
                    <a:solidFill>
                      <a:srgbClr val="FF0000"/>
                    </a:solidFill>
                  </a:rPr>
                  <a:t> </a:t>
                </a:r>
                <a:r>
                  <a:rPr lang="en-US" sz="2000" dirty="0" smtClean="0"/>
                  <a:t>asks what happens to real product wages in industries that experienced the greatest increases in military spending during the Vietnam and Carter-Reagan buildups.</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He uses </a:t>
                </a:r>
                <a:r>
                  <a:rPr lang="en-US" sz="2000" dirty="0" smtClean="0">
                    <a:solidFill>
                      <a:srgbClr val="FF0000"/>
                    </a:solidFill>
                  </a:rPr>
                  <a:t>input-output tables</a:t>
                </a:r>
                <a:r>
                  <a:rPr lang="en-US" sz="2000" dirty="0" smtClean="0"/>
                  <a:t> to link both direct and indirect government spending to industries (1963 - 1967, 1977 - 1982).</a:t>
                </a:r>
              </a:p>
              <a:p>
                <a:pPr marL="342900" indent="-342900">
                  <a:buFont typeface="Arial" pitchFamily="34" charset="0"/>
                  <a:buChar char="•"/>
                </a:pPr>
                <a:endParaRPr lang="en-US" sz="2000" dirty="0"/>
              </a:p>
              <a:p>
                <a:pPr marL="342900" indent="-342900">
                  <a:buFont typeface="Arial" pitchFamily="34" charset="0"/>
                  <a:buChar char="•"/>
                </a:pPr>
                <a:r>
                  <a:rPr lang="en-US" sz="2000" dirty="0" err="1" smtClean="0"/>
                  <a:t>Perotti</a:t>
                </a:r>
                <a:r>
                  <a:rPr lang="en-US" sz="2000" dirty="0" smtClean="0"/>
                  <a:t> </a:t>
                </a:r>
                <a:r>
                  <a:rPr lang="en-US" sz="2000" dirty="0" smtClean="0">
                    <a:solidFill>
                      <a:srgbClr val="FF0000"/>
                    </a:solidFill>
                  </a:rPr>
                  <a:t>ranks industries </a:t>
                </a:r>
                <a:r>
                  <a:rPr lang="en-US" sz="2000" dirty="0" smtClean="0"/>
                  <a:t>by the value of  </a:t>
                </a:r>
                <a14:m>
                  <m:oMath xmlns:m="http://schemas.openxmlformats.org/officeDocument/2006/math">
                    <m:f>
                      <m:fPr>
                        <m:ctrlPr>
                          <a:rPr lang="en-US" sz="2000" i="1">
                            <a:latin typeface="Cambria Math"/>
                          </a:rPr>
                        </m:ctrlPr>
                      </m:fPr>
                      <m:num>
                        <m:sSub>
                          <m:sSubPr>
                            <m:ctrlPr>
                              <a:rPr lang="en-US" sz="2000" i="1">
                                <a:latin typeface="Cambria Math"/>
                              </a:rPr>
                            </m:ctrlPr>
                          </m:sSubPr>
                          <m:e>
                            <m:r>
                              <a:rPr lang="en-US" sz="2000" i="1">
                                <a:latin typeface="Cambria Math"/>
                              </a:rPr>
                              <m:t>𝐺</m:t>
                            </m:r>
                          </m:e>
                          <m:sub>
                            <m:r>
                              <a:rPr lang="en-US" sz="2000" i="1">
                                <a:latin typeface="Cambria Math"/>
                              </a:rPr>
                              <m:t>𝑖𝑡</m:t>
                            </m:r>
                          </m:sub>
                        </m:sSub>
                        <m:r>
                          <a:rPr lang="en-US" sz="2000" i="1">
                            <a:latin typeface="Cambria Math"/>
                          </a:rPr>
                          <m:t>−</m:t>
                        </m:r>
                        <m:sSub>
                          <m:sSubPr>
                            <m:ctrlPr>
                              <a:rPr lang="en-US" sz="2000" i="1">
                                <a:latin typeface="Cambria Math"/>
                              </a:rPr>
                            </m:ctrlPr>
                          </m:sSubPr>
                          <m:e>
                            <m:r>
                              <a:rPr lang="en-US" sz="2000" i="1">
                                <a:latin typeface="Cambria Math"/>
                              </a:rPr>
                              <m:t>𝐺</m:t>
                            </m:r>
                          </m:e>
                          <m:sub>
                            <m:r>
                              <a:rPr lang="en-US" sz="2000" i="1">
                                <a:latin typeface="Cambria Math"/>
                              </a:rPr>
                              <m:t>𝑖𝑡</m:t>
                            </m:r>
                            <m:r>
                              <a:rPr lang="en-US" sz="2000" i="1">
                                <a:latin typeface="Cambria Math"/>
                              </a:rPr>
                              <m:t>−5</m:t>
                            </m:r>
                          </m:sub>
                        </m:sSub>
                      </m:num>
                      <m:den>
                        <m:sSub>
                          <m:sSubPr>
                            <m:ctrlPr>
                              <a:rPr lang="en-US" sz="2000" i="1">
                                <a:latin typeface="Cambria Math"/>
                              </a:rPr>
                            </m:ctrlPr>
                          </m:sSubPr>
                          <m:e>
                            <m:r>
                              <a:rPr lang="en-US" sz="2000" i="1">
                                <a:latin typeface="Cambria Math"/>
                              </a:rPr>
                              <m:t>𝑌</m:t>
                            </m:r>
                          </m:e>
                          <m:sub>
                            <m:r>
                              <a:rPr lang="en-US" sz="2000" i="1">
                                <a:latin typeface="Cambria Math"/>
                              </a:rPr>
                              <m:t>𝑖𝑡</m:t>
                            </m:r>
                            <m:r>
                              <a:rPr lang="en-US" sz="2000" i="1">
                                <a:latin typeface="Cambria Math"/>
                              </a:rPr>
                              <m:t>−5</m:t>
                            </m:r>
                          </m:sub>
                        </m:sSub>
                      </m:den>
                    </m:f>
                  </m:oMath>
                </a14:m>
                <a:r>
                  <a:rPr lang="en-US" sz="2000" dirty="0" smtClean="0"/>
                  <a:t>, where </a:t>
                </a:r>
                <a:r>
                  <a:rPr lang="en-US" sz="2000" dirty="0" err="1" smtClean="0"/>
                  <a:t>G</a:t>
                </a:r>
                <a:r>
                  <a:rPr lang="en-US" sz="2000" baseline="-25000" dirty="0" err="1" smtClean="0"/>
                  <a:t>it</a:t>
                </a:r>
                <a:r>
                  <a:rPr lang="en-US" sz="2000" dirty="0" smtClean="0"/>
                  <a:t> is industry i’s shipments to the government in year t and Y</a:t>
                </a:r>
                <a:r>
                  <a:rPr lang="en-US" sz="2000" baseline="-25000" dirty="0" smtClean="0"/>
                  <a:t>it-5</a:t>
                </a:r>
                <a:r>
                  <a:rPr lang="en-US" sz="2000" dirty="0" smtClean="0"/>
                  <a:t> is industry i’s total shipments in the initial year.</a:t>
                </a:r>
              </a:p>
              <a:p>
                <a:pPr marL="342900" indent="-342900">
                  <a:buFont typeface="Arial" pitchFamily="34" charset="0"/>
                  <a:buChar char="•"/>
                </a:pPr>
                <a:endParaRPr lang="en-US" sz="2000" dirty="0"/>
              </a:p>
              <a:p>
                <a:pPr marL="342900" indent="-342900">
                  <a:buFont typeface="Arial" pitchFamily="34" charset="0"/>
                  <a:buChar char="•"/>
                </a:pPr>
                <a:r>
                  <a:rPr lang="en-US" sz="2000" dirty="0" err="1" smtClean="0"/>
                  <a:t>Perotti</a:t>
                </a:r>
                <a:r>
                  <a:rPr lang="en-US" sz="2000" dirty="0" smtClean="0"/>
                  <a:t> examines the top 10 industries in each buildup and notes that </a:t>
                </a:r>
                <a:r>
                  <a:rPr lang="en-US" sz="2000" dirty="0" smtClean="0">
                    <a:solidFill>
                      <a:srgbClr val="FF0000"/>
                    </a:solidFill>
                  </a:rPr>
                  <a:t>real wages rose in 8 of 10 of the industries</a:t>
                </a:r>
                <a:r>
                  <a:rPr lang="en-US" sz="2000" dirty="0" smtClean="0"/>
                  <a:t>.  He concludes that ↑G → ↑ W/P, contrary to neoclassical.</a:t>
                </a:r>
              </a:p>
              <a:p>
                <a:pPr marL="285750" indent="-285750">
                  <a:buFont typeface="Arial" pitchFamily="34" charset="0"/>
                  <a:buChar char="•"/>
                </a:pPr>
                <a:endParaRPr lang="en-US" sz="2400" dirty="0"/>
              </a:p>
            </p:txBody>
          </p:sp>
        </mc:Choice>
        <mc:Fallback xmlns="">
          <p:sp>
            <p:nvSpPr>
              <p:cNvPr id="2" name="TextBox 1"/>
              <p:cNvSpPr txBox="1">
                <a:spLocks noRot="1" noChangeAspect="1" noMove="1" noResize="1" noEditPoints="1" noAdjustHandles="1" noChangeArrowheads="1" noChangeShapeType="1" noTextEdit="1"/>
              </p:cNvSpPr>
              <p:nvPr>
                <p:custDataLst>
                  <p:tags r:id="rId7"/>
                </p:custDataLst>
              </p:nvPr>
            </p:nvSpPr>
            <p:spPr>
              <a:xfrm>
                <a:off x="685800" y="1295400"/>
                <a:ext cx="7772400" cy="5253105"/>
              </a:xfrm>
              <a:prstGeom prst="rect">
                <a:avLst/>
              </a:prstGeom>
              <a:blipFill rotWithShape="1">
                <a:blip r:embed="rId8"/>
                <a:stretch>
                  <a:fillRect l="-706" t="-581" r="-784"/>
                </a:stretch>
              </a:blipFill>
            </p:spPr>
            <p:txBody>
              <a:bodyPr/>
              <a:lstStyle/>
              <a:p>
                <a:r>
                  <a:rPr lang="en-US">
                    <a:noFill/>
                  </a:rPr>
                  <a:t> </a:t>
                </a:r>
              </a:p>
            </p:txBody>
          </p:sp>
        </mc:Fallback>
      </mc:AlternateContent>
      <p:sp>
        <p:nvSpPr>
          <p:cNvPr id="3" name="Slide Number Placeholder 2"/>
          <p:cNvSpPr>
            <a:spLocks noGrp="1"/>
          </p:cNvSpPr>
          <p:nvPr>
            <p:ph type="sldNum" sz="quarter" idx="12"/>
            <p:custDataLst>
              <p:tags r:id="rId4"/>
            </p:custDataLst>
          </p:nvPr>
        </p:nvSpPr>
        <p:spPr/>
        <p:txBody>
          <a:bodyPr/>
          <a:lstStyle/>
          <a:p>
            <a:fld id="{EB727A59-F01E-43BC-BF0A-5533339D486C}" type="slidenum">
              <a:rPr lang="en-US" smtClean="0"/>
              <a:t>30</a:t>
            </a:fld>
            <a:endParaRPr lang="en-US"/>
          </a:p>
        </p:txBody>
      </p:sp>
    </p:spTree>
    <p:extLst>
      <p:ext uri="{BB962C8B-B14F-4D97-AF65-F5344CB8AC3E}">
        <p14:creationId xmlns:p14="http://schemas.microsoft.com/office/powerpoint/2010/main" val="94405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400" dirty="0" smtClean="0">
                <a:solidFill>
                  <a:srgbClr val="0000FF"/>
                </a:solidFill>
              </a:rPr>
              <a:t>Assessment</a:t>
            </a:r>
            <a:endParaRPr lang="en-US" sz="2400" dirty="0">
              <a:solidFill>
                <a:srgbClr val="0000FF"/>
              </a:solidFill>
            </a:endParaRPr>
          </a:p>
        </p:txBody>
      </p:sp>
      <p:sp>
        <p:nvSpPr>
          <p:cNvPr id="186371" name="Rectangle 3"/>
          <p:cNvSpPr>
            <a:spLocks noGrp="1" noChangeArrowheads="1"/>
          </p:cNvSpPr>
          <p:nvPr>
            <p:ph idx="1"/>
            <p:custDataLst>
              <p:tags r:id="rId2"/>
            </p:custDataLst>
          </p:nvPr>
        </p:nvSpPr>
        <p:spPr>
          <a:xfrm>
            <a:off x="381000" y="1524000"/>
            <a:ext cx="8229600" cy="4953000"/>
          </a:xfrm>
        </p:spPr>
        <p:txBody>
          <a:bodyPr>
            <a:normAutofit/>
          </a:bodyPr>
          <a:lstStyle/>
          <a:p>
            <a:pPr>
              <a:lnSpc>
                <a:spcPct val="90000"/>
              </a:lnSpc>
            </a:pPr>
            <a:endParaRPr lang="en-US" sz="12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
        <p:nvSpPr>
          <p:cNvPr id="2" name="TextBox 1"/>
          <p:cNvSpPr txBox="1"/>
          <p:nvPr>
            <p:custDataLst>
              <p:tags r:id="rId3"/>
            </p:custDataLst>
          </p:nvPr>
        </p:nvSpPr>
        <p:spPr>
          <a:xfrm>
            <a:off x="685800" y="990600"/>
            <a:ext cx="7772400" cy="5632311"/>
          </a:xfrm>
          <a:prstGeom prst="rect">
            <a:avLst/>
          </a:prstGeom>
          <a:noFill/>
        </p:spPr>
        <p:txBody>
          <a:bodyPr wrap="square" rtlCol="0">
            <a:spAutoFit/>
          </a:bodyPr>
          <a:lstStyle/>
          <a:p>
            <a:pPr marL="342900" indent="-342900">
              <a:buFont typeface="Arial" pitchFamily="34" charset="0"/>
              <a:buChar char="•"/>
            </a:pPr>
            <a:r>
              <a:rPr lang="en-US" sz="2400" dirty="0" err="1" smtClean="0"/>
              <a:t>Perotti’s</a:t>
            </a:r>
            <a:r>
              <a:rPr lang="en-US" sz="2400" dirty="0" smtClean="0"/>
              <a:t> </a:t>
            </a:r>
            <a:r>
              <a:rPr lang="en-US" sz="2400" dirty="0" smtClean="0">
                <a:solidFill>
                  <a:srgbClr val="FF0000"/>
                </a:solidFill>
              </a:rPr>
              <a:t>idea</a:t>
            </a:r>
            <a:r>
              <a:rPr lang="en-US" sz="2400" dirty="0" smtClean="0"/>
              <a:t> of using input-output tables to derive industry-level government spending is </a:t>
            </a:r>
            <a:r>
              <a:rPr lang="en-US" sz="2400" dirty="0" smtClean="0">
                <a:solidFill>
                  <a:srgbClr val="FF0000"/>
                </a:solidFill>
              </a:rPr>
              <a:t>terrific.  </a:t>
            </a:r>
            <a:r>
              <a:rPr lang="en-US" sz="2400" dirty="0" smtClean="0"/>
              <a:t>(Extends an older idea by John Shea (1993).)</a:t>
            </a:r>
          </a:p>
          <a:p>
            <a:pPr marL="342900" indent="-342900">
              <a:buFont typeface="Arial" pitchFamily="34" charset="0"/>
              <a:buChar char="•"/>
            </a:pPr>
            <a:endParaRPr lang="en-US" sz="2400" dirty="0">
              <a:solidFill>
                <a:srgbClr val="FF0000"/>
              </a:solidFill>
            </a:endParaRPr>
          </a:p>
          <a:p>
            <a:pPr marL="342900" indent="-342900">
              <a:buFont typeface="Arial" pitchFamily="34" charset="0"/>
              <a:buChar char="•"/>
            </a:pPr>
            <a:r>
              <a:rPr lang="en-US" sz="2400" dirty="0" smtClean="0"/>
              <a:t>However, there are several </a:t>
            </a:r>
            <a:r>
              <a:rPr lang="en-US" sz="2400" dirty="0" smtClean="0">
                <a:solidFill>
                  <a:srgbClr val="FF0000"/>
                </a:solidFill>
              </a:rPr>
              <a:t>questions we should ask about the empirical </a:t>
            </a:r>
            <a:r>
              <a:rPr lang="en-US" sz="2400" dirty="0" smtClean="0"/>
              <a:t>implementation:</a:t>
            </a:r>
          </a:p>
          <a:p>
            <a:pPr marL="342900" indent="-342900">
              <a:buFont typeface="Arial" pitchFamily="34" charset="0"/>
              <a:buChar char="•"/>
            </a:pPr>
            <a:endParaRPr lang="en-US" sz="2400" dirty="0"/>
          </a:p>
          <a:p>
            <a:pPr marL="800100" lvl="1" indent="-342900">
              <a:buFont typeface="Arial" pitchFamily="34" charset="0"/>
              <a:buChar char="•"/>
            </a:pPr>
            <a:r>
              <a:rPr lang="en-US" sz="2400" dirty="0" smtClean="0"/>
              <a:t>What is the </a:t>
            </a:r>
            <a:r>
              <a:rPr lang="en-US" sz="2400" dirty="0" smtClean="0">
                <a:solidFill>
                  <a:srgbClr val="0070C0"/>
                </a:solidFill>
              </a:rPr>
              <a:t>counterfactual</a:t>
            </a:r>
            <a:r>
              <a:rPr lang="en-US" sz="2400" dirty="0" smtClean="0"/>
              <a:t>?</a:t>
            </a:r>
          </a:p>
          <a:p>
            <a:pPr marL="800100" lvl="1" indent="-342900">
              <a:buFont typeface="Arial" pitchFamily="34" charset="0"/>
              <a:buChar char="•"/>
            </a:pPr>
            <a:endParaRPr lang="en-US" sz="2400" dirty="0"/>
          </a:p>
          <a:p>
            <a:pPr marL="800100" lvl="1" indent="-342900">
              <a:buFont typeface="Arial" pitchFamily="34" charset="0"/>
              <a:buChar char="•"/>
            </a:pPr>
            <a:r>
              <a:rPr lang="en-US" sz="2400" dirty="0" smtClean="0"/>
              <a:t>Are the instruments </a:t>
            </a:r>
            <a:r>
              <a:rPr lang="en-US" sz="2400" dirty="0" smtClean="0">
                <a:solidFill>
                  <a:srgbClr val="0070C0"/>
                </a:solidFill>
              </a:rPr>
              <a:t>relevant</a:t>
            </a:r>
            <a:r>
              <a:rPr lang="en-US" sz="2400" dirty="0" smtClean="0"/>
              <a:t>?</a:t>
            </a:r>
          </a:p>
          <a:p>
            <a:pPr marL="800100" lvl="1" indent="-342900">
              <a:buFont typeface="Arial" pitchFamily="34" charset="0"/>
              <a:buChar char="•"/>
            </a:pPr>
            <a:endParaRPr lang="en-US" sz="2400" dirty="0"/>
          </a:p>
          <a:p>
            <a:pPr marL="800100" lvl="1" indent="-342900">
              <a:buFont typeface="Arial" pitchFamily="34" charset="0"/>
              <a:buChar char="•"/>
            </a:pPr>
            <a:r>
              <a:rPr lang="en-US" sz="2400" dirty="0" smtClean="0"/>
              <a:t>Are the instruments </a:t>
            </a:r>
            <a:r>
              <a:rPr lang="en-US" sz="2400" dirty="0" smtClean="0">
                <a:solidFill>
                  <a:srgbClr val="0070C0"/>
                </a:solidFill>
              </a:rPr>
              <a:t>exogenous</a:t>
            </a:r>
            <a:r>
              <a:rPr lang="en-US" sz="2400" dirty="0" smtClean="0"/>
              <a:t>?  In other words, are industry-level government spending shifts </a:t>
            </a:r>
            <a:r>
              <a:rPr lang="en-US" sz="2400" dirty="0" smtClean="0">
                <a:solidFill>
                  <a:srgbClr val="0070C0"/>
                </a:solidFill>
              </a:rPr>
              <a:t>uncorrelated</a:t>
            </a:r>
            <a:r>
              <a:rPr lang="en-US" sz="2400" dirty="0" smtClean="0"/>
              <a:t> with industry technology?</a:t>
            </a:r>
          </a:p>
          <a:p>
            <a:endParaRPr lang="en-US" sz="2400" dirty="0"/>
          </a:p>
        </p:txBody>
      </p:sp>
      <p:sp>
        <p:nvSpPr>
          <p:cNvPr id="3" name="Slide Number Placeholder 2"/>
          <p:cNvSpPr>
            <a:spLocks noGrp="1"/>
          </p:cNvSpPr>
          <p:nvPr>
            <p:ph type="sldNum" sz="quarter" idx="12"/>
            <p:custDataLst>
              <p:tags r:id="rId4"/>
            </p:custDataLst>
          </p:nvPr>
        </p:nvSpPr>
        <p:spPr/>
        <p:txBody>
          <a:bodyPr/>
          <a:lstStyle/>
          <a:p>
            <a:fld id="{EB727A59-F01E-43BC-BF0A-5533339D486C}" type="slidenum">
              <a:rPr lang="en-US" smtClean="0"/>
              <a:t>31</a:t>
            </a:fld>
            <a:endParaRPr lang="en-US"/>
          </a:p>
        </p:txBody>
      </p:sp>
    </p:spTree>
    <p:extLst>
      <p:ext uri="{BB962C8B-B14F-4D97-AF65-F5344CB8AC3E}">
        <p14:creationId xmlns:p14="http://schemas.microsoft.com/office/powerpoint/2010/main" val="112624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custDataLst>
              <p:tags r:id="rId1"/>
            </p:custDataLst>
          </p:nvPr>
        </p:nvSpPr>
        <p:spPr>
          <a:xfrm>
            <a:off x="762000" y="228600"/>
            <a:ext cx="7793037" cy="928687"/>
          </a:xfrm>
        </p:spPr>
        <p:txBody>
          <a:bodyPr>
            <a:normAutofit/>
          </a:bodyPr>
          <a:lstStyle/>
          <a:p>
            <a:r>
              <a:rPr lang="en-US" sz="2800" dirty="0" smtClean="0">
                <a:solidFill>
                  <a:srgbClr val="0070C0"/>
                </a:solidFill>
              </a:rPr>
              <a:t>Problem with the Counterfactual</a:t>
            </a:r>
            <a:endParaRPr lang="en-US" sz="2800" dirty="0">
              <a:solidFill>
                <a:srgbClr val="0070C0"/>
              </a:solidFill>
            </a:endParaRPr>
          </a:p>
        </p:txBody>
      </p:sp>
      <p:sp>
        <p:nvSpPr>
          <p:cNvPr id="48131" name="Rectangle 3"/>
          <p:cNvSpPr>
            <a:spLocks noGrp="1" noChangeArrowheads="1"/>
          </p:cNvSpPr>
          <p:nvPr>
            <p:ph type="body" sz="half" idx="1"/>
            <p:custDataLst>
              <p:tags r:id="rId2"/>
            </p:custDataLst>
          </p:nvPr>
        </p:nvSpPr>
        <p:spPr>
          <a:xfrm>
            <a:off x="762000" y="990600"/>
            <a:ext cx="7848600" cy="1447800"/>
          </a:xfrm>
          <a:solidFill>
            <a:schemeClr val="bg1"/>
          </a:solidFill>
        </p:spPr>
        <p:txBody>
          <a:bodyPr>
            <a:normAutofit/>
          </a:bodyPr>
          <a:lstStyle/>
          <a:p>
            <a:pPr marL="533400" indent="-533400">
              <a:lnSpc>
                <a:spcPct val="90000"/>
              </a:lnSpc>
            </a:pPr>
            <a:r>
              <a:rPr lang="en-US" sz="2000" dirty="0" err="1" smtClean="0">
                <a:solidFill>
                  <a:srgbClr val="FF0000"/>
                </a:solidFill>
              </a:rPr>
              <a:t>Perotti’s</a:t>
            </a:r>
            <a:r>
              <a:rPr lang="en-US" sz="2000" dirty="0" smtClean="0">
                <a:solidFill>
                  <a:srgbClr val="FF0000"/>
                </a:solidFill>
              </a:rPr>
              <a:t> Logic:    if </a:t>
            </a:r>
            <a:r>
              <a:rPr lang="el-GR" sz="2000" dirty="0" smtClean="0">
                <a:solidFill>
                  <a:srgbClr val="FF0000"/>
                </a:solidFill>
              </a:rPr>
              <a:t>Δ</a:t>
            </a:r>
            <a:r>
              <a:rPr lang="en-US" sz="2000" dirty="0" smtClean="0">
                <a:solidFill>
                  <a:srgbClr val="FF0000"/>
                </a:solidFill>
              </a:rPr>
              <a:t>L &gt; 0 &amp; </a:t>
            </a:r>
            <a:r>
              <a:rPr lang="el-GR" sz="2000" dirty="0" smtClean="0">
                <a:solidFill>
                  <a:srgbClr val="FF0000"/>
                </a:solidFill>
              </a:rPr>
              <a:t>Δ</a:t>
            </a:r>
            <a:r>
              <a:rPr lang="en-US" sz="2000" dirty="0" smtClean="0">
                <a:solidFill>
                  <a:srgbClr val="FF0000"/>
                </a:solidFill>
              </a:rPr>
              <a:t>(W/P) &gt; 0 in industries with greatest ↑ G from either 1963-1967 or 1977-1982, then neoclassical model is false. </a:t>
            </a:r>
          </a:p>
          <a:p>
            <a:pPr marL="533400" indent="-533400">
              <a:lnSpc>
                <a:spcPct val="90000"/>
              </a:lnSpc>
            </a:pPr>
            <a:endParaRPr lang="en-US" sz="2600" dirty="0"/>
          </a:p>
          <a:p>
            <a:pPr marL="533400" indent="-533400">
              <a:lnSpc>
                <a:spcPct val="90000"/>
              </a:lnSpc>
            </a:pPr>
            <a:endParaRPr lang="en-US" sz="2600" dirty="0"/>
          </a:p>
          <a:p>
            <a:pPr marL="533400" indent="-533400">
              <a:lnSpc>
                <a:spcPct val="90000"/>
              </a:lnSpc>
            </a:pPr>
            <a:endParaRPr lang="en-US" sz="2400" dirty="0"/>
          </a:p>
        </p:txBody>
      </p:sp>
      <p:sp>
        <p:nvSpPr>
          <p:cNvPr id="2" name="Slide Number Placeholder 1"/>
          <p:cNvSpPr>
            <a:spLocks noGrp="1"/>
          </p:cNvSpPr>
          <p:nvPr>
            <p:ph type="sldNum" sz="quarter" idx="12"/>
            <p:custDataLst>
              <p:tags r:id="rId3"/>
            </p:custDataLst>
          </p:nvPr>
        </p:nvSpPr>
        <p:spPr/>
        <p:txBody>
          <a:bodyPr/>
          <a:lstStyle/>
          <a:p>
            <a:fld id="{7A5BBCBA-FCAB-4934-9EF8-E173D9FDF1CA}" type="slidenum">
              <a:rPr lang="en-US" smtClean="0"/>
              <a:pPr/>
              <a:t>32</a:t>
            </a:fld>
            <a:endParaRPr lang="en-US"/>
          </a:p>
        </p:txBody>
      </p:sp>
      <p:pic>
        <p:nvPicPr>
          <p:cNvPr id="1126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990600" y="2057400"/>
            <a:ext cx="6810375" cy="449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21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1" name="Rectangle 73"/>
          <p:cNvSpPr>
            <a:spLocks noGrp="1" noChangeArrowheads="1"/>
          </p:cNvSpPr>
          <p:nvPr>
            <p:ph type="title"/>
            <p:custDataLst>
              <p:tags r:id="rId1"/>
            </p:custDataLst>
          </p:nvPr>
        </p:nvSpPr>
        <p:spPr>
          <a:xfrm>
            <a:off x="457200" y="152400"/>
            <a:ext cx="8229600" cy="1143000"/>
          </a:xfrm>
        </p:spPr>
        <p:txBody>
          <a:bodyPr>
            <a:normAutofit/>
          </a:bodyPr>
          <a:lstStyle/>
          <a:p>
            <a:r>
              <a:rPr lang="en-US" sz="2400" dirty="0"/>
              <a:t>Log Change during Vietnam War</a:t>
            </a:r>
            <a:br>
              <a:rPr lang="en-US" sz="2400" dirty="0"/>
            </a:br>
            <a:r>
              <a:rPr lang="en-US" sz="2400" dirty="0"/>
              <a:t>1963-67 (</a:t>
            </a:r>
            <a:r>
              <a:rPr lang="en-US" sz="2400" dirty="0">
                <a:solidFill>
                  <a:srgbClr val="FF0000"/>
                </a:solidFill>
              </a:rPr>
              <a:t>red means rejects neoclassical model</a:t>
            </a:r>
            <a:r>
              <a:rPr lang="en-US" sz="2400" dirty="0"/>
              <a:t>)</a:t>
            </a:r>
          </a:p>
        </p:txBody>
      </p:sp>
      <p:graphicFrame>
        <p:nvGraphicFramePr>
          <p:cNvPr id="7296" name="Group 128"/>
          <p:cNvGraphicFramePr>
            <a:graphicFrameLocks noGrp="1"/>
          </p:cNvGraphicFramePr>
          <p:nvPr>
            <p:ph idx="1"/>
            <p:custDataLst>
              <p:tags r:id="rId2"/>
            </p:custDataLst>
            <p:extLst>
              <p:ext uri="{D42A27DB-BD31-4B8C-83A1-F6EECF244321}">
                <p14:modId xmlns:p14="http://schemas.microsoft.com/office/powerpoint/2010/main" val="1159520830"/>
              </p:ext>
            </p:extLst>
          </p:nvPr>
        </p:nvGraphicFramePr>
        <p:xfrm>
          <a:off x="457200" y="1295400"/>
          <a:ext cx="8077200" cy="4572000"/>
        </p:xfrm>
        <a:graphic>
          <a:graphicData uri="http://schemas.openxmlformats.org/drawingml/2006/table">
            <a:tbl>
              <a:tblPr/>
              <a:tblGrid>
                <a:gridCol w="3413125"/>
                <a:gridCol w="2274888"/>
                <a:gridCol w="2389187"/>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Industry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Hours</a:t>
                      </a:r>
                      <a:endParaRPr kumimoji="0" lang="el-GR"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Real wage</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Ammunition, excl 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Small arms ammun.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101.7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Oth. Ordnance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Small arms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59.6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Semiconductor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44.9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Electronic nec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31.8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25.8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Watches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18.9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Paving mix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17.6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22.4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Architec metal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custDataLst>
              <p:tags r:id="rId3"/>
            </p:custDataLst>
          </p:nvPr>
        </p:nvSpPr>
        <p:spPr/>
        <p:txBody>
          <a:bodyPr/>
          <a:lstStyle/>
          <a:p>
            <a:fld id="{81663568-AE9C-4BD4-96A1-061B52D55E34}" type="slidenum">
              <a:rPr lang="en-US" smtClean="0"/>
              <a:pPr/>
              <a:t>33</a:t>
            </a:fld>
            <a:endParaRPr lang="en-US"/>
          </a:p>
        </p:txBody>
      </p:sp>
      <p:sp>
        <p:nvSpPr>
          <p:cNvPr id="3" name="TextBox 2"/>
          <p:cNvSpPr txBox="1"/>
          <p:nvPr>
            <p:custDataLst>
              <p:tags r:id="rId4"/>
            </p:custDataLst>
          </p:nvPr>
        </p:nvSpPr>
        <p:spPr>
          <a:xfrm>
            <a:off x="533400" y="6096000"/>
            <a:ext cx="8001000" cy="369332"/>
          </a:xfrm>
          <a:prstGeom prst="rect">
            <a:avLst/>
          </a:prstGeom>
          <a:noFill/>
        </p:spPr>
        <p:txBody>
          <a:bodyPr wrap="square" rtlCol="0">
            <a:spAutoFit/>
          </a:bodyPr>
          <a:lstStyle/>
          <a:p>
            <a:r>
              <a:rPr lang="en-US" dirty="0" smtClean="0"/>
              <a:t>But what if we compare it to average labor productivity growth from 1958-1973?  </a:t>
            </a:r>
            <a:endParaRPr lang="en-US" dirty="0"/>
          </a:p>
        </p:txBody>
      </p:sp>
    </p:spTree>
    <p:extLst>
      <p:ext uri="{BB962C8B-B14F-4D97-AF65-F5344CB8AC3E}">
        <p14:creationId xmlns:p14="http://schemas.microsoft.com/office/powerpoint/2010/main" val="4227074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custDataLst>
              <p:tags r:id="rId1"/>
            </p:custDataLst>
          </p:nvPr>
        </p:nvSpPr>
        <p:spPr>
          <a:xfrm>
            <a:off x="1150938" y="214313"/>
            <a:ext cx="7793037" cy="928687"/>
          </a:xfrm>
        </p:spPr>
        <p:txBody>
          <a:bodyPr>
            <a:normAutofit/>
          </a:bodyPr>
          <a:lstStyle/>
          <a:p>
            <a:r>
              <a:rPr lang="en-US" sz="2800" dirty="0" smtClean="0">
                <a:solidFill>
                  <a:srgbClr val="0070C0"/>
                </a:solidFill>
              </a:rPr>
              <a:t>Problem with the Counterfactual</a:t>
            </a:r>
            <a:endParaRPr lang="en-US" sz="2800" dirty="0">
              <a:solidFill>
                <a:srgbClr val="0070C0"/>
              </a:solidFill>
            </a:endParaRPr>
          </a:p>
        </p:txBody>
      </p:sp>
      <p:sp>
        <p:nvSpPr>
          <p:cNvPr id="48131" name="Rectangle 3"/>
          <p:cNvSpPr>
            <a:spLocks noGrp="1" noChangeArrowheads="1"/>
          </p:cNvSpPr>
          <p:nvPr>
            <p:ph type="body" sz="half" idx="1"/>
            <p:custDataLst>
              <p:tags r:id="rId2"/>
            </p:custDataLst>
          </p:nvPr>
        </p:nvSpPr>
        <p:spPr>
          <a:xfrm>
            <a:off x="685800" y="1295400"/>
            <a:ext cx="7848600" cy="5105399"/>
          </a:xfrm>
          <a:solidFill>
            <a:schemeClr val="bg1"/>
          </a:solidFill>
        </p:spPr>
        <p:txBody>
          <a:bodyPr>
            <a:normAutofit/>
          </a:bodyPr>
          <a:lstStyle/>
          <a:p>
            <a:pPr marL="533400" indent="-533400">
              <a:lnSpc>
                <a:spcPct val="90000"/>
              </a:lnSpc>
            </a:pPr>
            <a:r>
              <a:rPr lang="en-US" sz="2000" dirty="0" err="1" smtClean="0"/>
              <a:t>Perotti’s</a:t>
            </a:r>
            <a:r>
              <a:rPr lang="en-US" sz="2000" dirty="0" smtClean="0"/>
              <a:t> implicit </a:t>
            </a:r>
            <a:r>
              <a:rPr lang="en-US" sz="2000" dirty="0" smtClean="0">
                <a:solidFill>
                  <a:srgbClr val="FF0000"/>
                </a:solidFill>
              </a:rPr>
              <a:t>counterfactual assumption </a:t>
            </a:r>
            <a:r>
              <a:rPr lang="en-US" sz="2000" dirty="0" smtClean="0"/>
              <a:t>is that real wages would not have risen if government spending had not risen since he is comparing </a:t>
            </a:r>
            <a:r>
              <a:rPr lang="el-GR" sz="2000" dirty="0"/>
              <a:t>Δ</a:t>
            </a:r>
            <a:r>
              <a:rPr lang="en-US" sz="2000" dirty="0"/>
              <a:t>(W/P) </a:t>
            </a:r>
            <a:r>
              <a:rPr lang="en-US" sz="2000" dirty="0" smtClean="0"/>
              <a:t>to a 0 threshold.  Consider the first-order condition again:</a:t>
            </a:r>
          </a:p>
          <a:p>
            <a:pPr marL="0" indent="0">
              <a:lnSpc>
                <a:spcPct val="90000"/>
              </a:lnSpc>
              <a:buNone/>
            </a:pPr>
            <a:endParaRPr lang="en-US" sz="2000" dirty="0"/>
          </a:p>
          <a:p>
            <a:pPr marL="0" indent="0">
              <a:lnSpc>
                <a:spcPct val="90000"/>
              </a:lnSpc>
              <a:buNone/>
            </a:pPr>
            <a:endParaRPr lang="en-US" sz="2000" dirty="0" smtClean="0"/>
          </a:p>
          <a:p>
            <a:pPr marL="0" indent="0">
              <a:lnSpc>
                <a:spcPct val="90000"/>
              </a:lnSpc>
              <a:buNone/>
            </a:pPr>
            <a:endParaRPr lang="en-US" sz="2000" dirty="0" smtClean="0"/>
          </a:p>
          <a:p>
            <a:pPr marL="0" indent="0">
              <a:lnSpc>
                <a:spcPct val="90000"/>
              </a:lnSpc>
              <a:buNone/>
            </a:pPr>
            <a:endParaRPr lang="en-US" sz="2000" dirty="0"/>
          </a:p>
          <a:p>
            <a:pPr marL="533400" indent="-533400">
              <a:lnSpc>
                <a:spcPct val="90000"/>
              </a:lnSpc>
            </a:pPr>
            <a:endParaRPr lang="en-US" sz="2000" dirty="0" smtClean="0"/>
          </a:p>
          <a:p>
            <a:pPr marL="533400" indent="-533400">
              <a:lnSpc>
                <a:spcPct val="90000"/>
              </a:lnSpc>
            </a:pPr>
            <a:r>
              <a:rPr lang="en-US" sz="2000" dirty="0" err="1" smtClean="0"/>
              <a:t>Perotti</a:t>
            </a:r>
            <a:r>
              <a:rPr lang="en-US" sz="2000" dirty="0" smtClean="0"/>
              <a:t> was implicitly assuming that </a:t>
            </a:r>
            <a:r>
              <a:rPr lang="en-US" sz="2000" i="1" dirty="0" smtClean="0"/>
              <a:t>A</a:t>
            </a:r>
            <a:r>
              <a:rPr lang="en-US" sz="2000" dirty="0" smtClean="0"/>
              <a:t> and </a:t>
            </a:r>
            <a:r>
              <a:rPr lang="en-US" sz="2000" i="1" dirty="0" smtClean="0"/>
              <a:t>K</a:t>
            </a:r>
            <a:r>
              <a:rPr lang="en-US" sz="2000" dirty="0" smtClean="0"/>
              <a:t> were unchanged over these 4 or 5 year periods. In </a:t>
            </a:r>
            <a:r>
              <a:rPr lang="en-US" sz="2000" dirty="0"/>
              <a:t>fact, from </a:t>
            </a:r>
            <a:r>
              <a:rPr lang="en-US" sz="2000" dirty="0">
                <a:solidFill>
                  <a:srgbClr val="FF0000"/>
                </a:solidFill>
              </a:rPr>
              <a:t>1958 – 1973</a:t>
            </a:r>
            <a:r>
              <a:rPr lang="en-US" sz="2000" dirty="0"/>
              <a:t>, average annual growth in economy-wide labor productivity was </a:t>
            </a:r>
            <a:r>
              <a:rPr lang="en-US" sz="2000" dirty="0">
                <a:solidFill>
                  <a:srgbClr val="FF0000"/>
                </a:solidFill>
              </a:rPr>
              <a:t>3%</a:t>
            </a:r>
            <a:r>
              <a:rPr lang="en-US" sz="2000" dirty="0"/>
              <a:t> per year.  For </a:t>
            </a:r>
            <a:r>
              <a:rPr lang="en-US" sz="2000" dirty="0">
                <a:solidFill>
                  <a:srgbClr val="FF0000"/>
                </a:solidFill>
              </a:rPr>
              <a:t>1973-1996</a:t>
            </a:r>
            <a:r>
              <a:rPr lang="en-US" sz="2000" dirty="0"/>
              <a:t>, it was 1.5%.</a:t>
            </a:r>
          </a:p>
          <a:p>
            <a:pPr marL="533400" indent="-533400">
              <a:lnSpc>
                <a:spcPct val="90000"/>
              </a:lnSpc>
            </a:pPr>
            <a:endParaRPr lang="en-US" sz="2600" dirty="0"/>
          </a:p>
          <a:p>
            <a:pPr marL="533400" indent="-533400">
              <a:lnSpc>
                <a:spcPct val="90000"/>
              </a:lnSpc>
            </a:pPr>
            <a:endParaRPr lang="en-US" sz="2400" dirty="0"/>
          </a:p>
        </p:txBody>
      </p:sp>
      <p:sp>
        <p:nvSpPr>
          <p:cNvPr id="2" name="Slide Number Placeholder 1"/>
          <p:cNvSpPr>
            <a:spLocks noGrp="1"/>
          </p:cNvSpPr>
          <p:nvPr>
            <p:ph type="sldNum" sz="quarter" idx="12"/>
            <p:custDataLst>
              <p:tags r:id="rId3"/>
            </p:custDataLst>
          </p:nvPr>
        </p:nvSpPr>
        <p:spPr/>
        <p:txBody>
          <a:bodyPr/>
          <a:lstStyle/>
          <a:p>
            <a:fld id="{7A5BBCBA-FCAB-4934-9EF8-E173D9FDF1CA}" type="slidenum">
              <a:rPr lang="en-US" smtClean="0"/>
              <a:pPr/>
              <a:t>34</a:t>
            </a:fld>
            <a:endParaRPr lang="en-US"/>
          </a:p>
        </p:txBody>
      </p:sp>
      <mc:AlternateContent xmlns:mc="http://schemas.openxmlformats.org/markup-compatibility/2006" xmlns:a14="http://schemas.microsoft.com/office/drawing/2010/main">
        <mc:Choice Requires="a14">
          <p:sp>
            <p:nvSpPr>
              <p:cNvPr id="3" name="Rectangle 2"/>
              <p:cNvSpPr/>
              <p:nvPr>
                <p:custDataLst>
                  <p:tags r:id="rId4"/>
                </p:custDataLst>
              </p:nvPr>
            </p:nvSpPr>
            <p:spPr>
              <a:xfrm>
                <a:off x="3587994" y="3067050"/>
                <a:ext cx="2009396" cy="657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𝐴</m:t>
                          </m:r>
                        </m:e>
                        <m:sub>
                          <m:r>
                            <a:rPr lang="en-US" i="1">
                              <a:latin typeface="Cambria Math"/>
                            </a:rPr>
                            <m:t>𝑡</m:t>
                          </m:r>
                        </m:sub>
                      </m:sSub>
                      <m:sSub>
                        <m:sSubPr>
                          <m:ctrlPr>
                            <a:rPr lang="en-US" i="1">
                              <a:latin typeface="Cambria Math"/>
                            </a:rPr>
                          </m:ctrlPr>
                        </m:sSubPr>
                        <m:e>
                          <m:r>
                            <a:rPr lang="en-US" i="1">
                              <a:latin typeface="Cambria Math"/>
                            </a:rPr>
                            <m:t>𝐹</m:t>
                          </m:r>
                        </m:e>
                        <m:sub>
                          <m:r>
                            <a:rPr lang="en-US" i="1">
                              <a:latin typeface="Cambria Math"/>
                            </a:rPr>
                            <m:t>𝐿</m:t>
                          </m:r>
                        </m:sub>
                      </m:sSub>
                      <m:d>
                        <m:dPr>
                          <m:ctrlPr>
                            <a:rPr lang="en-US" i="1">
                              <a:latin typeface="Cambria Math"/>
                            </a:rPr>
                          </m:ctrlPr>
                        </m:dPr>
                        <m:e>
                          <m:sSub>
                            <m:sSubPr>
                              <m:ctrlPr>
                                <a:rPr lang="en-US" i="1">
                                  <a:latin typeface="Cambria Math"/>
                                </a:rPr>
                              </m:ctrlPr>
                            </m:sSubPr>
                            <m:e>
                              <m:r>
                                <a:rPr lang="en-US" i="1">
                                  <a:latin typeface="Cambria Math"/>
                                </a:rPr>
                                <m:t>𝐾</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𝐿</m:t>
                              </m:r>
                            </m:e>
                            <m:sub>
                              <m:r>
                                <a:rPr lang="en-US" i="1">
                                  <a:latin typeface="Cambria Math"/>
                                </a:rPr>
                                <m:t>𝑡</m:t>
                              </m:r>
                            </m:sub>
                          </m:sSub>
                        </m:e>
                      </m:d>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𝑊</m:t>
                              </m:r>
                            </m:e>
                            <m:sub>
                              <m:r>
                                <a:rPr lang="en-US" i="1">
                                  <a:latin typeface="Cambria Math"/>
                                </a:rPr>
                                <m:t>𝑡</m:t>
                              </m:r>
                            </m:sub>
                          </m:sSub>
                        </m:num>
                        <m:den>
                          <m:sSub>
                            <m:sSubPr>
                              <m:ctrlPr>
                                <a:rPr lang="en-US" i="1">
                                  <a:latin typeface="Cambria Math"/>
                                </a:rPr>
                              </m:ctrlPr>
                            </m:sSubPr>
                            <m:e>
                              <m:r>
                                <a:rPr lang="en-US" i="1">
                                  <a:latin typeface="Cambria Math"/>
                                </a:rPr>
                                <m:t>𝑃</m:t>
                              </m:r>
                            </m:e>
                            <m:sub>
                              <m:r>
                                <a:rPr lang="en-US" i="1">
                                  <a:latin typeface="Cambria Math"/>
                                </a:rPr>
                                <m:t>𝑡</m:t>
                              </m:r>
                            </m:sub>
                          </m:sSub>
                        </m:den>
                      </m:f>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custDataLst>
                  <p:tags r:id="rId6"/>
                </p:custDataLst>
              </p:nvPr>
            </p:nvSpPr>
            <p:spPr>
              <a:xfrm>
                <a:off x="3587994" y="3067050"/>
                <a:ext cx="2009396" cy="657488"/>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962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a:xfrm>
            <a:off x="457200" y="274638"/>
            <a:ext cx="8229600" cy="868362"/>
          </a:xfrm>
        </p:spPr>
        <p:txBody>
          <a:bodyPr>
            <a:normAutofit/>
          </a:bodyPr>
          <a:lstStyle/>
          <a:p>
            <a:r>
              <a:rPr lang="en-US" sz="2400" dirty="0"/>
              <a:t>Log Change during Vietnam War</a:t>
            </a:r>
            <a:br>
              <a:rPr lang="en-US" sz="2400" dirty="0"/>
            </a:br>
            <a:r>
              <a:rPr lang="en-US" sz="2400" dirty="0"/>
              <a:t>1963-67 (</a:t>
            </a:r>
            <a:r>
              <a:rPr lang="en-US" sz="2400" dirty="0">
                <a:solidFill>
                  <a:srgbClr val="009900"/>
                </a:solidFill>
              </a:rPr>
              <a:t>green means consistent with neoclassical model</a:t>
            </a:r>
            <a:r>
              <a:rPr lang="en-US" sz="2400" dirty="0"/>
              <a:t>)</a:t>
            </a:r>
          </a:p>
        </p:txBody>
      </p:sp>
      <p:graphicFrame>
        <p:nvGraphicFramePr>
          <p:cNvPr id="14423" name="Group 87"/>
          <p:cNvGraphicFramePr>
            <a:graphicFrameLocks noGrp="1"/>
          </p:cNvGraphicFramePr>
          <p:nvPr>
            <p:ph idx="1"/>
            <p:custDataLst>
              <p:tags r:id="rId2"/>
            </p:custDataLst>
          </p:nvPr>
        </p:nvGraphicFramePr>
        <p:xfrm>
          <a:off x="457200" y="1600200"/>
          <a:ext cx="8001000" cy="4572000"/>
        </p:xfrm>
        <a:graphic>
          <a:graphicData uri="http://schemas.openxmlformats.org/drawingml/2006/table">
            <a:tbl>
              <a:tblPr/>
              <a:tblGrid>
                <a:gridCol w="3124200"/>
                <a:gridCol w="1600200"/>
                <a:gridCol w="1828800"/>
                <a:gridCol w="1447800"/>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Industry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Hours</a:t>
                      </a:r>
                      <a:endParaRPr kumimoji="0" lang="el-GR" sz="2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W/P – 12%</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Arial" charset="0"/>
                        </a:rPr>
                        <a:t>K</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Ammunition, excl 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rPr>
                        <a:t>116.9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rPr>
                        <a:t>-14.2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Small arms ammun.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rPr>
                        <a:t>101.7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rPr>
                        <a:t>-2.83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Oth. Ordnance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rPr>
                        <a:t>41.5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rPr>
                        <a:t>-16.6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Small arms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rPr>
                        <a:t>59.6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Semiconductor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42.6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32.5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Electronic nec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31.8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13.4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Watches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rPr>
                        <a:t>18.9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Paving mix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17.6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00"/>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Architec metal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9900"/>
                          </a:solidFill>
                          <a:effectLst/>
                          <a:latin typeface="Arial" charset="0"/>
                        </a:rPr>
                        <a:t>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9900"/>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Oval 1"/>
          <p:cNvSpPr/>
          <p:nvPr>
            <p:custDataLst>
              <p:tags r:id="rId3"/>
            </p:custDataLst>
          </p:nvPr>
        </p:nvSpPr>
        <p:spPr>
          <a:xfrm>
            <a:off x="152400" y="3886200"/>
            <a:ext cx="8610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custDataLst>
              <p:tags r:id="rId4"/>
            </p:custDataLst>
          </p:nvPr>
        </p:nvSpPr>
        <p:spPr/>
        <p:txBody>
          <a:bodyPr/>
          <a:lstStyle/>
          <a:p>
            <a:fld id="{81663568-AE9C-4BD4-96A1-061B52D55E34}" type="slidenum">
              <a:rPr lang="en-US" smtClean="0"/>
              <a:pPr/>
              <a:t>35</a:t>
            </a:fld>
            <a:endParaRPr lang="en-US"/>
          </a:p>
        </p:txBody>
      </p:sp>
      <p:sp>
        <p:nvSpPr>
          <p:cNvPr id="6" name="Oval 5"/>
          <p:cNvSpPr/>
          <p:nvPr>
            <p:custDataLst>
              <p:tags r:id="rId5"/>
            </p:custDataLst>
          </p:nvPr>
        </p:nvSpPr>
        <p:spPr>
          <a:xfrm>
            <a:off x="167054" y="4305300"/>
            <a:ext cx="8610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00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400" dirty="0" err="1" smtClean="0">
                <a:solidFill>
                  <a:srgbClr val="0000FF"/>
                </a:solidFill>
              </a:rPr>
              <a:t>Nekarda</a:t>
            </a:r>
            <a:r>
              <a:rPr lang="en-US" sz="2400" dirty="0" smtClean="0">
                <a:solidFill>
                  <a:srgbClr val="0000FF"/>
                </a:solidFill>
              </a:rPr>
              <a:t>-Ramey Empirical Analysis</a:t>
            </a:r>
            <a:endParaRPr lang="en-US" sz="2400" dirty="0">
              <a:solidFill>
                <a:srgbClr val="0000FF"/>
              </a:solidFill>
            </a:endParaRPr>
          </a:p>
        </p:txBody>
      </p:sp>
      <mc:AlternateContent xmlns:mc="http://schemas.openxmlformats.org/markup-compatibility/2006" xmlns:a14="http://schemas.microsoft.com/office/drawing/2010/main">
        <mc:Choice Requires="a14">
          <p:sp>
            <p:nvSpPr>
              <p:cNvPr id="186371" name="Rectangle 3"/>
              <p:cNvSpPr>
                <a:spLocks noGrp="1" noChangeArrowheads="1"/>
              </p:cNvSpPr>
              <p:nvPr>
                <p:ph idx="1"/>
                <p:custDataLst>
                  <p:tags r:id="rId2"/>
                </p:custDataLst>
              </p:nvPr>
            </p:nvSpPr>
            <p:spPr>
              <a:xfrm>
                <a:off x="381000" y="1143000"/>
                <a:ext cx="8229600" cy="5410200"/>
              </a:xfrm>
            </p:spPr>
            <p:txBody>
              <a:bodyPr>
                <a:normAutofit fontScale="92500" lnSpcReduction="10000"/>
              </a:bodyPr>
              <a:lstStyle/>
              <a:p>
                <a:pPr>
                  <a:lnSpc>
                    <a:spcPct val="90000"/>
                  </a:lnSpc>
                </a:pPr>
                <a:r>
                  <a:rPr lang="en-US" sz="2400" dirty="0" smtClean="0"/>
                  <a:t>Chris </a:t>
                </a:r>
                <a:r>
                  <a:rPr lang="en-US" sz="2400" dirty="0" err="1" smtClean="0"/>
                  <a:t>Nekarda</a:t>
                </a:r>
                <a:r>
                  <a:rPr lang="en-US" sz="2400" dirty="0" smtClean="0"/>
                  <a:t> and I were intrigued by </a:t>
                </a:r>
                <a:r>
                  <a:rPr lang="en-US" sz="2400" dirty="0" err="1" smtClean="0"/>
                  <a:t>Perotti’s</a:t>
                </a:r>
                <a:r>
                  <a:rPr lang="en-US" sz="2400" dirty="0" smtClean="0"/>
                  <a:t> idea so we decided to look into it in more detail (“Industry Evidence on the Effects of Government Spending,” AEJ-Macro January 2011)</a:t>
                </a:r>
                <a:endParaRPr lang="en-US" sz="2400" b="1" i="1" dirty="0" smtClean="0">
                  <a:solidFill>
                    <a:srgbClr val="FF0000"/>
                  </a:solidFill>
                </a:endParaRPr>
              </a:p>
              <a:p>
                <a:pPr marL="0" indent="0">
                  <a:lnSpc>
                    <a:spcPct val="90000"/>
                  </a:lnSpc>
                  <a:buNone/>
                </a:pPr>
                <a:endParaRPr lang="en-US" sz="2400" b="1" i="1" dirty="0" smtClean="0">
                  <a:solidFill>
                    <a:srgbClr val="FF0000"/>
                  </a:solidFill>
                </a:endParaRPr>
              </a:p>
              <a:p>
                <a:pPr marL="0" indent="0">
                  <a:lnSpc>
                    <a:spcPct val="90000"/>
                  </a:lnSpc>
                  <a:buNone/>
                </a:pPr>
                <a:endParaRPr lang="en-US" sz="2400" b="1" i="1" dirty="0" smtClean="0">
                  <a:solidFill>
                    <a:srgbClr val="FF0000"/>
                  </a:solidFill>
                </a:endParaRPr>
              </a:p>
              <a:p>
                <a:pPr>
                  <a:lnSpc>
                    <a:spcPct val="90000"/>
                  </a:lnSpc>
                </a:pPr>
                <a:r>
                  <a:rPr lang="en-US" sz="2400" dirty="0" smtClean="0"/>
                  <a:t>We created a full panel data set of 4-digit industries from 1958-2005, merging the NBER productivity database to input-output tables to create government spending by industry.</a:t>
                </a:r>
              </a:p>
              <a:p>
                <a:pPr>
                  <a:lnSpc>
                    <a:spcPct val="90000"/>
                  </a:lnSpc>
                </a:pPr>
                <a:endParaRPr lang="en-US" sz="2400" dirty="0"/>
              </a:p>
              <a:p>
                <a:pPr>
                  <a:lnSpc>
                    <a:spcPct val="90000"/>
                  </a:lnSpc>
                </a:pPr>
                <a:endParaRPr lang="en-US" sz="2400" dirty="0"/>
              </a:p>
              <a:p>
                <a:pPr>
                  <a:lnSpc>
                    <a:spcPct val="90000"/>
                  </a:lnSpc>
                </a:pPr>
                <a:r>
                  <a:rPr lang="en-US" sz="2400" dirty="0" smtClean="0"/>
                  <a:t>In the </a:t>
                </a:r>
                <a:r>
                  <a:rPr lang="en-US" sz="2400" dirty="0" smtClean="0">
                    <a:solidFill>
                      <a:srgbClr val="FF0000"/>
                    </a:solidFill>
                  </a:rPr>
                  <a:t>first version of our paper</a:t>
                </a:r>
                <a:r>
                  <a:rPr lang="en-US" sz="2400" dirty="0" smtClean="0"/>
                  <a:t>, we thought that the “semi-conductor” problem was a “fast-growing” industry problem, so we tried to deal with it by modifying </a:t>
                </a:r>
                <a:r>
                  <a:rPr lang="en-US" sz="2400" dirty="0" err="1" smtClean="0"/>
                  <a:t>Perotti’s</a:t>
                </a:r>
                <a:r>
                  <a:rPr lang="en-US" sz="2400" dirty="0" smtClean="0"/>
                  <a:t> government variable as follows:</a:t>
                </a:r>
              </a:p>
              <a:p>
                <a:pPr>
                  <a:lnSpc>
                    <a:spcPct val="90000"/>
                  </a:lnSpc>
                </a:pPr>
                <a:endParaRPr lang="en-US" sz="2400" i="1" dirty="0">
                  <a:latin typeface="Cambria Math"/>
                </a:endParaRPr>
              </a:p>
              <a:p>
                <a:pPr marL="0" indent="0">
                  <a:lnSpc>
                    <a:spcPct val="90000"/>
                  </a:lnSpc>
                  <a:buNone/>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sSub>
                            <m:sSubPr>
                              <m:ctrlPr>
                                <a:rPr lang="en-US" sz="2000" i="1">
                                  <a:latin typeface="Cambria Math"/>
                                </a:rPr>
                              </m:ctrlPr>
                            </m:sSubPr>
                            <m:e>
                              <m:r>
                                <a:rPr lang="en-US" sz="2000" i="1">
                                  <a:latin typeface="Cambria Math"/>
                                </a:rPr>
                                <m:t>𝐺</m:t>
                              </m:r>
                            </m:e>
                            <m:sub>
                              <m:r>
                                <a:rPr lang="en-US" sz="2000" i="1">
                                  <a:latin typeface="Cambria Math"/>
                                </a:rPr>
                                <m:t>𝑖𝑡</m:t>
                              </m:r>
                            </m:sub>
                          </m:sSub>
                          <m:r>
                            <a:rPr lang="en-US" sz="2000" i="1">
                              <a:latin typeface="Cambria Math"/>
                            </a:rPr>
                            <m:t>−</m:t>
                          </m:r>
                          <m:sSub>
                            <m:sSubPr>
                              <m:ctrlPr>
                                <a:rPr lang="en-US" sz="2000" i="1">
                                  <a:latin typeface="Cambria Math"/>
                                </a:rPr>
                              </m:ctrlPr>
                            </m:sSubPr>
                            <m:e>
                              <m:r>
                                <a:rPr lang="en-US" sz="2000" i="1">
                                  <a:latin typeface="Cambria Math"/>
                                </a:rPr>
                                <m:t>𝐺</m:t>
                              </m:r>
                            </m:e>
                            <m:sub>
                              <m:r>
                                <a:rPr lang="en-US" sz="2000" i="1">
                                  <a:latin typeface="Cambria Math"/>
                                </a:rPr>
                                <m:t>𝑖𝑡</m:t>
                              </m:r>
                              <m:r>
                                <a:rPr lang="en-US" sz="2000" i="1">
                                  <a:latin typeface="Cambria Math"/>
                                </a:rPr>
                                <m:t>−5</m:t>
                              </m:r>
                            </m:sub>
                          </m:sSub>
                        </m:num>
                        <m:den>
                          <m:sSub>
                            <m:sSubPr>
                              <m:ctrlPr>
                                <a:rPr lang="en-US" sz="2000" i="1">
                                  <a:latin typeface="Cambria Math"/>
                                </a:rPr>
                              </m:ctrlPr>
                            </m:sSubPr>
                            <m:e>
                              <m:r>
                                <a:rPr lang="en-US" sz="2000" i="1">
                                  <a:latin typeface="Cambria Math"/>
                                </a:rPr>
                                <m:t>𝑌</m:t>
                              </m:r>
                            </m:e>
                            <m:sub>
                              <m:r>
                                <a:rPr lang="en-US" sz="2000" i="1">
                                  <a:latin typeface="Cambria Math"/>
                                </a:rPr>
                                <m:t>𝑖𝑡</m:t>
                              </m:r>
                              <m:r>
                                <a:rPr lang="en-US" sz="2000" i="1">
                                  <a:latin typeface="Cambria Math"/>
                                </a:rPr>
                                <m:t>−5</m:t>
                              </m:r>
                            </m:sub>
                          </m:sSub>
                        </m:den>
                      </m:f>
                      <m:r>
                        <a:rPr lang="en-US" sz="2000" b="0" i="1" smtClean="0">
                          <a:latin typeface="Cambria Math"/>
                        </a:rPr>
                        <m:t>           </m:t>
                      </m:r>
                      <m:r>
                        <a:rPr lang="en-US" sz="2000" b="0" i="1" smtClean="0">
                          <a:latin typeface="Cambria Math"/>
                        </a:rPr>
                        <m:t>𝑣𝑠</m:t>
                      </m:r>
                      <m:r>
                        <a:rPr lang="en-US" sz="2000" b="0" i="1" smtClean="0">
                          <a:latin typeface="Cambria Math"/>
                        </a:rPr>
                        <m:t>.        </m:t>
                      </m:r>
                      <m:f>
                        <m:fPr>
                          <m:ctrlPr>
                            <a:rPr lang="en-US" sz="2000" i="1">
                              <a:latin typeface="Cambria Math"/>
                            </a:rPr>
                          </m:ctrlPr>
                        </m:fPr>
                        <m:num>
                          <m:sSub>
                            <m:sSubPr>
                              <m:ctrlPr>
                                <a:rPr lang="en-US" sz="2000" i="1">
                                  <a:latin typeface="Cambria Math"/>
                                </a:rPr>
                              </m:ctrlPr>
                            </m:sSubPr>
                            <m:e>
                              <m:r>
                                <a:rPr lang="en-US" sz="2000" i="1">
                                  <a:latin typeface="Cambria Math"/>
                                </a:rPr>
                                <m:t>𝐺</m:t>
                              </m:r>
                            </m:e>
                            <m:sub>
                              <m:r>
                                <a:rPr lang="en-US" sz="2000" i="1">
                                  <a:latin typeface="Cambria Math"/>
                                </a:rPr>
                                <m:t>𝑖𝑡</m:t>
                              </m:r>
                            </m:sub>
                          </m:sSub>
                          <m:r>
                            <a:rPr lang="en-US" sz="2000" i="1">
                              <a:latin typeface="Cambria Math"/>
                            </a:rPr>
                            <m:t>−</m:t>
                          </m:r>
                          <m:sSub>
                            <m:sSubPr>
                              <m:ctrlPr>
                                <a:rPr lang="en-US" sz="2000" i="1">
                                  <a:latin typeface="Cambria Math"/>
                                </a:rPr>
                              </m:ctrlPr>
                            </m:sSubPr>
                            <m:e>
                              <m:r>
                                <a:rPr lang="en-US" sz="2000" i="1">
                                  <a:latin typeface="Cambria Math"/>
                                </a:rPr>
                                <m:t>𝐺</m:t>
                              </m:r>
                            </m:e>
                            <m:sub>
                              <m:r>
                                <a:rPr lang="en-US" sz="2000" i="1">
                                  <a:latin typeface="Cambria Math"/>
                                </a:rPr>
                                <m:t>𝑖𝑡</m:t>
                              </m:r>
                              <m:r>
                                <a:rPr lang="en-US" sz="2000" i="1">
                                  <a:latin typeface="Cambria Math"/>
                                </a:rPr>
                                <m:t>−5</m:t>
                              </m:r>
                            </m:sub>
                          </m:sSub>
                        </m:num>
                        <m:den>
                          <m:r>
                            <a:rPr lang="en-US"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𝑖𝑡</m:t>
                              </m:r>
                              <m:r>
                                <a:rPr lang="en-US" sz="2000" i="1">
                                  <a:latin typeface="Cambria Math"/>
                                </a:rPr>
                                <m:t>−5</m:t>
                              </m:r>
                            </m:sub>
                          </m:sSub>
                          <m:r>
                            <a:rPr lang="en-US" sz="2000" i="1">
                              <a:latin typeface="Cambria Math"/>
                            </a:rPr>
                            <m:t>+</m:t>
                          </m:r>
                          <m:sSub>
                            <m:sSubPr>
                              <m:ctrlPr>
                                <a:rPr lang="en-US" sz="2000" i="1">
                                  <a:latin typeface="Cambria Math"/>
                                </a:rPr>
                              </m:ctrlPr>
                            </m:sSubPr>
                            <m:e>
                              <m:r>
                                <a:rPr lang="en-US" sz="2000" i="1">
                                  <a:latin typeface="Cambria Math"/>
                                </a:rPr>
                                <m:t>𝑌</m:t>
                              </m:r>
                            </m:e>
                            <m:sub>
                              <m:r>
                                <a:rPr lang="en-US" sz="2000" i="1">
                                  <a:latin typeface="Cambria Math"/>
                                </a:rPr>
                                <m:t>𝑖𝑡</m:t>
                              </m:r>
                            </m:sub>
                          </m:sSub>
                          <m:r>
                            <a:rPr lang="en-US" sz="2000" i="1">
                              <a:latin typeface="Cambria Math"/>
                            </a:rPr>
                            <m:t>)</m:t>
                          </m:r>
                        </m:den>
                      </m:f>
                      <m:r>
                        <a:rPr lang="en-US" sz="2000" i="1">
                          <a:latin typeface="Cambria Math"/>
                        </a:rPr>
                        <m:t> </m:t>
                      </m:r>
                    </m:oMath>
                  </m:oMathPara>
                </a14:m>
                <a:endParaRPr lang="en-US" sz="2400" dirty="0" smtClean="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mc:Choice>
        <mc:Fallback xmlns="">
          <p:sp>
            <p:nvSpPr>
              <p:cNvPr id="186371" name="Rectangle 3"/>
              <p:cNvSpPr>
                <a:spLocks noGrp="1" noRot="1" noChangeAspect="1" noMove="1" noResize="1" noEditPoints="1" noAdjustHandles="1" noChangeArrowheads="1" noChangeShapeType="1" noTextEdit="1"/>
              </p:cNvSpPr>
              <p:nvPr>
                <p:ph idx="1"/>
                <p:custDataLst>
                  <p:tags r:id="rId5"/>
                </p:custDataLst>
              </p:nvPr>
            </p:nvSpPr>
            <p:spPr>
              <a:xfrm>
                <a:off x="381000" y="1143000"/>
                <a:ext cx="8229600" cy="5410200"/>
              </a:xfrm>
              <a:blipFill rotWithShape="1">
                <a:blip r:embed="rId6"/>
                <a:stretch>
                  <a:fillRect l="-889" t="-1804"/>
                </a:stretch>
              </a:blipFill>
            </p:spPr>
            <p:txBody>
              <a:bodyPr/>
              <a:lstStyle/>
              <a:p>
                <a:r>
                  <a:rPr lang="en-US">
                    <a:noFill/>
                  </a:rPr>
                  <a:t> </a:t>
                </a:r>
              </a:p>
            </p:txBody>
          </p:sp>
        </mc:Fallback>
      </mc:AlternateContent>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36</a:t>
            </a:fld>
            <a:endParaRPr lang="en-US"/>
          </a:p>
        </p:txBody>
      </p:sp>
    </p:spTree>
    <p:extLst>
      <p:ext uri="{BB962C8B-B14F-4D97-AF65-F5344CB8AC3E}">
        <p14:creationId xmlns:p14="http://schemas.microsoft.com/office/powerpoint/2010/main" val="1488440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400" dirty="0" err="1" smtClean="0">
                <a:solidFill>
                  <a:srgbClr val="0000FF"/>
                </a:solidFill>
              </a:rPr>
              <a:t>Nekarda</a:t>
            </a:r>
            <a:r>
              <a:rPr lang="en-US" sz="2400" dirty="0" smtClean="0">
                <a:solidFill>
                  <a:srgbClr val="0000FF"/>
                </a:solidFill>
              </a:rPr>
              <a:t>-Ramey Empirical Analysis</a:t>
            </a:r>
            <a:endParaRPr lang="en-US" sz="2400" dirty="0">
              <a:solidFill>
                <a:srgbClr val="0000FF"/>
              </a:solidFill>
            </a:endParaRPr>
          </a:p>
        </p:txBody>
      </p:sp>
      <p:sp>
        <p:nvSpPr>
          <p:cNvPr id="186371" name="Rectangle 3"/>
          <p:cNvSpPr>
            <a:spLocks noGrp="1" noChangeArrowheads="1"/>
          </p:cNvSpPr>
          <p:nvPr>
            <p:ph idx="1"/>
            <p:custDataLst>
              <p:tags r:id="rId2"/>
            </p:custDataLst>
          </p:nvPr>
        </p:nvSpPr>
        <p:spPr>
          <a:xfrm>
            <a:off x="381000" y="990600"/>
            <a:ext cx="8229600" cy="5562600"/>
          </a:xfrm>
        </p:spPr>
        <p:txBody>
          <a:bodyPr>
            <a:normAutofit lnSpcReduction="10000"/>
          </a:bodyPr>
          <a:lstStyle/>
          <a:p>
            <a:pPr>
              <a:lnSpc>
                <a:spcPct val="90000"/>
              </a:lnSpc>
            </a:pPr>
            <a:endParaRPr lang="en-US" sz="2400" dirty="0"/>
          </a:p>
          <a:p>
            <a:pPr>
              <a:lnSpc>
                <a:spcPct val="90000"/>
              </a:lnSpc>
            </a:pPr>
            <a:r>
              <a:rPr lang="en-US" sz="2400" dirty="0"/>
              <a:t>We controlled </a:t>
            </a:r>
            <a:r>
              <a:rPr lang="en-US" sz="2400" dirty="0" smtClean="0"/>
              <a:t>for the </a:t>
            </a:r>
            <a:r>
              <a:rPr lang="en-US" sz="2400" dirty="0" smtClean="0">
                <a:solidFill>
                  <a:srgbClr val="FF0000"/>
                </a:solidFill>
              </a:rPr>
              <a:t>counterfactual</a:t>
            </a:r>
            <a:r>
              <a:rPr lang="en-US" sz="2400" dirty="0" smtClean="0"/>
              <a:t> </a:t>
            </a:r>
            <a:r>
              <a:rPr lang="en-US" sz="2400" dirty="0"/>
              <a:t>by including both </a:t>
            </a:r>
            <a:r>
              <a:rPr lang="en-US" sz="2400" dirty="0" smtClean="0"/>
              <a:t>industry- </a:t>
            </a:r>
            <a:r>
              <a:rPr lang="en-US" sz="2400" dirty="0"/>
              <a:t>and </a:t>
            </a:r>
            <a:r>
              <a:rPr lang="en-US" sz="2400" dirty="0" smtClean="0"/>
              <a:t>time- </a:t>
            </a:r>
            <a:r>
              <a:rPr lang="en-US" sz="2400" dirty="0"/>
              <a:t>fixed </a:t>
            </a:r>
            <a:r>
              <a:rPr lang="en-US" sz="2400" dirty="0" smtClean="0"/>
              <a:t>effects – thus we were comparing the changes in the variables relative to the average in other industries.  </a:t>
            </a:r>
            <a:endParaRPr lang="en-US" sz="2400" dirty="0"/>
          </a:p>
          <a:p>
            <a:pPr>
              <a:lnSpc>
                <a:spcPct val="90000"/>
              </a:lnSpc>
            </a:pPr>
            <a:endParaRPr lang="en-US" sz="2400" dirty="0" smtClean="0"/>
          </a:p>
          <a:p>
            <a:pPr>
              <a:lnSpc>
                <a:spcPct val="90000"/>
              </a:lnSpc>
            </a:pPr>
            <a:r>
              <a:rPr lang="en-US" sz="2400" dirty="0" smtClean="0"/>
              <a:t>Our modified government demand variable, like </a:t>
            </a:r>
            <a:r>
              <a:rPr lang="en-US" sz="2400" dirty="0" err="1" smtClean="0"/>
              <a:t>Perotti’s</a:t>
            </a:r>
            <a:r>
              <a:rPr lang="en-US" sz="2400" dirty="0" smtClean="0"/>
              <a:t> initial variable, had </a:t>
            </a:r>
            <a:r>
              <a:rPr lang="en-US" sz="2400" dirty="0" smtClean="0">
                <a:solidFill>
                  <a:srgbClr val="FF0000"/>
                </a:solidFill>
              </a:rPr>
              <a:t>first-stage F-statistics </a:t>
            </a:r>
            <a:r>
              <a:rPr lang="en-US" sz="2400" dirty="0" smtClean="0"/>
              <a:t>over 100 for explaining industry output and hours, so both were very relevant.</a:t>
            </a:r>
          </a:p>
          <a:p>
            <a:pPr>
              <a:lnSpc>
                <a:spcPct val="90000"/>
              </a:lnSpc>
            </a:pPr>
            <a:endParaRPr lang="en-US" sz="2400" dirty="0"/>
          </a:p>
          <a:p>
            <a:pPr>
              <a:lnSpc>
                <a:spcPct val="90000"/>
              </a:lnSpc>
            </a:pPr>
            <a:r>
              <a:rPr lang="en-US" sz="2400" dirty="0" smtClean="0"/>
              <a:t>However, regressions showed that both our modified variable and </a:t>
            </a:r>
            <a:r>
              <a:rPr lang="en-US" sz="2400" dirty="0" err="1" smtClean="0"/>
              <a:t>Perotti’s</a:t>
            </a:r>
            <a:r>
              <a:rPr lang="en-US" sz="2400" dirty="0" smtClean="0"/>
              <a:t> variable implied industries with greater growth of shipments to the government experienced </a:t>
            </a:r>
            <a:r>
              <a:rPr lang="en-US" sz="2400" dirty="0" smtClean="0">
                <a:solidFill>
                  <a:srgbClr val="FF0000"/>
                </a:solidFill>
              </a:rPr>
              <a:t>faster than average labor productivity growth</a:t>
            </a:r>
            <a:r>
              <a:rPr lang="en-US" sz="2400" dirty="0" smtClean="0"/>
              <a:t>.  We thought we had found evidence of </a:t>
            </a:r>
            <a:r>
              <a:rPr lang="en-US" sz="2400" dirty="0" smtClean="0">
                <a:solidFill>
                  <a:srgbClr val="FF0000"/>
                </a:solidFill>
              </a:rPr>
              <a:t>increasing returns.</a:t>
            </a:r>
          </a:p>
          <a:p>
            <a:pPr marL="0" indent="0">
              <a:lnSpc>
                <a:spcPct val="90000"/>
              </a:lnSpc>
              <a:buNone/>
            </a:pPr>
            <a:endParaRPr lang="en-US" sz="24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37</a:t>
            </a:fld>
            <a:endParaRPr lang="en-US"/>
          </a:p>
        </p:txBody>
      </p:sp>
    </p:spTree>
    <p:extLst>
      <p:ext uri="{BB962C8B-B14F-4D97-AF65-F5344CB8AC3E}">
        <p14:creationId xmlns:p14="http://schemas.microsoft.com/office/powerpoint/2010/main" val="27470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400" dirty="0" err="1" smtClean="0">
                <a:solidFill>
                  <a:srgbClr val="0000FF"/>
                </a:solidFill>
              </a:rPr>
              <a:t>Nekarda</a:t>
            </a:r>
            <a:r>
              <a:rPr lang="en-US" sz="2400" dirty="0" smtClean="0">
                <a:solidFill>
                  <a:srgbClr val="0000FF"/>
                </a:solidFill>
              </a:rPr>
              <a:t>-Ramey Empirical Analysis</a:t>
            </a:r>
            <a:endParaRPr lang="en-US" sz="2400" dirty="0">
              <a:solidFill>
                <a:srgbClr val="0000FF"/>
              </a:solidFill>
            </a:endParaRPr>
          </a:p>
        </p:txBody>
      </p:sp>
      <p:sp>
        <p:nvSpPr>
          <p:cNvPr id="2" name="Slide Number Placeholder 1"/>
          <p:cNvSpPr>
            <a:spLocks noGrp="1"/>
          </p:cNvSpPr>
          <p:nvPr>
            <p:ph type="sldNum" sz="quarter" idx="12"/>
            <p:custDataLst>
              <p:tags r:id="rId2"/>
            </p:custDataLst>
          </p:nvPr>
        </p:nvSpPr>
        <p:spPr/>
        <p:txBody>
          <a:bodyPr/>
          <a:lstStyle/>
          <a:p>
            <a:fld id="{EB727A59-F01E-43BC-BF0A-5533339D486C}" type="slidenum">
              <a:rPr lang="en-US" smtClean="0"/>
              <a:t>38</a:t>
            </a:fld>
            <a:endParaRPr lang="en-US"/>
          </a:p>
        </p:txBody>
      </p:sp>
      <p:pic>
        <p:nvPicPr>
          <p:cNvPr id="12290"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20465" y="2057400"/>
            <a:ext cx="8602641" cy="205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custDataLst>
              <p:tags r:id="rId4"/>
            </p:custDataLst>
          </p:nvPr>
        </p:nvSpPr>
        <p:spPr>
          <a:xfrm>
            <a:off x="990600" y="4343400"/>
            <a:ext cx="7010400" cy="2031325"/>
          </a:xfrm>
          <a:prstGeom prst="rect">
            <a:avLst/>
          </a:prstGeom>
          <a:noFill/>
        </p:spPr>
        <p:txBody>
          <a:bodyPr wrap="square" rtlCol="0">
            <a:spAutoFit/>
          </a:bodyPr>
          <a:lstStyle/>
          <a:p>
            <a:r>
              <a:rPr lang="en-US" dirty="0" smtClean="0"/>
              <a:t>The real gross output column results show the high first stage F–statistic</a:t>
            </a:r>
          </a:p>
          <a:p>
            <a:r>
              <a:rPr lang="en-US" dirty="0" smtClean="0"/>
              <a:t>(112).</a:t>
            </a:r>
          </a:p>
          <a:p>
            <a:endParaRPr lang="en-US" dirty="0"/>
          </a:p>
          <a:p>
            <a:r>
              <a:rPr lang="en-US" dirty="0" smtClean="0"/>
              <a:t>But the last column results imply that a demand shock that raises output by 10% raises labor productivity by 1.5%.</a:t>
            </a:r>
          </a:p>
          <a:p>
            <a:endParaRPr lang="en-US" dirty="0"/>
          </a:p>
          <a:p>
            <a:r>
              <a:rPr lang="en-US" dirty="0" smtClean="0"/>
              <a:t>This suggests increasing returns!</a:t>
            </a:r>
            <a:endParaRPr lang="en-US" dirty="0"/>
          </a:p>
        </p:txBody>
      </p:sp>
    </p:spTree>
    <p:extLst>
      <p:ext uri="{BB962C8B-B14F-4D97-AF65-F5344CB8AC3E}">
        <p14:creationId xmlns:p14="http://schemas.microsoft.com/office/powerpoint/2010/main" val="4153434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400" dirty="0" err="1" smtClean="0">
                <a:solidFill>
                  <a:srgbClr val="0000FF"/>
                </a:solidFill>
              </a:rPr>
              <a:t>Nekarda</a:t>
            </a:r>
            <a:r>
              <a:rPr lang="en-US" sz="2400" dirty="0" smtClean="0">
                <a:solidFill>
                  <a:srgbClr val="0000FF"/>
                </a:solidFill>
              </a:rPr>
              <a:t>-Ramey Empirical Analysis</a:t>
            </a:r>
            <a:endParaRPr lang="en-US" sz="2400" dirty="0">
              <a:solidFill>
                <a:srgbClr val="0000FF"/>
              </a:solidFill>
            </a:endParaRPr>
          </a:p>
        </p:txBody>
      </p:sp>
      <p:sp>
        <p:nvSpPr>
          <p:cNvPr id="186371" name="Rectangle 3"/>
          <p:cNvSpPr>
            <a:spLocks noGrp="1" noChangeArrowheads="1"/>
          </p:cNvSpPr>
          <p:nvPr>
            <p:ph idx="1"/>
            <p:custDataLst>
              <p:tags r:id="rId2"/>
            </p:custDataLst>
          </p:nvPr>
        </p:nvSpPr>
        <p:spPr>
          <a:xfrm>
            <a:off x="381000" y="990600"/>
            <a:ext cx="8229600" cy="5562600"/>
          </a:xfrm>
        </p:spPr>
        <p:txBody>
          <a:bodyPr>
            <a:normAutofit/>
          </a:bodyPr>
          <a:lstStyle/>
          <a:p>
            <a:pPr>
              <a:lnSpc>
                <a:spcPct val="90000"/>
              </a:lnSpc>
            </a:pPr>
            <a:endParaRPr lang="en-US" sz="2400" dirty="0" smtClean="0"/>
          </a:p>
          <a:p>
            <a:pPr>
              <a:lnSpc>
                <a:spcPct val="90000"/>
              </a:lnSpc>
            </a:pPr>
            <a:r>
              <a:rPr lang="en-US" sz="2000" dirty="0" smtClean="0"/>
              <a:t>Critique during my UC Irvine Seminar: </a:t>
            </a:r>
            <a:r>
              <a:rPr lang="en-US" sz="2000" dirty="0" err="1" smtClean="0"/>
              <a:t>Perotti’s</a:t>
            </a:r>
            <a:r>
              <a:rPr lang="en-US" sz="2000" dirty="0" smtClean="0"/>
              <a:t> instrument is valid as a demand instrument only if the distribution of government spending across industries is </a:t>
            </a:r>
            <a:r>
              <a:rPr lang="en-US" sz="2000" dirty="0" smtClean="0">
                <a:solidFill>
                  <a:srgbClr val="FF0000"/>
                </a:solidFill>
              </a:rPr>
              <a:t>uncorrelated with technology</a:t>
            </a:r>
            <a:r>
              <a:rPr lang="en-US" sz="2000" dirty="0" smtClean="0"/>
              <a:t>.</a:t>
            </a:r>
          </a:p>
          <a:p>
            <a:pPr marL="0" indent="0">
              <a:lnSpc>
                <a:spcPct val="90000"/>
              </a:lnSpc>
              <a:buNone/>
            </a:pPr>
            <a:r>
              <a:rPr lang="en-US" sz="2000" dirty="0"/>
              <a:t>	</a:t>
            </a:r>
            <a:endParaRPr lang="en-US" sz="2000" dirty="0" smtClean="0"/>
          </a:p>
          <a:p>
            <a:pPr marL="0" indent="0">
              <a:lnSpc>
                <a:spcPct val="90000"/>
              </a:lnSpc>
              <a:buNone/>
            </a:pPr>
            <a:r>
              <a:rPr lang="en-US" sz="2000" dirty="0"/>
              <a:t>	</a:t>
            </a:r>
            <a:r>
              <a:rPr lang="en-US" sz="2000" dirty="0" smtClean="0"/>
              <a:t>- Gary Richardson examples</a:t>
            </a:r>
          </a:p>
          <a:p>
            <a:pPr marL="0" indent="0">
              <a:lnSpc>
                <a:spcPct val="90000"/>
              </a:lnSpc>
              <a:buNone/>
            </a:pPr>
            <a:endParaRPr lang="en-US" sz="2000" dirty="0"/>
          </a:p>
          <a:p>
            <a:pPr marL="0" indent="0">
              <a:lnSpc>
                <a:spcPct val="90000"/>
              </a:lnSpc>
              <a:buNone/>
            </a:pPr>
            <a:r>
              <a:rPr lang="en-US" sz="2000" dirty="0" smtClean="0"/>
              <a:t>	- Min </a:t>
            </a:r>
            <a:r>
              <a:rPr lang="en-US" sz="2000" dirty="0" err="1" smtClean="0"/>
              <a:t>Ouyang</a:t>
            </a:r>
            <a:r>
              <a:rPr lang="en-US" sz="2000" dirty="0" smtClean="0"/>
              <a:t> suggestion (also known as “</a:t>
            </a:r>
            <a:r>
              <a:rPr lang="en-US" sz="2000" dirty="0" err="1" smtClean="0"/>
              <a:t>Bartik</a:t>
            </a:r>
            <a:r>
              <a:rPr lang="en-US" sz="2000" dirty="0" smtClean="0"/>
              <a:t> instruments”)</a:t>
            </a:r>
          </a:p>
          <a:p>
            <a:pPr marL="0" indent="0">
              <a:lnSpc>
                <a:spcPct val="90000"/>
              </a:lnSpc>
              <a:buNone/>
            </a:pPr>
            <a:endParaRPr lang="en-US" sz="2000" dirty="0"/>
          </a:p>
          <a:p>
            <a:pPr>
              <a:lnSpc>
                <a:spcPct val="90000"/>
              </a:lnSpc>
            </a:pPr>
            <a:r>
              <a:rPr lang="en-US" sz="2000" dirty="0" smtClean="0"/>
              <a:t>Chris and I studied Min’s suggestion by algebraically decomposing the instrument into a part that could depend on technology and a part that could not.  </a:t>
            </a:r>
            <a:endParaRPr lang="en-US" sz="20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39</a:t>
            </a:fld>
            <a:endParaRPr lang="en-US"/>
          </a:p>
        </p:txBody>
      </p:sp>
    </p:spTree>
    <p:extLst>
      <p:ext uri="{BB962C8B-B14F-4D97-AF65-F5344CB8AC3E}">
        <p14:creationId xmlns:p14="http://schemas.microsoft.com/office/powerpoint/2010/main" val="291074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1"/>
            </p:custDataLst>
          </p:nvPr>
        </p:nvSpPr>
        <p:spPr/>
        <p:txBody>
          <a:bodyPr>
            <a:normAutofit fontScale="90000"/>
          </a:bodyPr>
          <a:lstStyle/>
          <a:p>
            <a:r>
              <a:rPr lang="en-US" sz="2700" dirty="0" smtClean="0">
                <a:solidFill>
                  <a:srgbClr val="0070C0"/>
                </a:solidFill>
                <a:latin typeface="Arial" pitchFamily="34" charset="0"/>
                <a:cs typeface="Arial" pitchFamily="34" charset="0"/>
              </a:rPr>
              <a:t>How Do We Estimate the Government Spending Multiplier Relevant for a Short-Run Stimulus Package?</a:t>
            </a:r>
          </a:p>
        </p:txBody>
      </p:sp>
      <p:sp>
        <p:nvSpPr>
          <p:cNvPr id="3" name="Content Placeholder 2"/>
          <p:cNvSpPr>
            <a:spLocks noGrp="1"/>
          </p:cNvSpPr>
          <p:nvPr>
            <p:ph idx="1"/>
            <p:custDataLst>
              <p:tags r:id="rId2"/>
            </p:custDataLst>
          </p:nvPr>
        </p:nvSpPr>
        <p:spPr>
          <a:xfrm>
            <a:off x="872067" y="1676400"/>
            <a:ext cx="7586133" cy="4800600"/>
          </a:xfrm>
        </p:spPr>
        <p:txBody>
          <a:bodyPr>
            <a:normAutofit fontScale="92500" lnSpcReduction="20000"/>
          </a:bodyPr>
          <a:lstStyle/>
          <a:p>
            <a:pPr marL="0" indent="0">
              <a:buNone/>
            </a:pPr>
            <a:r>
              <a:rPr lang="en-US" sz="2800" dirty="0" smtClean="0"/>
              <a:t>Ideally, the IMF would run a randomized trial:</a:t>
            </a:r>
          </a:p>
          <a:p>
            <a:pPr marL="0" indent="0">
              <a:buNone/>
            </a:pPr>
            <a:endParaRPr lang="en-US" sz="2800" dirty="0"/>
          </a:p>
          <a:p>
            <a:r>
              <a:rPr lang="en-US" sz="2800" dirty="0" smtClean="0"/>
              <a:t>It would </a:t>
            </a:r>
            <a:r>
              <a:rPr lang="en-US" sz="2800" dirty="0" smtClean="0">
                <a:solidFill>
                  <a:srgbClr val="FF0000"/>
                </a:solidFill>
              </a:rPr>
              <a:t>randomly assign </a:t>
            </a:r>
            <a:r>
              <a:rPr lang="en-US" sz="2800" dirty="0" smtClean="0"/>
              <a:t>a large group of countries to treatment and control groups.</a:t>
            </a:r>
          </a:p>
          <a:p>
            <a:pPr marL="0" indent="0">
              <a:buNone/>
            </a:pPr>
            <a:endParaRPr lang="en-US" sz="2800" dirty="0" smtClean="0"/>
          </a:p>
          <a:p>
            <a:r>
              <a:rPr lang="en-US" sz="2800" dirty="0" smtClean="0"/>
              <a:t>In the </a:t>
            </a:r>
            <a:r>
              <a:rPr lang="en-US" sz="2800" dirty="0" smtClean="0">
                <a:solidFill>
                  <a:srgbClr val="FF0000"/>
                </a:solidFill>
              </a:rPr>
              <a:t>treatment group</a:t>
            </a:r>
            <a:r>
              <a:rPr lang="en-US" sz="2800" dirty="0" smtClean="0"/>
              <a:t>, government spending would be increased for 2 years starting immediately and would be financed by deficit spending.  The government would commit to a future increase in tax rates to finance the deficit.</a:t>
            </a:r>
          </a:p>
          <a:p>
            <a:pPr marL="0" indent="0">
              <a:buNone/>
            </a:pPr>
            <a:endParaRPr lang="en-US" sz="2800" dirty="0" smtClean="0"/>
          </a:p>
          <a:p>
            <a:r>
              <a:rPr lang="en-US" sz="2800" dirty="0" smtClean="0"/>
              <a:t>After 2 years, the IMF economists could use </a:t>
            </a:r>
            <a:r>
              <a:rPr lang="en-US" sz="2800" dirty="0" smtClean="0">
                <a:solidFill>
                  <a:srgbClr val="FF0000"/>
                </a:solidFill>
              </a:rPr>
              <a:t>Diff-in-Diff methods</a:t>
            </a:r>
            <a:r>
              <a:rPr lang="en-US" sz="2800" dirty="0" smtClean="0"/>
              <a:t> to analyze the data.</a:t>
            </a:r>
            <a:endParaRPr lang="en-US" sz="2800" dirty="0"/>
          </a:p>
          <a:p>
            <a:pPr marL="0" indent="0">
              <a:buFont typeface="Arial Unicode MS" pitchFamily="34" charset="-128"/>
              <a:buNone/>
              <a:defRPr/>
            </a:pPr>
            <a:endParaRPr lang="en-US" sz="2800" dirty="0">
              <a:latin typeface="Arial" pitchFamily="34" charset="0"/>
              <a:cs typeface="Arial" pitchFamily="34" charset="0"/>
            </a:endParaRPr>
          </a:p>
          <a:p>
            <a:pPr marL="0" indent="0">
              <a:buFont typeface="Arial Unicode MS" pitchFamily="34" charset="-128"/>
              <a:buNone/>
              <a:defRPr/>
            </a:pPr>
            <a:endParaRPr lang="en-US" dirty="0">
              <a:latin typeface="Arial" pitchFamily="34" charset="0"/>
              <a:cs typeface="Arial" pitchFamily="34" charset="0"/>
            </a:endParaRPr>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4</a:t>
            </a:fld>
            <a:endParaRPr lang="en-US"/>
          </a:p>
        </p:txBody>
      </p:sp>
    </p:spTree>
    <p:extLst>
      <p:ext uri="{BB962C8B-B14F-4D97-AF65-F5344CB8AC3E}">
        <p14:creationId xmlns:p14="http://schemas.microsoft.com/office/powerpoint/2010/main" val="52475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400" dirty="0" err="1" smtClean="0">
                <a:solidFill>
                  <a:srgbClr val="0000FF"/>
                </a:solidFill>
              </a:rPr>
              <a:t>Nekarda</a:t>
            </a:r>
            <a:r>
              <a:rPr lang="en-US" sz="2400" dirty="0" smtClean="0">
                <a:solidFill>
                  <a:srgbClr val="0000FF"/>
                </a:solidFill>
              </a:rPr>
              <a:t>-Ramey Empirical Analysis</a:t>
            </a:r>
            <a:endParaRPr lang="en-US" sz="2400" dirty="0">
              <a:solidFill>
                <a:srgbClr val="0000FF"/>
              </a:solidFill>
            </a:endParaRPr>
          </a:p>
        </p:txBody>
      </p:sp>
      <p:sp>
        <p:nvSpPr>
          <p:cNvPr id="2" name="Slide Number Placeholder 1"/>
          <p:cNvSpPr>
            <a:spLocks noGrp="1"/>
          </p:cNvSpPr>
          <p:nvPr>
            <p:ph type="sldNum" sz="quarter" idx="12"/>
            <p:custDataLst>
              <p:tags r:id="rId2"/>
            </p:custDataLst>
          </p:nvPr>
        </p:nvSpPr>
        <p:spPr/>
        <p:txBody>
          <a:bodyPr/>
          <a:lstStyle/>
          <a:p>
            <a:fld id="{EB727A59-F01E-43BC-BF0A-5533339D486C}" type="slidenum">
              <a:rPr lang="en-US" smtClean="0"/>
              <a:t>40</a:t>
            </a:fld>
            <a:endParaRPr lang="en-US"/>
          </a:p>
        </p:txBody>
      </p:sp>
      <p:pic>
        <p:nvPicPr>
          <p:cNvPr id="13315" name="Picture 3"/>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052513" y="1185863"/>
            <a:ext cx="703897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143000" y="5491163"/>
            <a:ext cx="66198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127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EB727A59-F01E-43BC-BF0A-5533339D486C}" type="slidenum">
              <a:rPr lang="en-US" smtClean="0"/>
              <a:t>41</a:t>
            </a:fld>
            <a:endParaRPr lang="en-US"/>
          </a:p>
        </p:txBody>
      </p:sp>
      <p:pic>
        <p:nvPicPr>
          <p:cNvPr id="14338" name="Picture 2"/>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371600" y="381000"/>
            <a:ext cx="6563158"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8078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400" dirty="0" err="1" smtClean="0">
                <a:solidFill>
                  <a:srgbClr val="0000FF"/>
                </a:solidFill>
              </a:rPr>
              <a:t>Nekarda</a:t>
            </a:r>
            <a:r>
              <a:rPr lang="en-US" sz="2400" dirty="0" smtClean="0">
                <a:solidFill>
                  <a:srgbClr val="0000FF"/>
                </a:solidFill>
              </a:rPr>
              <a:t>-Ramey Empirical Results</a:t>
            </a:r>
            <a:endParaRPr lang="en-US" sz="2400" dirty="0">
              <a:solidFill>
                <a:srgbClr val="0000FF"/>
              </a:solidFill>
            </a:endParaRPr>
          </a:p>
        </p:txBody>
      </p:sp>
      <p:sp>
        <p:nvSpPr>
          <p:cNvPr id="2" name="Slide Number Placeholder 1"/>
          <p:cNvSpPr>
            <a:spLocks noGrp="1"/>
          </p:cNvSpPr>
          <p:nvPr>
            <p:ph type="sldNum" sz="quarter" idx="12"/>
            <p:custDataLst>
              <p:tags r:id="rId2"/>
            </p:custDataLst>
          </p:nvPr>
        </p:nvSpPr>
        <p:spPr/>
        <p:txBody>
          <a:bodyPr/>
          <a:lstStyle/>
          <a:p>
            <a:fld id="{EB727A59-F01E-43BC-BF0A-5533339D486C}" type="slidenum">
              <a:rPr lang="en-US" smtClean="0"/>
              <a:t>42</a:t>
            </a:fld>
            <a:endParaRPr lang="en-US"/>
          </a:p>
        </p:txBody>
      </p:sp>
      <p:pic>
        <p:nvPicPr>
          <p:cNvPr id="15362"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914400" y="971549"/>
            <a:ext cx="724852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404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400" dirty="0" err="1" smtClean="0">
                <a:solidFill>
                  <a:srgbClr val="0000FF"/>
                </a:solidFill>
              </a:rPr>
              <a:t>Nekarda</a:t>
            </a:r>
            <a:r>
              <a:rPr lang="en-US" sz="2400" dirty="0" smtClean="0">
                <a:solidFill>
                  <a:srgbClr val="0000FF"/>
                </a:solidFill>
              </a:rPr>
              <a:t>-Ramey Empirical Results</a:t>
            </a:r>
            <a:endParaRPr lang="en-US" sz="2400" dirty="0">
              <a:solidFill>
                <a:srgbClr val="0000FF"/>
              </a:solidFill>
            </a:endParaRPr>
          </a:p>
        </p:txBody>
      </p:sp>
      <p:sp>
        <p:nvSpPr>
          <p:cNvPr id="186371" name="Rectangle 3"/>
          <p:cNvSpPr>
            <a:spLocks noGrp="1" noChangeArrowheads="1"/>
          </p:cNvSpPr>
          <p:nvPr>
            <p:ph idx="1"/>
            <p:custDataLst>
              <p:tags r:id="rId2"/>
            </p:custDataLst>
          </p:nvPr>
        </p:nvSpPr>
        <p:spPr>
          <a:xfrm>
            <a:off x="381000" y="990600"/>
            <a:ext cx="8229600" cy="5562600"/>
          </a:xfrm>
        </p:spPr>
        <p:txBody>
          <a:bodyPr>
            <a:normAutofit fontScale="85000" lnSpcReduction="20000"/>
          </a:bodyPr>
          <a:lstStyle/>
          <a:p>
            <a:pPr>
              <a:lnSpc>
                <a:spcPct val="90000"/>
              </a:lnSpc>
            </a:pPr>
            <a:endParaRPr lang="en-US" sz="2400" dirty="0" smtClean="0"/>
          </a:p>
          <a:p>
            <a:pPr>
              <a:lnSpc>
                <a:spcPct val="90000"/>
              </a:lnSpc>
            </a:pPr>
            <a:r>
              <a:rPr lang="en-US" sz="2400" dirty="0" smtClean="0"/>
              <a:t>Our purged instrument was still very </a:t>
            </a:r>
            <a:r>
              <a:rPr lang="en-US" sz="2400" dirty="0" smtClean="0">
                <a:solidFill>
                  <a:srgbClr val="FF0000"/>
                </a:solidFill>
              </a:rPr>
              <a:t>relevant</a:t>
            </a:r>
          </a:p>
          <a:p>
            <a:pPr>
              <a:lnSpc>
                <a:spcPct val="90000"/>
              </a:lnSpc>
            </a:pPr>
            <a:endParaRPr lang="en-US" sz="2400" dirty="0"/>
          </a:p>
          <a:p>
            <a:pPr marL="0" indent="0">
              <a:lnSpc>
                <a:spcPct val="90000"/>
              </a:lnSpc>
              <a:buNone/>
            </a:pPr>
            <a:r>
              <a:rPr lang="en-US" sz="2400" dirty="0" smtClean="0"/>
              <a:t>	First-stage F-statistics above 100.</a:t>
            </a:r>
          </a:p>
          <a:p>
            <a:pPr>
              <a:lnSpc>
                <a:spcPct val="90000"/>
              </a:lnSpc>
            </a:pPr>
            <a:endParaRPr lang="en-US" sz="2400" dirty="0"/>
          </a:p>
          <a:p>
            <a:pPr>
              <a:lnSpc>
                <a:spcPct val="90000"/>
              </a:lnSpc>
            </a:pPr>
            <a:r>
              <a:rPr lang="en-US" sz="2400" dirty="0" smtClean="0"/>
              <a:t>IV regressions with the purged instrument produced estimates suggesting that an increase in output or hours caused by government spending led to:</a:t>
            </a:r>
          </a:p>
          <a:p>
            <a:pPr>
              <a:lnSpc>
                <a:spcPct val="90000"/>
              </a:lnSpc>
            </a:pPr>
            <a:endParaRPr lang="en-US" sz="2400" dirty="0"/>
          </a:p>
          <a:p>
            <a:pPr marL="0" indent="0">
              <a:lnSpc>
                <a:spcPct val="90000"/>
              </a:lnSpc>
              <a:buNone/>
            </a:pPr>
            <a:r>
              <a:rPr lang="en-US" sz="2400" dirty="0" smtClean="0"/>
              <a:t>	- small declines in labor productivity</a:t>
            </a:r>
          </a:p>
          <a:p>
            <a:pPr marL="0" indent="0">
              <a:lnSpc>
                <a:spcPct val="90000"/>
              </a:lnSpc>
              <a:buNone/>
            </a:pPr>
            <a:endParaRPr lang="en-US" sz="2400" dirty="0"/>
          </a:p>
          <a:p>
            <a:pPr marL="0" indent="0">
              <a:lnSpc>
                <a:spcPct val="90000"/>
              </a:lnSpc>
              <a:buNone/>
            </a:pPr>
            <a:r>
              <a:rPr lang="en-US" sz="2400" dirty="0" smtClean="0"/>
              <a:t>	- small declines in real product wages</a:t>
            </a:r>
          </a:p>
          <a:p>
            <a:pPr marL="0" indent="0">
              <a:lnSpc>
                <a:spcPct val="90000"/>
              </a:lnSpc>
              <a:buNone/>
            </a:pPr>
            <a:endParaRPr lang="en-US" sz="2400" dirty="0"/>
          </a:p>
          <a:p>
            <a:pPr marL="0" indent="0">
              <a:lnSpc>
                <a:spcPct val="90000"/>
              </a:lnSpc>
              <a:buNone/>
            </a:pPr>
            <a:r>
              <a:rPr lang="en-US" sz="2400" dirty="0" smtClean="0"/>
              <a:t>	- rises in the capital stock</a:t>
            </a:r>
          </a:p>
          <a:p>
            <a:pPr marL="0" indent="0">
              <a:lnSpc>
                <a:spcPct val="90000"/>
              </a:lnSpc>
              <a:buNone/>
            </a:pPr>
            <a:endParaRPr lang="en-US" sz="2400" dirty="0"/>
          </a:p>
          <a:p>
            <a:pPr marL="0" indent="0">
              <a:lnSpc>
                <a:spcPct val="90000"/>
              </a:lnSpc>
              <a:buNone/>
            </a:pPr>
            <a:r>
              <a:rPr lang="en-US" sz="2400" dirty="0" smtClean="0"/>
              <a:t>	- roughly constant returns to scale</a:t>
            </a:r>
          </a:p>
          <a:p>
            <a:pPr marL="0" indent="0">
              <a:lnSpc>
                <a:spcPct val="90000"/>
              </a:lnSpc>
              <a:buNone/>
            </a:pPr>
            <a:endParaRPr lang="en-US" sz="2400" dirty="0"/>
          </a:p>
          <a:p>
            <a:pPr>
              <a:lnSpc>
                <a:spcPct val="90000"/>
              </a:lnSpc>
            </a:pPr>
            <a:r>
              <a:rPr lang="en-US" sz="2400" dirty="0" smtClean="0"/>
              <a:t>Thus, the previous findings of increases in productivity and real wages were in part due to the fact that </a:t>
            </a:r>
            <a:r>
              <a:rPr lang="en-US" sz="2400" dirty="0" err="1" smtClean="0"/>
              <a:t>Perotti’s</a:t>
            </a:r>
            <a:r>
              <a:rPr lang="en-US" sz="2400" dirty="0" smtClean="0"/>
              <a:t> instrument </a:t>
            </a:r>
            <a:r>
              <a:rPr lang="en-US" sz="2400" dirty="0" smtClean="0">
                <a:solidFill>
                  <a:srgbClr val="FF0000"/>
                </a:solidFill>
              </a:rPr>
              <a:t>wasn’t exogenous </a:t>
            </a:r>
            <a:r>
              <a:rPr lang="en-US" sz="2400" dirty="0" smtClean="0"/>
              <a:t>– it was correlated with technology.</a:t>
            </a:r>
          </a:p>
          <a:p>
            <a:pPr marL="0" indent="0">
              <a:lnSpc>
                <a:spcPct val="90000"/>
              </a:lnSpc>
              <a:buNone/>
            </a:pPr>
            <a:endParaRPr lang="en-US" sz="2400" dirty="0"/>
          </a:p>
          <a:p>
            <a:pPr marL="0" indent="0">
              <a:lnSpc>
                <a:spcPct val="90000"/>
              </a:lnSpc>
              <a:buNone/>
            </a:pPr>
            <a:endParaRPr lang="en-US" sz="2400" dirty="0"/>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endParaRPr lang="en-US" sz="2400" dirty="0" smtClean="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43</a:t>
            </a:fld>
            <a:endParaRPr lang="en-US"/>
          </a:p>
        </p:txBody>
      </p:sp>
    </p:spTree>
    <p:extLst>
      <p:ext uri="{BB962C8B-B14F-4D97-AF65-F5344CB8AC3E}">
        <p14:creationId xmlns:p14="http://schemas.microsoft.com/office/powerpoint/2010/main" val="324149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37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637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6371">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6371">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37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EB727A59-F01E-43BC-BF0A-5533339D486C}" type="slidenum">
              <a:rPr lang="en-US" smtClean="0">
                <a:solidFill>
                  <a:srgbClr val="073E87"/>
                </a:solidFill>
              </a:rPr>
              <a:pPr/>
              <a:t>44</a:t>
            </a:fld>
            <a:endParaRPr lang="en-US">
              <a:solidFill>
                <a:srgbClr val="073E87"/>
              </a:solidFill>
            </a:endParaRPr>
          </a:p>
        </p:txBody>
      </p:sp>
      <p:sp>
        <p:nvSpPr>
          <p:cNvPr id="6" name="Title 5"/>
          <p:cNvSpPr>
            <a:spLocks noGrp="1"/>
          </p:cNvSpPr>
          <p:nvPr>
            <p:ph type="title"/>
            <p:custDataLst>
              <p:tags r:id="rId2"/>
            </p:custDataLst>
          </p:nvPr>
        </p:nvSpPr>
        <p:spPr/>
        <p:txBody>
          <a:bodyPr>
            <a:normAutofit/>
          </a:bodyPr>
          <a:lstStyle/>
          <a:p>
            <a:r>
              <a:rPr lang="en-US" dirty="0" smtClean="0"/>
              <a:t>Conclusions from this Exercise</a:t>
            </a:r>
            <a:endParaRPr lang="en-US" dirty="0"/>
          </a:p>
        </p:txBody>
      </p:sp>
      <p:sp>
        <p:nvSpPr>
          <p:cNvPr id="5" name="TextBox 4"/>
          <p:cNvSpPr txBox="1"/>
          <p:nvPr>
            <p:custDataLst>
              <p:tags r:id="rId3"/>
            </p:custDataLst>
          </p:nvPr>
        </p:nvSpPr>
        <p:spPr>
          <a:xfrm>
            <a:off x="838200" y="2590800"/>
            <a:ext cx="7605346" cy="3453253"/>
          </a:xfrm>
          <a:prstGeom prst="rect">
            <a:avLst/>
          </a:prstGeom>
          <a:noFill/>
        </p:spPr>
        <p:txBody>
          <a:bodyPr wrap="square" rtlCol="0">
            <a:spAutoFit/>
          </a:bodyPr>
          <a:lstStyle/>
          <a:p>
            <a:pPr marL="457200" indent="-457200">
              <a:lnSpc>
                <a:spcPct val="90000"/>
              </a:lnSpc>
              <a:buFont typeface="+mj-lt"/>
              <a:buAutoNum type="arabicPeriod"/>
            </a:pPr>
            <a:r>
              <a:rPr lang="en-US" sz="2400" dirty="0"/>
              <a:t>It is important to get the counterfactual right.</a:t>
            </a:r>
          </a:p>
          <a:p>
            <a:pPr marL="457200" indent="-457200">
              <a:lnSpc>
                <a:spcPct val="90000"/>
              </a:lnSpc>
              <a:buFont typeface="+mj-lt"/>
              <a:buAutoNum type="arabicPeriod"/>
            </a:pPr>
            <a:endParaRPr lang="en-US" sz="2400" dirty="0"/>
          </a:p>
          <a:p>
            <a:pPr marL="457200" indent="-457200">
              <a:lnSpc>
                <a:spcPct val="90000"/>
              </a:lnSpc>
              <a:buFont typeface="+mj-lt"/>
              <a:buAutoNum type="arabicPeriod"/>
            </a:pPr>
            <a:endParaRPr lang="en-US" sz="2400" dirty="0"/>
          </a:p>
          <a:p>
            <a:pPr marL="457200" indent="-457200">
              <a:lnSpc>
                <a:spcPct val="90000"/>
              </a:lnSpc>
              <a:buFont typeface="+mj-lt"/>
              <a:buAutoNum type="arabicPeriod"/>
            </a:pPr>
            <a:r>
              <a:rPr lang="en-US" sz="2400" dirty="0"/>
              <a:t>It is a good idea to look for outliers and influential observations.</a:t>
            </a:r>
          </a:p>
          <a:p>
            <a:pPr marL="457200" indent="-457200">
              <a:lnSpc>
                <a:spcPct val="90000"/>
              </a:lnSpc>
              <a:buFont typeface="+mj-lt"/>
              <a:buAutoNum type="arabicPeriod"/>
            </a:pPr>
            <a:endParaRPr lang="en-US" sz="2400" dirty="0"/>
          </a:p>
          <a:p>
            <a:pPr marL="457200" indent="-457200">
              <a:lnSpc>
                <a:spcPct val="90000"/>
              </a:lnSpc>
              <a:buFont typeface="+mj-lt"/>
              <a:buAutoNum type="arabicPeriod"/>
            </a:pPr>
            <a:endParaRPr lang="en-US" sz="2400" dirty="0"/>
          </a:p>
          <a:p>
            <a:pPr marL="457200" indent="-457200">
              <a:lnSpc>
                <a:spcPct val="90000"/>
              </a:lnSpc>
              <a:buFont typeface="+mj-lt"/>
              <a:buAutoNum type="arabicPeriod"/>
            </a:pPr>
            <a:r>
              <a:rPr lang="en-US" sz="2400" dirty="0"/>
              <a:t>Constructing demand instruments that are correlated with technology will lead to the wrong answers.</a:t>
            </a:r>
          </a:p>
          <a:p>
            <a:pPr marL="457200" indent="-457200">
              <a:buFont typeface="+mj-lt"/>
              <a:buAutoNum type="arabicPeriod"/>
            </a:pPr>
            <a:endParaRPr lang="en-US" sz="2400" dirty="0"/>
          </a:p>
        </p:txBody>
      </p:sp>
    </p:spTree>
    <p:extLst>
      <p:ext uri="{BB962C8B-B14F-4D97-AF65-F5344CB8AC3E}">
        <p14:creationId xmlns:p14="http://schemas.microsoft.com/office/powerpoint/2010/main" val="284308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533400"/>
            <a:ext cx="8229600" cy="914400"/>
          </a:xfrm>
        </p:spPr>
        <p:txBody>
          <a:bodyPr>
            <a:normAutofit fontScale="90000"/>
          </a:bodyPr>
          <a:lstStyle/>
          <a:p>
            <a:pPr>
              <a:lnSpc>
                <a:spcPct val="150000"/>
              </a:lnSpc>
            </a:pPr>
            <a:r>
              <a:rPr lang="en-US" sz="2800" dirty="0">
                <a:solidFill>
                  <a:srgbClr val="0000FF"/>
                </a:solidFill>
              </a:rPr>
              <a:t>How </a:t>
            </a:r>
            <a:r>
              <a:rPr lang="en-US" sz="2800" dirty="0" smtClean="0">
                <a:solidFill>
                  <a:srgbClr val="0000FF"/>
                </a:solidFill>
              </a:rPr>
              <a:t>can we reproduce </a:t>
            </a:r>
            <a:r>
              <a:rPr lang="en-US" sz="2800" dirty="0">
                <a:solidFill>
                  <a:srgbClr val="0000FF"/>
                </a:solidFill>
              </a:rPr>
              <a:t>a randomized </a:t>
            </a:r>
            <a:r>
              <a:rPr lang="en-US" sz="2800" dirty="0" smtClean="0">
                <a:solidFill>
                  <a:srgbClr val="0000FF"/>
                </a:solidFill>
              </a:rPr>
              <a:t>trial</a:t>
            </a:r>
            <a:br>
              <a:rPr lang="en-US" sz="2800" dirty="0" smtClean="0">
                <a:solidFill>
                  <a:srgbClr val="0000FF"/>
                </a:solidFill>
              </a:rPr>
            </a:br>
            <a:r>
              <a:rPr lang="en-US" sz="2800" dirty="0" smtClean="0">
                <a:solidFill>
                  <a:srgbClr val="0000FF"/>
                </a:solidFill>
              </a:rPr>
              <a:t> in aggregate time series data?</a:t>
            </a:r>
            <a:r>
              <a:rPr lang="en-US" sz="2800" dirty="0">
                <a:solidFill>
                  <a:srgbClr val="0000FF"/>
                </a:solidFill>
              </a:rPr>
              <a:t/>
            </a:r>
            <a:br>
              <a:rPr lang="en-US" sz="2800" dirty="0">
                <a:solidFill>
                  <a:srgbClr val="0000FF"/>
                </a:solidFill>
              </a:rPr>
            </a:br>
            <a:endParaRPr lang="en-US" sz="2800" dirty="0">
              <a:solidFill>
                <a:srgbClr val="0000FF"/>
              </a:solidFill>
            </a:endParaRPr>
          </a:p>
        </p:txBody>
      </p:sp>
      <p:sp>
        <p:nvSpPr>
          <p:cNvPr id="186371" name="Rectangle 3"/>
          <p:cNvSpPr>
            <a:spLocks noGrp="1" noChangeArrowheads="1"/>
          </p:cNvSpPr>
          <p:nvPr>
            <p:ph idx="1"/>
            <p:custDataLst>
              <p:tags r:id="rId2"/>
            </p:custDataLst>
          </p:nvPr>
        </p:nvSpPr>
        <p:spPr>
          <a:xfrm>
            <a:off x="381000" y="1524000"/>
            <a:ext cx="8229600" cy="4953000"/>
          </a:xfrm>
        </p:spPr>
        <p:txBody>
          <a:bodyPr>
            <a:normAutofit lnSpcReduction="10000"/>
          </a:bodyPr>
          <a:lstStyle/>
          <a:p>
            <a:pPr marL="609600" indent="-609600">
              <a:lnSpc>
                <a:spcPct val="90000"/>
              </a:lnSpc>
            </a:pPr>
            <a:endParaRPr lang="en-US" sz="2400" dirty="0"/>
          </a:p>
          <a:p>
            <a:pPr marL="609600" indent="-609600">
              <a:lnSpc>
                <a:spcPct val="90000"/>
              </a:lnSpc>
              <a:buFontTx/>
              <a:buNone/>
            </a:pPr>
            <a:r>
              <a:rPr lang="en-US" sz="2400" dirty="0">
                <a:solidFill>
                  <a:srgbClr val="FF0000"/>
                </a:solidFill>
              </a:rPr>
              <a:t>Treatment Group</a:t>
            </a:r>
            <a:r>
              <a:rPr lang="en-US" sz="2400" dirty="0"/>
              <a:t>  - </a:t>
            </a:r>
            <a:r>
              <a:rPr lang="en-US" sz="2400" dirty="0" smtClean="0"/>
              <a:t>quarterly or country-year </a:t>
            </a:r>
            <a:r>
              <a:rPr lang="en-US" sz="2400" dirty="0"/>
              <a:t>observations </a:t>
            </a:r>
            <a:r>
              <a:rPr lang="en-US" sz="2400" dirty="0" smtClean="0"/>
              <a:t>in which government spending changes.</a:t>
            </a:r>
            <a:endParaRPr lang="en-US" sz="2400" dirty="0"/>
          </a:p>
          <a:p>
            <a:pPr marL="609600" indent="-609600">
              <a:lnSpc>
                <a:spcPct val="90000"/>
              </a:lnSpc>
              <a:buFontTx/>
              <a:buNone/>
            </a:pPr>
            <a:endParaRPr lang="en-US" sz="2400" dirty="0"/>
          </a:p>
          <a:p>
            <a:pPr marL="609600" indent="-609600">
              <a:lnSpc>
                <a:spcPct val="90000"/>
              </a:lnSpc>
              <a:buFontTx/>
              <a:buNone/>
            </a:pPr>
            <a:r>
              <a:rPr lang="en-US" sz="2400" dirty="0">
                <a:solidFill>
                  <a:srgbClr val="FF0000"/>
                </a:solidFill>
              </a:rPr>
              <a:t>Control Group</a:t>
            </a:r>
            <a:r>
              <a:rPr lang="en-US" sz="2400" dirty="0"/>
              <a:t> – all other </a:t>
            </a:r>
            <a:r>
              <a:rPr lang="en-US" sz="2400" dirty="0" smtClean="0"/>
              <a:t>quarterly or country-year observations</a:t>
            </a:r>
          </a:p>
          <a:p>
            <a:pPr marL="609600" indent="-609600">
              <a:lnSpc>
                <a:spcPct val="90000"/>
              </a:lnSpc>
              <a:buFontTx/>
              <a:buNone/>
            </a:pPr>
            <a:r>
              <a:rPr lang="en-US" sz="2400" dirty="0"/>
              <a:t>	</a:t>
            </a:r>
            <a:r>
              <a:rPr lang="en-US" sz="2400" dirty="0" smtClean="0"/>
              <a:t>		    (we can also call this the </a:t>
            </a:r>
            <a:r>
              <a:rPr lang="en-US" sz="2400" dirty="0" smtClean="0">
                <a:solidFill>
                  <a:srgbClr val="FF0000"/>
                </a:solidFill>
              </a:rPr>
              <a:t>“counterfactual”</a:t>
            </a:r>
            <a:r>
              <a:rPr lang="en-US" sz="2400" dirty="0" smtClean="0"/>
              <a:t>)</a:t>
            </a:r>
            <a:endParaRPr lang="en-US" sz="2400" dirty="0"/>
          </a:p>
          <a:p>
            <a:pPr marL="609600" indent="-609600">
              <a:lnSpc>
                <a:spcPct val="90000"/>
              </a:lnSpc>
              <a:buFontTx/>
              <a:buNone/>
            </a:pPr>
            <a:endParaRPr lang="en-US" sz="2400" dirty="0"/>
          </a:p>
          <a:p>
            <a:pPr marL="609600" indent="-609600">
              <a:lnSpc>
                <a:spcPct val="90000"/>
              </a:lnSpc>
              <a:buFontTx/>
              <a:buNone/>
            </a:pPr>
            <a:r>
              <a:rPr lang="en-US" sz="2400" dirty="0" smtClean="0">
                <a:solidFill>
                  <a:srgbClr val="FF0000"/>
                </a:solidFill>
              </a:rPr>
              <a:t>Random Assignment  </a:t>
            </a:r>
            <a:r>
              <a:rPr lang="en-US" sz="2400" dirty="0" smtClean="0"/>
              <a:t>- to mimic random assignment, we need to:</a:t>
            </a:r>
          </a:p>
          <a:p>
            <a:pPr marL="609600" indent="-609600">
              <a:lnSpc>
                <a:spcPct val="90000"/>
              </a:lnSpc>
              <a:buFontTx/>
              <a:buNone/>
            </a:pPr>
            <a:endParaRPr lang="en-US" sz="2400" dirty="0">
              <a:solidFill>
                <a:srgbClr val="FF0000"/>
              </a:solidFill>
            </a:endParaRPr>
          </a:p>
          <a:p>
            <a:pPr marL="609600" indent="-609600">
              <a:lnSpc>
                <a:spcPct val="90000"/>
              </a:lnSpc>
              <a:buFontTx/>
              <a:buNone/>
            </a:pPr>
            <a:r>
              <a:rPr lang="en-US" sz="2400" dirty="0"/>
              <a:t>	- </a:t>
            </a:r>
            <a:r>
              <a:rPr lang="en-US" sz="2400" dirty="0" smtClean="0">
                <a:solidFill>
                  <a:srgbClr val="0070C0"/>
                </a:solidFill>
              </a:rPr>
              <a:t>Identify</a:t>
            </a:r>
            <a:r>
              <a:rPr lang="en-US" sz="2400" dirty="0" smtClean="0"/>
              <a:t> unanticipated, “exogenous” shocks</a:t>
            </a:r>
            <a:endParaRPr lang="en-US" sz="2400" dirty="0"/>
          </a:p>
          <a:p>
            <a:pPr marL="609600" indent="-609600">
              <a:lnSpc>
                <a:spcPct val="90000"/>
              </a:lnSpc>
              <a:buFontTx/>
              <a:buNone/>
            </a:pPr>
            <a:endParaRPr lang="en-US" sz="2400" dirty="0"/>
          </a:p>
          <a:p>
            <a:pPr marL="609600" indent="-609600">
              <a:lnSpc>
                <a:spcPct val="90000"/>
              </a:lnSpc>
              <a:buFontTx/>
              <a:buNone/>
            </a:pPr>
            <a:r>
              <a:rPr lang="en-US" sz="2400" dirty="0"/>
              <a:t>	- </a:t>
            </a:r>
            <a:r>
              <a:rPr lang="en-US" sz="2400" dirty="0" smtClean="0">
                <a:solidFill>
                  <a:srgbClr val="0070C0"/>
                </a:solidFill>
              </a:rPr>
              <a:t>Include control variables </a:t>
            </a:r>
            <a:r>
              <a:rPr lang="en-US" sz="2400" dirty="0" smtClean="0"/>
              <a:t>so that we compare to the right counterfactual given the dynamics of the economy. </a:t>
            </a:r>
            <a:endParaRPr lang="en-US" sz="2400" dirty="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5</a:t>
            </a:fld>
            <a:endParaRPr lang="en-US"/>
          </a:p>
        </p:txBody>
      </p:sp>
    </p:spTree>
    <p:extLst>
      <p:ext uri="{BB962C8B-B14F-4D97-AF65-F5344CB8AC3E}">
        <p14:creationId xmlns:p14="http://schemas.microsoft.com/office/powerpoint/2010/main" val="258719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637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637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637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63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1600200"/>
          </a:xfrm>
        </p:spPr>
        <p:txBody>
          <a:bodyPr>
            <a:normAutofit/>
          </a:bodyPr>
          <a:lstStyle/>
          <a:p>
            <a:r>
              <a:rPr lang="en-US" sz="3200" dirty="0" smtClean="0">
                <a:solidFill>
                  <a:srgbClr val="0000FF"/>
                </a:solidFill>
              </a:rPr>
              <a:t>Empirical Challenges in Estimating Effects in</a:t>
            </a:r>
            <a:br>
              <a:rPr lang="en-US" sz="3200" dirty="0" smtClean="0">
                <a:solidFill>
                  <a:srgbClr val="0000FF"/>
                </a:solidFill>
              </a:rPr>
            </a:br>
            <a:r>
              <a:rPr lang="en-US" sz="3200" dirty="0">
                <a:solidFill>
                  <a:srgbClr val="0000FF"/>
                </a:solidFill>
              </a:rPr>
              <a:t/>
            </a:r>
            <a:br>
              <a:rPr lang="en-US" sz="3200" dirty="0">
                <a:solidFill>
                  <a:srgbClr val="0000FF"/>
                </a:solidFill>
              </a:rPr>
            </a:br>
            <a:r>
              <a:rPr lang="en-US" sz="3200" dirty="0" smtClean="0">
                <a:solidFill>
                  <a:srgbClr val="0000FF"/>
                </a:solidFill>
              </a:rPr>
              <a:t> </a:t>
            </a:r>
            <a:r>
              <a:rPr lang="en-US" sz="3200" dirty="0" err="1" smtClean="0">
                <a:solidFill>
                  <a:srgbClr val="0000FF"/>
                </a:solidFill>
              </a:rPr>
              <a:t>Nonexperimental</a:t>
            </a:r>
            <a:r>
              <a:rPr lang="en-US" sz="3200" dirty="0" smtClean="0">
                <a:solidFill>
                  <a:srgbClr val="0000FF"/>
                </a:solidFill>
              </a:rPr>
              <a:t> Data</a:t>
            </a:r>
            <a:endParaRPr lang="en-US" sz="3200" dirty="0">
              <a:solidFill>
                <a:srgbClr val="0000FF"/>
              </a:solidFill>
            </a:endParaRPr>
          </a:p>
        </p:txBody>
      </p:sp>
      <p:sp>
        <p:nvSpPr>
          <p:cNvPr id="186371" name="Rectangle 3"/>
          <p:cNvSpPr>
            <a:spLocks noGrp="1" noChangeArrowheads="1"/>
          </p:cNvSpPr>
          <p:nvPr>
            <p:ph idx="1"/>
            <p:custDataLst>
              <p:tags r:id="rId2"/>
            </p:custDataLst>
          </p:nvPr>
        </p:nvSpPr>
        <p:spPr>
          <a:xfrm>
            <a:off x="914400" y="2209800"/>
            <a:ext cx="7543800" cy="3657600"/>
          </a:xfrm>
        </p:spPr>
        <p:txBody>
          <a:bodyPr>
            <a:normAutofit fontScale="92500" lnSpcReduction="20000"/>
          </a:bodyPr>
          <a:lstStyle/>
          <a:p>
            <a:pPr marL="457200" indent="-457200">
              <a:lnSpc>
                <a:spcPct val="90000"/>
              </a:lnSpc>
              <a:buFont typeface="+mj-lt"/>
              <a:buAutoNum type="alphaUcPeriod"/>
            </a:pPr>
            <a:r>
              <a:rPr lang="en-US" sz="2600" dirty="0" smtClean="0"/>
              <a:t>Identification</a:t>
            </a:r>
          </a:p>
          <a:p>
            <a:pPr marL="457200" indent="-457200">
              <a:lnSpc>
                <a:spcPct val="90000"/>
              </a:lnSpc>
              <a:buFont typeface="+mj-lt"/>
              <a:buAutoNum type="alphaUcPeriod"/>
            </a:pPr>
            <a:endParaRPr lang="en-US" sz="2600" dirty="0" smtClean="0"/>
          </a:p>
          <a:p>
            <a:pPr marL="400050" lvl="1" indent="0">
              <a:lnSpc>
                <a:spcPct val="90000"/>
              </a:lnSpc>
              <a:buNone/>
            </a:pPr>
            <a:r>
              <a:rPr lang="en-US" sz="2600" dirty="0" smtClean="0"/>
              <a:t>1. </a:t>
            </a:r>
            <a:r>
              <a:rPr lang="en-US" sz="2600" dirty="0" err="1" smtClean="0"/>
              <a:t>Exogeneity</a:t>
            </a:r>
            <a:endParaRPr lang="en-US" sz="2600" dirty="0" smtClean="0"/>
          </a:p>
          <a:p>
            <a:pPr marL="400050" lvl="1" indent="0">
              <a:lnSpc>
                <a:spcPct val="90000"/>
              </a:lnSpc>
              <a:buNone/>
            </a:pPr>
            <a:r>
              <a:rPr lang="en-US" sz="2600" dirty="0" smtClean="0"/>
              <a:t>2. Relevance</a:t>
            </a:r>
          </a:p>
          <a:p>
            <a:pPr marL="400050" lvl="1" indent="0">
              <a:lnSpc>
                <a:spcPct val="90000"/>
              </a:lnSpc>
              <a:buNone/>
            </a:pPr>
            <a:r>
              <a:rPr lang="en-US" sz="2600" dirty="0" smtClean="0"/>
              <a:t>3. Surprises</a:t>
            </a:r>
          </a:p>
          <a:p>
            <a:pPr marL="457200" indent="-457200">
              <a:lnSpc>
                <a:spcPct val="90000"/>
              </a:lnSpc>
              <a:buFont typeface="+mj-lt"/>
              <a:buAutoNum type="alphaUcPeriod"/>
            </a:pPr>
            <a:endParaRPr lang="en-US" sz="2600" dirty="0" smtClean="0"/>
          </a:p>
          <a:p>
            <a:pPr marL="457200" indent="-457200">
              <a:lnSpc>
                <a:spcPct val="90000"/>
              </a:lnSpc>
              <a:buFont typeface="+mj-lt"/>
              <a:buAutoNum type="alphaUcPeriod"/>
            </a:pPr>
            <a:endParaRPr lang="en-US" sz="2600" dirty="0"/>
          </a:p>
          <a:p>
            <a:pPr marL="457200" indent="-457200">
              <a:lnSpc>
                <a:spcPct val="90000"/>
              </a:lnSpc>
              <a:buFont typeface="+mj-lt"/>
              <a:buAutoNum type="alphaUcPeriod"/>
            </a:pPr>
            <a:r>
              <a:rPr lang="en-US" sz="2600" dirty="0" smtClean="0"/>
              <a:t>Counterfactuals</a:t>
            </a:r>
          </a:p>
          <a:p>
            <a:pPr marL="457200" indent="-457200">
              <a:lnSpc>
                <a:spcPct val="90000"/>
              </a:lnSpc>
              <a:buFont typeface="+mj-lt"/>
              <a:buAutoNum type="alphaUcPeriod"/>
            </a:pPr>
            <a:endParaRPr lang="en-US" sz="2600" dirty="0"/>
          </a:p>
          <a:p>
            <a:pPr marL="457200" indent="-457200">
              <a:lnSpc>
                <a:spcPct val="90000"/>
              </a:lnSpc>
              <a:buFont typeface="+mj-lt"/>
              <a:buAutoNum type="alphaUcPeriod"/>
            </a:pPr>
            <a:r>
              <a:rPr lang="en-US" sz="2600" dirty="0" smtClean="0"/>
              <a:t>Robustness and sensitivity</a:t>
            </a:r>
          </a:p>
          <a:p>
            <a:pPr marL="0" indent="0">
              <a:lnSpc>
                <a:spcPct val="90000"/>
              </a:lnSpc>
              <a:buNone/>
            </a:pPr>
            <a:endParaRPr lang="en-US" sz="2400" dirty="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6</a:t>
            </a:fld>
            <a:endParaRPr lang="en-US"/>
          </a:p>
        </p:txBody>
      </p:sp>
    </p:spTree>
    <p:extLst>
      <p:ext uri="{BB962C8B-B14F-4D97-AF65-F5344CB8AC3E}">
        <p14:creationId xmlns:p14="http://schemas.microsoft.com/office/powerpoint/2010/main" val="2961985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3200" dirty="0" smtClean="0">
                <a:solidFill>
                  <a:srgbClr val="0000FF"/>
                </a:solidFill>
              </a:rPr>
              <a:t>A. Identification</a:t>
            </a:r>
            <a:endParaRPr lang="en-US" sz="3200" dirty="0">
              <a:solidFill>
                <a:srgbClr val="0000FF"/>
              </a:solidFill>
            </a:endParaRPr>
          </a:p>
        </p:txBody>
      </p:sp>
      <p:sp>
        <p:nvSpPr>
          <p:cNvPr id="186371" name="Rectangle 3"/>
          <p:cNvSpPr>
            <a:spLocks noGrp="1" noChangeArrowheads="1"/>
          </p:cNvSpPr>
          <p:nvPr>
            <p:ph idx="1"/>
            <p:custDataLst>
              <p:tags r:id="rId2"/>
            </p:custDataLst>
          </p:nvPr>
        </p:nvSpPr>
        <p:spPr>
          <a:xfrm>
            <a:off x="1066800" y="1295400"/>
            <a:ext cx="7467600" cy="4953000"/>
          </a:xfrm>
        </p:spPr>
        <p:txBody>
          <a:bodyPr>
            <a:normAutofit/>
          </a:bodyPr>
          <a:lstStyle/>
          <a:p>
            <a:pPr marL="0" indent="0">
              <a:lnSpc>
                <a:spcPct val="90000"/>
              </a:lnSpc>
              <a:buNone/>
            </a:pPr>
            <a:r>
              <a:rPr lang="en-US" sz="2400" dirty="0" smtClean="0"/>
              <a:t>Identification is at the heart of every empirical effort that is not simple data description.</a:t>
            </a:r>
          </a:p>
          <a:p>
            <a:pPr marL="0" indent="0">
              <a:lnSpc>
                <a:spcPct val="90000"/>
              </a:lnSpc>
              <a:buNone/>
            </a:pPr>
            <a:endParaRPr lang="en-US" sz="2400" dirty="0" smtClean="0"/>
          </a:p>
          <a:p>
            <a:pPr marL="0" indent="0">
              <a:lnSpc>
                <a:spcPct val="90000"/>
              </a:lnSpc>
              <a:buNone/>
            </a:pPr>
            <a:endParaRPr lang="en-US" sz="2400" dirty="0"/>
          </a:p>
          <a:p>
            <a:pPr marL="0" indent="0">
              <a:lnSpc>
                <a:spcPct val="90000"/>
              </a:lnSpc>
              <a:buNone/>
            </a:pPr>
            <a:r>
              <a:rPr lang="en-US" sz="2400" b="1" dirty="0" smtClean="0"/>
              <a:t>Identification:</a:t>
            </a:r>
          </a:p>
          <a:p>
            <a:pPr marL="0" indent="0">
              <a:lnSpc>
                <a:spcPct val="90000"/>
              </a:lnSpc>
              <a:buNone/>
            </a:pPr>
            <a:endParaRPr lang="en-US" sz="2400" dirty="0"/>
          </a:p>
          <a:p>
            <a:pPr>
              <a:lnSpc>
                <a:spcPct val="90000"/>
              </a:lnSpc>
            </a:pPr>
            <a:r>
              <a:rPr lang="en-US" sz="2400" dirty="0" smtClean="0"/>
              <a:t>turns correlations into causal relationships</a:t>
            </a:r>
          </a:p>
          <a:p>
            <a:pPr marL="0" indent="0">
              <a:lnSpc>
                <a:spcPct val="90000"/>
              </a:lnSpc>
              <a:buNone/>
            </a:pPr>
            <a:endParaRPr lang="en-US" sz="2400" dirty="0" smtClean="0"/>
          </a:p>
          <a:p>
            <a:pPr>
              <a:lnSpc>
                <a:spcPct val="90000"/>
              </a:lnSpc>
            </a:pPr>
            <a:r>
              <a:rPr lang="en-US" sz="2400" dirty="0"/>
              <a:t>i</a:t>
            </a:r>
            <a:r>
              <a:rPr lang="en-US" sz="2400" dirty="0" smtClean="0"/>
              <a:t>s achieved by applying theoretical assumptions to data</a:t>
            </a:r>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7</a:t>
            </a:fld>
            <a:endParaRPr lang="en-US"/>
          </a:p>
        </p:txBody>
      </p:sp>
    </p:spTree>
    <p:extLst>
      <p:ext uri="{BB962C8B-B14F-4D97-AF65-F5344CB8AC3E}">
        <p14:creationId xmlns:p14="http://schemas.microsoft.com/office/powerpoint/2010/main" val="8789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304800"/>
            <a:ext cx="8229600" cy="685800"/>
          </a:xfrm>
        </p:spPr>
        <p:txBody>
          <a:bodyPr>
            <a:normAutofit/>
          </a:bodyPr>
          <a:lstStyle/>
          <a:p>
            <a:r>
              <a:rPr lang="en-US" sz="2800" dirty="0" smtClean="0">
                <a:solidFill>
                  <a:srgbClr val="0000FF"/>
                </a:solidFill>
              </a:rPr>
              <a:t>A. Identification (cont.)</a:t>
            </a:r>
            <a:endParaRPr lang="en-US" sz="2800" dirty="0">
              <a:solidFill>
                <a:srgbClr val="0000FF"/>
              </a:solidFill>
            </a:endParaRPr>
          </a:p>
        </p:txBody>
      </p:sp>
      <p:sp>
        <p:nvSpPr>
          <p:cNvPr id="186371" name="Rectangle 3"/>
          <p:cNvSpPr>
            <a:spLocks noGrp="1" noChangeArrowheads="1"/>
          </p:cNvSpPr>
          <p:nvPr>
            <p:ph idx="1"/>
            <p:custDataLst>
              <p:tags r:id="rId2"/>
            </p:custDataLst>
          </p:nvPr>
        </p:nvSpPr>
        <p:spPr>
          <a:xfrm>
            <a:off x="304800" y="1371600"/>
            <a:ext cx="8229600" cy="4953000"/>
          </a:xfrm>
        </p:spPr>
        <p:txBody>
          <a:bodyPr>
            <a:normAutofit/>
          </a:bodyPr>
          <a:lstStyle/>
          <a:p>
            <a:pPr marL="0" indent="0">
              <a:lnSpc>
                <a:spcPct val="90000"/>
              </a:lnSpc>
              <a:buNone/>
            </a:pPr>
            <a:r>
              <a:rPr lang="en-US" sz="2400" dirty="0" smtClean="0"/>
              <a:t>Consider the classic case of trying to identify demand parameters using data on price and quantity of strawberries.</a:t>
            </a:r>
          </a:p>
          <a:p>
            <a:pPr marL="0" indent="0">
              <a:lnSpc>
                <a:spcPct val="90000"/>
              </a:lnSpc>
              <a:buNone/>
            </a:pPr>
            <a:endParaRPr lang="en-US" sz="2400" dirty="0"/>
          </a:p>
          <a:p>
            <a:pPr marL="0" indent="0">
              <a:lnSpc>
                <a:spcPct val="90000"/>
              </a:lnSpc>
              <a:buNone/>
            </a:pPr>
            <a:r>
              <a:rPr lang="en-US" sz="2400" dirty="0" smtClean="0"/>
              <a:t>2 ways to identify the demand parameters:</a:t>
            </a:r>
          </a:p>
          <a:p>
            <a:pPr marL="0" indent="0">
              <a:lnSpc>
                <a:spcPct val="90000"/>
              </a:lnSpc>
              <a:buNone/>
            </a:pPr>
            <a:endParaRPr lang="en-US" sz="2400" dirty="0"/>
          </a:p>
          <a:p>
            <a:pPr marL="457200" indent="-457200">
              <a:lnSpc>
                <a:spcPct val="90000"/>
              </a:lnSpc>
              <a:buAutoNum type="arabicPeriod"/>
            </a:pPr>
            <a:r>
              <a:rPr lang="en-US" sz="2400" dirty="0" smtClean="0">
                <a:solidFill>
                  <a:srgbClr val="FF0000"/>
                </a:solidFill>
              </a:rPr>
              <a:t>Identification using additional data:  </a:t>
            </a:r>
            <a:r>
              <a:rPr lang="en-US" sz="2400" dirty="0" smtClean="0"/>
              <a:t>Find additional variables that </a:t>
            </a:r>
            <a:r>
              <a:rPr lang="en-US" sz="2400" dirty="0" smtClean="0">
                <a:solidFill>
                  <a:srgbClr val="0070C0"/>
                </a:solidFill>
              </a:rPr>
              <a:t>theory </a:t>
            </a:r>
            <a:r>
              <a:rPr lang="en-US" sz="2400" dirty="0" smtClean="0"/>
              <a:t>tells us enters the supply curve but not the demand curve, such as rainfall.</a:t>
            </a:r>
          </a:p>
          <a:p>
            <a:pPr marL="457200" indent="-457200">
              <a:lnSpc>
                <a:spcPct val="90000"/>
              </a:lnSpc>
              <a:buAutoNum type="arabicPeriod"/>
            </a:pPr>
            <a:endParaRPr lang="en-US" sz="2400" dirty="0"/>
          </a:p>
          <a:p>
            <a:pPr marL="457200" indent="-457200">
              <a:lnSpc>
                <a:spcPct val="90000"/>
              </a:lnSpc>
              <a:buAutoNum type="arabicPeriod"/>
            </a:pPr>
            <a:r>
              <a:rPr lang="en-US" sz="2400" dirty="0" smtClean="0">
                <a:solidFill>
                  <a:srgbClr val="FF0000"/>
                </a:solidFill>
              </a:rPr>
              <a:t>Structural Identification:  </a:t>
            </a:r>
            <a:r>
              <a:rPr lang="en-US" sz="2400" dirty="0" smtClean="0"/>
              <a:t>Use outside estimates or assume the form of the supply curve, impose these parameters on the data and then estimate the demand curve parameters.</a:t>
            </a:r>
            <a:endParaRPr lang="en-US" sz="2400" dirty="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8</a:t>
            </a:fld>
            <a:endParaRPr lang="en-US"/>
          </a:p>
        </p:txBody>
      </p:sp>
    </p:spTree>
    <p:extLst>
      <p:ext uri="{BB962C8B-B14F-4D97-AF65-F5344CB8AC3E}">
        <p14:creationId xmlns:p14="http://schemas.microsoft.com/office/powerpoint/2010/main" val="407622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custDataLst>
              <p:tags r:id="rId1"/>
            </p:custDataLst>
          </p:nvPr>
        </p:nvSpPr>
        <p:spPr>
          <a:xfrm>
            <a:off x="533400" y="228600"/>
            <a:ext cx="8229600" cy="685800"/>
          </a:xfrm>
        </p:spPr>
        <p:txBody>
          <a:bodyPr>
            <a:normAutofit/>
          </a:bodyPr>
          <a:lstStyle/>
          <a:p>
            <a:r>
              <a:rPr lang="en-US" sz="2400" dirty="0" smtClean="0">
                <a:solidFill>
                  <a:srgbClr val="0000FF"/>
                </a:solidFill>
              </a:rPr>
              <a:t>Some Issues in Identification</a:t>
            </a:r>
            <a:endParaRPr lang="en-US" sz="2400" dirty="0">
              <a:solidFill>
                <a:srgbClr val="0000FF"/>
              </a:solidFill>
            </a:endParaRPr>
          </a:p>
        </p:txBody>
      </p:sp>
      <p:sp>
        <p:nvSpPr>
          <p:cNvPr id="186371" name="Rectangle 3"/>
          <p:cNvSpPr>
            <a:spLocks noGrp="1" noChangeArrowheads="1"/>
          </p:cNvSpPr>
          <p:nvPr>
            <p:ph idx="1"/>
            <p:custDataLst>
              <p:tags r:id="rId2"/>
            </p:custDataLst>
          </p:nvPr>
        </p:nvSpPr>
        <p:spPr>
          <a:xfrm>
            <a:off x="381000" y="1066800"/>
            <a:ext cx="8229600" cy="5638800"/>
          </a:xfrm>
        </p:spPr>
        <p:txBody>
          <a:bodyPr>
            <a:normAutofit/>
          </a:bodyPr>
          <a:lstStyle/>
          <a:p>
            <a:pPr marL="457200" indent="-457200">
              <a:lnSpc>
                <a:spcPct val="90000"/>
              </a:lnSpc>
              <a:buFont typeface="+mj-lt"/>
              <a:buAutoNum type="arabicPeriod"/>
            </a:pPr>
            <a:r>
              <a:rPr lang="en-US" sz="2600" dirty="0" smtClean="0">
                <a:solidFill>
                  <a:srgbClr val="FF0000"/>
                </a:solidFill>
              </a:rPr>
              <a:t>Instruments must be exogenous.</a:t>
            </a:r>
          </a:p>
          <a:p>
            <a:pPr marL="0" indent="0">
              <a:lnSpc>
                <a:spcPct val="90000"/>
              </a:lnSpc>
              <a:buNone/>
            </a:pPr>
            <a:endParaRPr lang="en-US" sz="2600" dirty="0" smtClean="0"/>
          </a:p>
          <a:p>
            <a:pPr marL="400050" lvl="1" indent="0">
              <a:lnSpc>
                <a:spcPct val="200000"/>
              </a:lnSpc>
              <a:buNone/>
            </a:pPr>
            <a:r>
              <a:rPr lang="en-US" sz="2400" dirty="0" smtClean="0"/>
              <a:t>Note that </a:t>
            </a:r>
            <a:r>
              <a:rPr lang="en-US" sz="2400" dirty="0" err="1" smtClean="0"/>
              <a:t>exogeneity</a:t>
            </a:r>
            <a:r>
              <a:rPr lang="en-US" sz="2400" dirty="0" smtClean="0"/>
              <a:t> must always be defined relative to the model.</a:t>
            </a:r>
          </a:p>
          <a:p>
            <a:pPr marL="400050" lvl="1" indent="0">
              <a:lnSpc>
                <a:spcPct val="200000"/>
              </a:lnSpc>
              <a:buNone/>
            </a:pPr>
            <a:endParaRPr lang="en-US" sz="2400" dirty="0"/>
          </a:p>
          <a:p>
            <a:pPr marL="400050" lvl="1" indent="0">
              <a:lnSpc>
                <a:spcPct val="200000"/>
              </a:lnSpc>
              <a:buNone/>
            </a:pPr>
            <a:r>
              <a:rPr lang="en-US" sz="2400" dirty="0" smtClean="0"/>
              <a:t>Is the instrument uncorrelated with the error term in the structural equation?</a:t>
            </a:r>
            <a:endParaRPr lang="en-US" sz="2400" dirty="0"/>
          </a:p>
          <a:p>
            <a:pPr marL="400050" lvl="1" indent="0">
              <a:lnSpc>
                <a:spcPct val="90000"/>
              </a:lnSpc>
              <a:buNone/>
            </a:pPr>
            <a:endParaRPr lang="en-US" sz="2000" dirty="0"/>
          </a:p>
          <a:p>
            <a:pPr marL="0" indent="0">
              <a:lnSpc>
                <a:spcPct val="90000"/>
              </a:lnSpc>
              <a:buNone/>
            </a:pPr>
            <a:endParaRPr lang="en-US" sz="2400" dirty="0" smtClean="0"/>
          </a:p>
        </p:txBody>
      </p:sp>
      <p:sp>
        <p:nvSpPr>
          <p:cNvPr id="2" name="Slide Number Placeholder 1"/>
          <p:cNvSpPr>
            <a:spLocks noGrp="1"/>
          </p:cNvSpPr>
          <p:nvPr>
            <p:ph type="sldNum" sz="quarter" idx="12"/>
            <p:custDataLst>
              <p:tags r:id="rId3"/>
            </p:custDataLst>
          </p:nvPr>
        </p:nvSpPr>
        <p:spPr/>
        <p:txBody>
          <a:bodyPr/>
          <a:lstStyle/>
          <a:p>
            <a:fld id="{EB727A59-F01E-43BC-BF0A-5533339D486C}" type="slidenum">
              <a:rPr lang="en-US" smtClean="0"/>
              <a:t>9</a:t>
            </a:fld>
            <a:endParaRPr lang="en-US"/>
          </a:p>
        </p:txBody>
      </p:sp>
    </p:spTree>
    <p:extLst>
      <p:ext uri="{BB962C8B-B14F-4D97-AF65-F5344CB8AC3E}">
        <p14:creationId xmlns:p14="http://schemas.microsoft.com/office/powerpoint/2010/main" val="30550300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5802</TotalTime>
  <Words>2682</Words>
  <Application>Microsoft Office PowerPoint</Application>
  <PresentationFormat>On-screen Show (4:3)</PresentationFormat>
  <Paragraphs>454</Paragraphs>
  <Slides>44</Slides>
  <Notes>10</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Waveform</vt:lpstr>
      <vt:lpstr>Office Theme</vt:lpstr>
      <vt:lpstr>2_Waveform</vt:lpstr>
      <vt:lpstr>1_Waveform</vt:lpstr>
      <vt:lpstr>The Perils of Identification in Macroeconomics:  Potential Pitfalls and an Extended Example</vt:lpstr>
      <vt:lpstr>Applied Microeconomics Point of View</vt:lpstr>
      <vt:lpstr>I will use examples from estimating government spending multipliers</vt:lpstr>
      <vt:lpstr>How Do We Estimate the Government Spending Multiplier Relevant for a Short-Run Stimulus Package?</vt:lpstr>
      <vt:lpstr>How can we reproduce a randomized trial  in aggregate time series data? </vt:lpstr>
      <vt:lpstr>Empirical Challenges in Estimating Effects in   Nonexperimental Data</vt:lpstr>
      <vt:lpstr>A. Identification</vt:lpstr>
      <vt:lpstr>A. Identification (cont.)</vt:lpstr>
      <vt:lpstr>Some Issues in Identification</vt:lpstr>
      <vt:lpstr>Typical Ways that Macroeconomists Achieve Identification</vt:lpstr>
      <vt:lpstr>Typical Ways that Macroeconomists Achieve Identification</vt:lpstr>
      <vt:lpstr>Example in which Narrative Methods Don’t Necessarily Solve  the Exogeneity Problem  </vt:lpstr>
      <vt:lpstr>PowerPoint Presentation</vt:lpstr>
      <vt:lpstr>Application to the Fiscal Context</vt:lpstr>
      <vt:lpstr>Krugman’s evidence for high multipliers</vt:lpstr>
      <vt:lpstr>PowerPoint Presentation</vt:lpstr>
      <vt:lpstr>More Issues in Identification</vt:lpstr>
      <vt:lpstr>Examples from Fiscal Empirical Work</vt:lpstr>
      <vt:lpstr>Some Issues in Identification</vt:lpstr>
      <vt:lpstr>B.  Counterfactuals - getting the control group right</vt:lpstr>
      <vt:lpstr>Think about counterfactuals in a less subtle setting:  Measuring the Effect of Going to the Hospital</vt:lpstr>
      <vt:lpstr>PowerPoint Presentation</vt:lpstr>
      <vt:lpstr>C.  Robustness and Sensitivity</vt:lpstr>
      <vt:lpstr>QJE May 1991</vt:lpstr>
      <vt:lpstr>PowerPoint Presentation</vt:lpstr>
      <vt:lpstr>PowerPoint Presentation</vt:lpstr>
      <vt:lpstr>PowerPoint Presentation</vt:lpstr>
      <vt:lpstr>An Extended Example from My Own Work   or    “Why I joined the instrument police” </vt:lpstr>
      <vt:lpstr>Extended Example</vt:lpstr>
      <vt:lpstr>Perotti’s Industry Analysis</vt:lpstr>
      <vt:lpstr>Assessment</vt:lpstr>
      <vt:lpstr>Problem with the Counterfactual</vt:lpstr>
      <vt:lpstr>Log Change during Vietnam War 1963-67 (red means rejects neoclassical model)</vt:lpstr>
      <vt:lpstr>Problem with the Counterfactual</vt:lpstr>
      <vt:lpstr>Log Change during Vietnam War 1963-67 (green means consistent with neoclassical model)</vt:lpstr>
      <vt:lpstr>Nekarda-Ramey Empirical Analysis</vt:lpstr>
      <vt:lpstr>Nekarda-Ramey Empirical Analysis</vt:lpstr>
      <vt:lpstr>Nekarda-Ramey Empirical Analysis</vt:lpstr>
      <vt:lpstr>Nekarda-Ramey Empirical Analysis</vt:lpstr>
      <vt:lpstr>Nekarda-Ramey Empirical Analysis</vt:lpstr>
      <vt:lpstr>PowerPoint Presentation</vt:lpstr>
      <vt:lpstr>Nekarda-Ramey Empirical Results</vt:lpstr>
      <vt:lpstr>Nekarda-Ramey Empirical Results</vt:lpstr>
      <vt:lpstr>Conclusions from this Exercise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dc:creator>
  <cp:lastModifiedBy>vramey</cp:lastModifiedBy>
  <cp:revision>212</cp:revision>
  <dcterms:created xsi:type="dcterms:W3CDTF">2011-09-15T16:09:40Z</dcterms:created>
  <dcterms:modified xsi:type="dcterms:W3CDTF">2014-02-13T17:28:37Z</dcterms:modified>
</cp:coreProperties>
</file>