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6" r:id="rId9"/>
    <p:sldId id="265" r:id="rId10"/>
    <p:sldId id="264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46348-2609-E444-A5C2-D524CE8B981C}" type="datetimeFigureOut">
              <a:rPr lang="en-US" smtClean="0"/>
              <a:t>3/22/15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AF173-BCDC-A64A-BF1D-F42734A1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764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3203B-0BAA-6A40-8541-CE0BCF6DBBD5}" type="datetimeFigureOut">
              <a:rPr lang="en-US" smtClean="0"/>
              <a:t>3/22/15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EF726-13C9-8546-A48E-8F7743F3A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974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23AA-A837-0744-AF35-B020ACC0281C}" type="datetime1">
              <a:rPr lang="en-US" smtClean="0"/>
              <a:t>3/22/15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5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B971C-B9C3-5A4E-90A5-F25B4240FC4D}" type="datetime1">
              <a:rPr lang="en-US" smtClean="0"/>
              <a:t>3/22/15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5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9B8F-BEF5-4141-86C0-B1276A4EEDE2}" type="datetime1">
              <a:rPr lang="en-US" smtClean="0"/>
              <a:t>3/22/15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7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5A1B2-B53D-BA40-8F35-0999F68FE4A0}" type="datetime1">
              <a:rPr lang="en-US" smtClean="0"/>
              <a:t>3/22/15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0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BF72-712B-9844-BBB7-B602DAA6FA2B}" type="datetime1">
              <a:rPr lang="en-US" smtClean="0"/>
              <a:t>3/22/15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5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29B92-924B-7745-B8E3-DC04555996C7}" type="datetime1">
              <a:rPr lang="en-US" smtClean="0"/>
              <a:t>3/22/15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1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C2113-A15A-6F45-8D6A-AB0AE63EBF6D}" type="datetime1">
              <a:rPr lang="en-US" smtClean="0"/>
              <a:t>3/22/15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7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4DD2-D929-EA44-9BFF-13F5B39386C7}" type="datetime1">
              <a:rPr lang="en-US" smtClean="0"/>
              <a:t>3/22/15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0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CFC7-129C-9942-995C-30914F104915}" type="datetime1">
              <a:rPr lang="en-US" smtClean="0"/>
              <a:t>3/22/15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77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EF0-3A91-0E4B-910E-185CD5F281C8}" type="datetime1">
              <a:rPr lang="en-US" smtClean="0"/>
              <a:t>3/22/15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8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8C83D-B652-9343-8E84-C87AA475EF19}" type="datetime1">
              <a:rPr lang="en-US" smtClean="0"/>
              <a:t>3/22/15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93055-52BB-CD40-9A47-4E3C0CA917F1}" type="datetime1">
              <a:rPr lang="en-US" smtClean="0"/>
              <a:t>3/22/15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F5E23-C20D-2944-88A7-38CE998B4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0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246" y="451556"/>
            <a:ext cx="7772400" cy="2017888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some challenges in studying time preference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700" dirty="0" smtClean="0"/>
              <a:t>Colin Camerer, Caltech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RES Easter School 22-25 Mar 2015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7222" y="2794000"/>
            <a:ext cx="6855178" cy="325966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The ideal test: longitudinal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ontrolling for payment risk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When is the “present”? 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Precommitment</a:t>
            </a:r>
            <a:r>
              <a:rPr lang="en-US" dirty="0" smtClean="0">
                <a:solidFill>
                  <a:schemeClr val="tx1"/>
                </a:solidFill>
              </a:rPr>
              <a:t>: personal, soft, social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This deck is for personal scholarly use only. Do not quote, circulate, or use for teaching.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65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Subjects are optimistic about task completion (planning fallacy)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-1575" b="-1575"/>
          <a:stretch>
            <a:fillRect/>
          </a:stretch>
        </p:blipFill>
        <p:spPr/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22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studies FYI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Millar, A., &amp; </a:t>
            </a:r>
            <a:r>
              <a:rPr lang="en-US" sz="1800" dirty="0" err="1"/>
              <a:t>Navarick</a:t>
            </a:r>
            <a:r>
              <a:rPr lang="en-US" sz="1800" dirty="0"/>
              <a:t>, D. J. (1984). Self control and choice in humans: Effects of video game playing as a positive </a:t>
            </a:r>
            <a:r>
              <a:rPr lang="en-US" sz="1800" dirty="0" err="1"/>
              <a:t>reinforcer</a:t>
            </a:r>
            <a:r>
              <a:rPr lang="en-US" sz="1800" dirty="0"/>
              <a:t>. Learning and Motivation, 15, 203–218</a:t>
            </a:r>
          </a:p>
          <a:p>
            <a:r>
              <a:rPr lang="en-US" sz="1800" dirty="0"/>
              <a:t>Fernandez-</a:t>
            </a:r>
            <a:r>
              <a:rPr lang="en-US" sz="1800" dirty="0" err="1"/>
              <a:t>Villaverde</a:t>
            </a:r>
            <a:r>
              <a:rPr lang="en-US" sz="1800" dirty="0"/>
              <a:t>, J. and </a:t>
            </a:r>
            <a:r>
              <a:rPr lang="en-US" sz="1800" dirty="0" err="1"/>
              <a:t>Mukherji</a:t>
            </a:r>
            <a:r>
              <a:rPr lang="en-US" sz="1800" dirty="0"/>
              <a:t>, A. (2000). Can we really observe hyperbolic discounting? Unpublished manuscript, University of Minnesota. </a:t>
            </a:r>
          </a:p>
          <a:p>
            <a:r>
              <a:rPr lang="en-US" sz="1800" dirty="0" err="1"/>
              <a:t>Solnick</a:t>
            </a:r>
            <a:r>
              <a:rPr lang="en-US" sz="1800" dirty="0"/>
              <a:t>, J. W., </a:t>
            </a:r>
            <a:r>
              <a:rPr lang="en-US" sz="1800" dirty="0" err="1"/>
              <a:t>Kannenberg</a:t>
            </a:r>
            <a:r>
              <a:rPr lang="en-US" sz="1800" dirty="0"/>
              <a:t>, C., </a:t>
            </a:r>
            <a:r>
              <a:rPr lang="en-US" sz="1800" dirty="0" err="1"/>
              <a:t>Eckerman</a:t>
            </a:r>
            <a:r>
              <a:rPr lang="en-US" sz="1800" dirty="0"/>
              <a:t>, D. A., &amp; Waller, M. B. (1980). An experimental analysis of impulsivity and impulse control in humans. Learning and Motivation, 1, 61–77.</a:t>
            </a:r>
            <a:r>
              <a:rPr lang="en-US" sz="1800" dirty="0" smtClean="0">
                <a:effectLst/>
              </a:rPr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04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ideal longitudinal test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429" y="1417638"/>
            <a:ext cx="7551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0</a:t>
            </a:r>
          </a:p>
          <a:p>
            <a:endParaRPr lang="en-US" dirty="0"/>
          </a:p>
          <a:p>
            <a:r>
              <a:rPr lang="en-US" dirty="0" smtClean="0"/>
              <a:t>X or Y later?                                     X                                                                     Y</a:t>
            </a:r>
          </a:p>
          <a:p>
            <a:r>
              <a:rPr lang="en-US" dirty="0" smtClean="0"/>
              <a:t>_______________________  1 month_________________________2 months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5429" y="2965239"/>
            <a:ext cx="7551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  Time 1 month </a:t>
            </a:r>
          </a:p>
          <a:p>
            <a:endParaRPr lang="en-US" dirty="0"/>
          </a:p>
          <a:p>
            <a:r>
              <a:rPr lang="en-US" dirty="0" smtClean="0"/>
              <a:t>				</a:t>
            </a:r>
            <a:r>
              <a:rPr lang="en-US" dirty="0"/>
              <a:t> </a:t>
            </a:r>
            <a:r>
              <a:rPr lang="en-US" dirty="0" smtClean="0"/>
              <a:t>            X  now or Y later?                                                  Y</a:t>
            </a:r>
          </a:p>
          <a:p>
            <a:r>
              <a:rPr lang="en-US" dirty="0" smtClean="0"/>
              <a:t>_______________________  1 month_________________________2 months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55" y="1417638"/>
            <a:ext cx="703974" cy="7039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071" y="2745877"/>
            <a:ext cx="703974" cy="7039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655" y="2745877"/>
            <a:ext cx="627483" cy="784354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1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ongitudinal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/>
              <a:t>The original experiment, by Ainslie and </a:t>
            </a:r>
            <a:r>
              <a:rPr lang="en-US" dirty="0" err="1"/>
              <a:t>Haendel</a:t>
            </a:r>
            <a:r>
              <a:rPr lang="en-US" dirty="0"/>
              <a:t> (1983) with substance abusers, found a high proportion of </a:t>
            </a:r>
            <a:r>
              <a:rPr lang="en-US" b="1" dirty="0" smtClean="0"/>
              <a:t>impatient shifts </a:t>
            </a:r>
            <a:r>
              <a:rPr lang="en-US" dirty="0" smtClean="0"/>
              <a:t>(</a:t>
            </a:r>
            <a:r>
              <a:rPr lang="en-US" dirty="0"/>
              <a:t>87%). </a:t>
            </a:r>
          </a:p>
          <a:p>
            <a:pPr lvl="0"/>
            <a:r>
              <a:rPr lang="en-US" dirty="0"/>
              <a:t>Read et al (1999) also showed </a:t>
            </a:r>
            <a:r>
              <a:rPr lang="en-US" b="1" dirty="0"/>
              <a:t>predominantly impatient shifts</a:t>
            </a:r>
            <a:r>
              <a:rPr lang="en-US" dirty="0"/>
              <a:t>, switching from highbrow movies and healthy food, to lowbrow movies and junk food. </a:t>
            </a:r>
          </a:p>
          <a:p>
            <a:pPr lvl="0"/>
            <a:r>
              <a:rPr lang="en-US" dirty="0"/>
              <a:t>Read, Frederick, </a:t>
            </a:r>
            <a:r>
              <a:rPr lang="en-US" dirty="0" err="1"/>
              <a:t>Airoldi</a:t>
            </a:r>
            <a:r>
              <a:rPr lang="en-US" dirty="0"/>
              <a:t> (2012) find a roughly </a:t>
            </a:r>
            <a:r>
              <a:rPr lang="en-US" b="1" dirty="0"/>
              <a:t>equal</a:t>
            </a:r>
            <a:r>
              <a:rPr lang="en-US" dirty="0"/>
              <a:t> mixture of patient and impatient shifts over time. </a:t>
            </a:r>
          </a:p>
          <a:p>
            <a:pPr lvl="0"/>
            <a:r>
              <a:rPr lang="en-US" dirty="0" err="1" smtClean="0"/>
              <a:t>Gine</a:t>
            </a:r>
            <a:r>
              <a:rPr lang="en-US" dirty="0" smtClean="0"/>
              <a:t>* </a:t>
            </a:r>
            <a:r>
              <a:rPr lang="en-US" dirty="0"/>
              <a:t>et al (2012) conducted a high-stakes study with villagers in Malawi using a time budget (i.e., allocation of 20 money units to early and late reward dates, worth about one months’ wages). They find a substantial </a:t>
            </a:r>
            <a:r>
              <a:rPr lang="en-US" b="1" dirty="0"/>
              <a:t>impatient shift</a:t>
            </a:r>
            <a:r>
              <a:rPr lang="en-US" dirty="0"/>
              <a:t>, but only in the subsample exhibiting a static preference reversal in original choices. </a:t>
            </a:r>
          </a:p>
          <a:p>
            <a:pPr lvl="0"/>
            <a:r>
              <a:rPr lang="en-US" dirty="0"/>
              <a:t>The outlying result is </a:t>
            </a:r>
            <a:r>
              <a:rPr lang="en-US" dirty="0" err="1"/>
              <a:t>Sayman</a:t>
            </a:r>
            <a:r>
              <a:rPr lang="en-US" dirty="0"/>
              <a:t> and </a:t>
            </a:r>
            <a:r>
              <a:rPr lang="en-US" dirty="0" err="1"/>
              <a:t>Onculer</a:t>
            </a:r>
            <a:r>
              <a:rPr lang="en-US" dirty="0"/>
              <a:t> (longitudinal study 1) who find a large proportion (70%) </a:t>
            </a:r>
            <a:r>
              <a:rPr lang="en-US" b="1" dirty="0"/>
              <a:t>of patient shifts </a:t>
            </a:r>
            <a:r>
              <a:rPr lang="en-US" dirty="0"/>
              <a:t>(i.e., most people switch to the LL reward, not the SS one, when the future arrives).  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*Their </a:t>
            </a:r>
            <a:r>
              <a:rPr lang="en-US" dirty="0"/>
              <a:t>design used a front-end delay: The earliest reward was only available the next day.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for payment risk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831" y="1417638"/>
            <a:ext cx="8481969" cy="4708525"/>
          </a:xfrm>
        </p:spPr>
        <p:txBody>
          <a:bodyPr>
            <a:normAutofit/>
          </a:bodyPr>
          <a:lstStyle/>
          <a:p>
            <a:r>
              <a:rPr lang="en-US" dirty="0" smtClean="0"/>
              <a:t>Perennial concern:</a:t>
            </a:r>
          </a:p>
          <a:p>
            <a:pPr lvl="1"/>
            <a:r>
              <a:rPr lang="en-US" dirty="0" smtClean="0"/>
              <a:t>“present” experimental payments are more certain than future ones</a:t>
            </a:r>
          </a:p>
          <a:p>
            <a:pPr lvl="1"/>
            <a:r>
              <a:rPr lang="en-US" dirty="0" smtClean="0"/>
              <a:t>my view:  this is second order</a:t>
            </a:r>
          </a:p>
          <a:p>
            <a:pPr lvl="1"/>
            <a:r>
              <a:rPr lang="en-US" dirty="0" smtClean="0"/>
              <a:t>why? </a:t>
            </a:r>
          </a:p>
          <a:p>
            <a:pPr lvl="2"/>
            <a:r>
              <a:rPr lang="en-US" dirty="0" smtClean="0"/>
              <a:t>no evidence for it</a:t>
            </a:r>
          </a:p>
          <a:p>
            <a:pPr lvl="2"/>
            <a:r>
              <a:rPr lang="en-US" dirty="0" smtClean="0"/>
              <a:t>animal experiments build up credibility (many trials)</a:t>
            </a:r>
          </a:p>
          <a:p>
            <a:pPr lvl="2"/>
            <a:r>
              <a:rPr lang="en-US" dirty="0" smtClean="0"/>
              <a:t>S’s say experimental promises are credible </a:t>
            </a:r>
            <a:r>
              <a:rPr lang="en-US" sz="1800" dirty="0" smtClean="0"/>
              <a:t>(</a:t>
            </a:r>
            <a:r>
              <a:rPr lang="en-US" sz="1800" dirty="0" err="1" smtClean="0"/>
              <a:t>Kable</a:t>
            </a:r>
            <a:r>
              <a:rPr lang="en-US" sz="1800" dirty="0" smtClean="0"/>
              <a:t> </a:t>
            </a:r>
            <a:r>
              <a:rPr lang="en-US" sz="1800" dirty="0" err="1" smtClean="0"/>
              <a:t>Glimcher</a:t>
            </a:r>
            <a:r>
              <a:rPr lang="en-US" sz="1800" dirty="0" smtClean="0"/>
              <a:t> 07)</a:t>
            </a:r>
          </a:p>
          <a:p>
            <a:pPr lvl="2"/>
            <a:r>
              <a:rPr lang="en-US" dirty="0" smtClean="0"/>
              <a:t>Changes in payment technology (e.g. Amazon, </a:t>
            </a:r>
            <a:r>
              <a:rPr lang="en-US" dirty="0" err="1" smtClean="0"/>
              <a:t>Mturk</a:t>
            </a:r>
            <a:r>
              <a:rPr lang="en-US" dirty="0" smtClean="0"/>
              <a:t>, </a:t>
            </a:r>
            <a:r>
              <a:rPr lang="en-US" dirty="0" err="1" smtClean="0"/>
              <a:t>Paypal</a:t>
            </a:r>
            <a:r>
              <a:rPr lang="en-US" dirty="0" smtClean="0"/>
              <a:t>) have not changed results</a:t>
            </a:r>
          </a:p>
          <a:p>
            <a:pPr lvl="2"/>
            <a:endParaRPr lang="en-US" sz="1800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8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the “present”?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My definition:</a:t>
            </a:r>
          </a:p>
          <a:p>
            <a:pPr marL="457200" lvl="1" indent="0">
              <a:buNone/>
            </a:pPr>
            <a:r>
              <a:rPr lang="en-US" dirty="0" smtClean="0"/>
              <a:t>A </a:t>
            </a:r>
            <a:r>
              <a:rPr lang="en-US" dirty="0"/>
              <a:t>present reward is expected to be delivered at the earliest technologically feasible opportunity.  </a:t>
            </a:r>
          </a:p>
          <a:p>
            <a:pPr marL="514350" indent="-457200"/>
            <a:r>
              <a:rPr lang="en-US" dirty="0" smtClean="0"/>
              <a:t>Inherent conflict with desire to equate payment risk</a:t>
            </a:r>
          </a:p>
          <a:p>
            <a:pPr marL="914400" lvl="1" indent="-457200"/>
            <a:r>
              <a:rPr lang="en-US" dirty="0" smtClean="0"/>
              <a:t>“front end delay” experiments…not “present”!</a:t>
            </a:r>
          </a:p>
          <a:p>
            <a:pPr marL="914400" lvl="1" indent="-457200"/>
            <a:r>
              <a:rPr lang="en-US" sz="2200" dirty="0" err="1" smtClean="0"/>
              <a:t>Andreoni</a:t>
            </a:r>
            <a:r>
              <a:rPr lang="en-US" sz="2200" dirty="0" smtClean="0"/>
              <a:t> and </a:t>
            </a:r>
            <a:r>
              <a:rPr lang="en-US" sz="2200" dirty="0" err="1" smtClean="0"/>
              <a:t>Sprenger</a:t>
            </a:r>
            <a:r>
              <a:rPr lang="en-US" sz="2200" dirty="0" smtClean="0"/>
              <a:t> (2012 AER): “</a:t>
            </a:r>
            <a:r>
              <a:rPr lang="en-US" sz="2200" dirty="0"/>
              <a:t>On the scheduled day of payment, a check will be placed for delivery in campus mail services by Professor </a:t>
            </a:r>
            <a:r>
              <a:rPr lang="en-US" sz="2200" dirty="0" err="1"/>
              <a:t>Andreoni</a:t>
            </a:r>
            <a:r>
              <a:rPr lang="en-US" sz="2200" dirty="0"/>
              <a:t> and his assistants. By special arrangement, campus mail services has guaranteed delivery of 100% of your payments on the same day.”</a:t>
            </a:r>
            <a:r>
              <a:rPr lang="en-US" sz="2200" dirty="0" smtClean="0">
                <a:effectLst/>
              </a:rPr>
              <a:t> </a:t>
            </a:r>
          </a:p>
          <a:p>
            <a:pPr marL="457200" lvl="1" indent="0">
              <a:buNone/>
            </a:pPr>
            <a:endParaRPr lang="en-US" sz="1900" dirty="0" smtClean="0"/>
          </a:p>
          <a:p>
            <a:pPr marL="457200" lvl="1" indent="0">
              <a:buNone/>
            </a:pPr>
            <a:r>
              <a:rPr lang="en-US" sz="1900" dirty="0" smtClean="0"/>
              <a:t>AS: results “</a:t>
            </a:r>
            <a:r>
              <a:rPr lang="en-US" sz="1900" dirty="0"/>
              <a:t>represent a potential [upper] bound on present bias”. </a:t>
            </a:r>
            <a:endParaRPr lang="en-US" sz="1900" dirty="0" smtClean="0"/>
          </a:p>
          <a:p>
            <a:pPr marL="914400" lvl="1" indent="-45720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33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for </a:t>
            </a:r>
            <a:r>
              <a:rPr lang="en-US" dirty="0" err="1" smtClean="0"/>
              <a:t>precommitment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Sophisticated </a:t>
            </a:r>
            <a:r>
              <a:rPr lang="en-US" dirty="0" err="1" smtClean="0"/>
              <a:t>hyperbolics</a:t>
            </a:r>
            <a:r>
              <a:rPr lang="en-US" dirty="0" smtClean="0"/>
              <a:t> should demand </a:t>
            </a:r>
            <a:r>
              <a:rPr lang="en-US" dirty="0" err="1" smtClean="0"/>
              <a:t>precommitment</a:t>
            </a:r>
            <a:endParaRPr lang="en-US" dirty="0" smtClean="0"/>
          </a:p>
          <a:p>
            <a:r>
              <a:rPr lang="en-US" dirty="0" smtClean="0"/>
              <a:t>Evidence? Mixed</a:t>
            </a:r>
          </a:p>
          <a:p>
            <a:r>
              <a:rPr lang="en-US" dirty="0" smtClean="0"/>
              <a:t>Three kinds:</a:t>
            </a:r>
            <a:endParaRPr lang="en-US" dirty="0"/>
          </a:p>
          <a:p>
            <a:pPr lvl="1"/>
            <a:r>
              <a:rPr lang="en-US" dirty="0" smtClean="0"/>
              <a:t>Hard personal (e.g. casino self-exclusion, </a:t>
            </a:r>
            <a:r>
              <a:rPr lang="en-US" dirty="0" err="1" smtClean="0"/>
              <a:t>Stickk</a:t>
            </a:r>
            <a:r>
              <a:rPr lang="en-US" dirty="0" smtClean="0"/>
              <a:t>+)</a:t>
            </a:r>
          </a:p>
          <a:p>
            <a:pPr lvl="1"/>
            <a:r>
              <a:rPr lang="en-US" dirty="0" smtClean="0"/>
              <a:t>Soft (e.g. weight watchers groups, ROSCA/friendly societies…)</a:t>
            </a:r>
          </a:p>
          <a:p>
            <a:pPr lvl="1"/>
            <a:r>
              <a:rPr lang="en-US" dirty="0" smtClean="0"/>
              <a:t>Hard social institutions (e.g. social security $)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373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Precommitment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Some experimental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Ariely</a:t>
            </a:r>
            <a:r>
              <a:rPr lang="en-US" dirty="0" smtClean="0"/>
              <a:t> </a:t>
            </a:r>
            <a:r>
              <a:rPr lang="en-US" dirty="0" err="1" smtClean="0"/>
              <a:t>Wertenbroch</a:t>
            </a:r>
            <a:r>
              <a:rPr lang="en-US" dirty="0" smtClean="0"/>
              <a:t> (JMR 02) students commit to deadlines</a:t>
            </a:r>
          </a:p>
          <a:p>
            <a:r>
              <a:rPr lang="en-US" dirty="0" err="1" smtClean="0"/>
              <a:t>Casari</a:t>
            </a:r>
            <a:r>
              <a:rPr lang="en-US" dirty="0" smtClean="0"/>
              <a:t> (JRU 09) 60% of impatient reversers </a:t>
            </a:r>
            <a:r>
              <a:rPr lang="en-US" dirty="0" err="1" smtClean="0"/>
              <a:t>precommit</a:t>
            </a:r>
            <a:endParaRPr lang="en-US" dirty="0" smtClean="0"/>
          </a:p>
          <a:p>
            <a:r>
              <a:rPr lang="en-US" dirty="0" smtClean="0"/>
              <a:t>Houser+ (2010) 20% </a:t>
            </a:r>
            <a:r>
              <a:rPr lang="en-US" dirty="0" err="1" smtClean="0"/>
              <a:t>precommit</a:t>
            </a:r>
            <a:r>
              <a:rPr lang="en-US" dirty="0" smtClean="0"/>
              <a:t> to avoid internet </a:t>
            </a:r>
          </a:p>
          <a:p>
            <a:r>
              <a:rPr lang="en-US" dirty="0" smtClean="0"/>
              <a:t>Burger, </a:t>
            </a:r>
            <a:r>
              <a:rPr lang="en-US" dirty="0" err="1" smtClean="0"/>
              <a:t>Lynham</a:t>
            </a:r>
            <a:r>
              <a:rPr lang="en-US" dirty="0" smtClean="0"/>
              <a:t> (</a:t>
            </a:r>
            <a:r>
              <a:rPr lang="en-US" dirty="0" err="1" smtClean="0"/>
              <a:t>AppEcLet</a:t>
            </a:r>
            <a:r>
              <a:rPr lang="en-US" dirty="0" smtClean="0"/>
              <a:t> 2010): “Bet” on weight loss w bookie </a:t>
            </a:r>
            <a:r>
              <a:rPr lang="en-US" dirty="0" err="1" smtClean="0"/>
              <a:t>Wm</a:t>
            </a:r>
            <a:r>
              <a:rPr lang="en-US" dirty="0" smtClean="0"/>
              <a:t> Hill…80% lose</a:t>
            </a:r>
          </a:p>
          <a:p>
            <a:r>
              <a:rPr lang="en-US" dirty="0" err="1" smtClean="0"/>
              <a:t>Augenblick</a:t>
            </a:r>
            <a:r>
              <a:rPr lang="en-US" dirty="0" smtClean="0"/>
              <a:t>+ (QJE in press) effort</a:t>
            </a:r>
          </a:p>
          <a:p>
            <a:r>
              <a:rPr lang="en-US" dirty="0" err="1" smtClean="0"/>
              <a:t>Bisin</a:t>
            </a:r>
            <a:r>
              <a:rPr lang="en-US" dirty="0" smtClean="0"/>
              <a:t> Hyndman (2014) ≈50% </a:t>
            </a:r>
            <a:r>
              <a:rPr lang="en-US" dirty="0" err="1" smtClean="0"/>
              <a:t>precommit</a:t>
            </a:r>
            <a:r>
              <a:rPr lang="en-US" dirty="0" smtClean="0"/>
              <a:t> deadlines, mostly fail to reach them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19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41571" r="-41571"/>
          <a:stretch>
            <a:fillRect/>
          </a:stretch>
        </p:blipFill>
        <p:spPr>
          <a:xfrm>
            <a:off x="-826912" y="274638"/>
            <a:ext cx="11585711" cy="6371695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78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92366" r="-92366"/>
          <a:stretch>
            <a:fillRect/>
          </a:stretch>
        </p:blipFill>
        <p:spPr>
          <a:xfrm>
            <a:off x="-1042193" y="274638"/>
            <a:ext cx="11169879" cy="614300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F5E23-C20D-2944-88A7-38CE998B47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0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742</Words>
  <Application>Microsoft Macintosh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some challenges in studying time preference  Colin Camerer, Caltech RES Easter School 22-25 Mar 2015</vt:lpstr>
      <vt:lpstr>the ideal longitudinal test</vt:lpstr>
      <vt:lpstr>longitudinal evidence</vt:lpstr>
      <vt:lpstr>Controlling for payment risk </vt:lpstr>
      <vt:lpstr>When is the “present”? </vt:lpstr>
      <vt:lpstr>Demand for precommitment</vt:lpstr>
      <vt:lpstr>Precommitment:  Some experimental evidence</vt:lpstr>
      <vt:lpstr>PowerPoint Presentation</vt:lpstr>
      <vt:lpstr>PowerPoint Presentation</vt:lpstr>
      <vt:lpstr>Subjects are optimistic about task completion (planning fallacy)</vt:lpstr>
      <vt:lpstr>Other studies FYI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studying time preference</dc:title>
  <dc:creator>Colin Camerer</dc:creator>
  <cp:lastModifiedBy>Colin Camerer</cp:lastModifiedBy>
  <cp:revision>12</cp:revision>
  <dcterms:created xsi:type="dcterms:W3CDTF">2015-03-22T08:32:16Z</dcterms:created>
  <dcterms:modified xsi:type="dcterms:W3CDTF">2015-03-22T14:43:16Z</dcterms:modified>
</cp:coreProperties>
</file>