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293" r:id="rId2"/>
    <p:sldId id="294" r:id="rId3"/>
    <p:sldId id="297" r:id="rId4"/>
    <p:sldId id="298" r:id="rId5"/>
    <p:sldId id="299" r:id="rId6"/>
    <p:sldId id="300" r:id="rId7"/>
    <p:sldId id="295" r:id="rId8"/>
    <p:sldId id="302" r:id="rId9"/>
    <p:sldId id="327" r:id="rId10"/>
    <p:sldId id="328" r:id="rId11"/>
    <p:sldId id="321" r:id="rId12"/>
    <p:sldId id="322" r:id="rId13"/>
    <p:sldId id="323" r:id="rId14"/>
    <p:sldId id="324" r:id="rId15"/>
    <p:sldId id="326" r:id="rId16"/>
    <p:sldId id="296" r:id="rId17"/>
    <p:sldId id="258" r:id="rId18"/>
    <p:sldId id="260" r:id="rId19"/>
    <p:sldId id="262" r:id="rId20"/>
    <p:sldId id="263" r:id="rId21"/>
    <p:sldId id="264" r:id="rId22"/>
    <p:sldId id="265" r:id="rId23"/>
    <p:sldId id="266" r:id="rId24"/>
    <p:sldId id="267" r:id="rId25"/>
    <p:sldId id="269" r:id="rId26"/>
    <p:sldId id="270" r:id="rId27"/>
    <p:sldId id="271" r:id="rId28"/>
    <p:sldId id="339" r:id="rId29"/>
    <p:sldId id="272" r:id="rId30"/>
    <p:sldId id="342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309" r:id="rId46"/>
    <p:sldId id="314" r:id="rId47"/>
    <p:sldId id="325" r:id="rId48"/>
    <p:sldId id="340" r:id="rId49"/>
    <p:sldId id="341" r:id="rId50"/>
    <p:sldId id="330" r:id="rId51"/>
    <p:sldId id="331" r:id="rId52"/>
    <p:sldId id="332" r:id="rId53"/>
    <p:sldId id="333" r:id="rId54"/>
    <p:sldId id="334" r:id="rId55"/>
    <p:sldId id="317" r:id="rId56"/>
    <p:sldId id="335" r:id="rId57"/>
    <p:sldId id="337" r:id="rId58"/>
    <p:sldId id="348" r:id="rId59"/>
    <p:sldId id="336" r:id="rId60"/>
    <p:sldId id="344" r:id="rId61"/>
    <p:sldId id="345" r:id="rId62"/>
    <p:sldId id="308" r:id="rId63"/>
    <p:sldId id="346" r:id="rId64"/>
    <p:sldId id="347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667"/>
    <a:srgbClr val="A44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3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7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B290D-D47C-9C47-B5A2-B0C9330C66E6}" type="datetimeFigureOut">
              <a:rPr lang="en-US" smtClean="0"/>
              <a:t>3/22/15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7EF3F-B07C-B947-9902-E0E9B8BAF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0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L-DM chapter 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EF3F-B07C-B947-9902-E0E9B8BAFB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53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neurons( (Kobayashi JN 2010 fig 2)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EF3F-B07C-B947-9902-E0E9B8BAFB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8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baseline="0" dirty="0" smtClean="0"/>
              <a:t> 8 sec per trial….so blocks   are around 60sec. Text: “reward adaptations in the of neurons take time in the order of seconds to tens of seconds..”  says DA neurons adapt within 2 </a:t>
            </a:r>
            <a:r>
              <a:rPr lang="en-US" baseline="0" dirty="0" err="1" smtClean="0"/>
              <a:t>secs</a:t>
            </a:r>
            <a:r>
              <a:rPr lang="en-US" baseline="0" dirty="0" smtClean="0"/>
              <a:t>, much more rapidly.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EF3F-B07C-B947-9902-E0E9B8BAFB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08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0E1359-B002-A947-AE79-E402BC8CCD0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C62E8F-902D-EC4E-A1AF-EBA397686A7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945B5-740B-1145-B5FC-5C36F5FB5B4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21EBD3-5BDA-B14C-9C41-02FA6C04EDA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314125-0B1C-754F-8D00-BF64EE6036B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71A00E-C126-BD4C-81E8-5190B8A02A1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GET BETTER EXAMPLE HERE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EC9D6-9E6A-6B41-A04B-21C5CFB3F29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3B256A-8011-EF4E-9A33-2FDB284C820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and quote 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i.ytimg.com</a:t>
            </a:r>
            <a:r>
              <a:rPr lang="en-US" dirty="0" smtClean="0"/>
              <a:t>/vi/cv9hje42i_E/</a:t>
            </a:r>
            <a:r>
              <a:rPr lang="en-US" dirty="0" err="1" smtClean="0"/>
              <a:t>hqdefault.jpghttp</a:t>
            </a:r>
            <a:r>
              <a:rPr lang="en-US" dirty="0" smtClean="0"/>
              <a:t>://</a:t>
            </a:r>
            <a:r>
              <a:rPr lang="en-US" dirty="0" err="1" smtClean="0"/>
              <a:t>i.ytimg.com</a:t>
            </a:r>
            <a:r>
              <a:rPr lang="en-US" dirty="0" smtClean="0"/>
              <a:t>/vi/cv9hje42i_E/</a:t>
            </a:r>
            <a:r>
              <a:rPr lang="en-US" dirty="0" err="1" smtClean="0"/>
              <a:t>hqdefault.jpghttp</a:t>
            </a:r>
            <a:r>
              <a:rPr lang="en-US" dirty="0" smtClean="0"/>
              <a:t>://</a:t>
            </a:r>
            <a:r>
              <a:rPr lang="en-US" dirty="0" err="1" smtClean="0"/>
              <a:t>i.ytimg.com</a:t>
            </a:r>
            <a:r>
              <a:rPr lang="en-US" dirty="0" smtClean="0"/>
              <a:t>/vi/cv9hje42i_E/</a:t>
            </a:r>
            <a:r>
              <a:rPr lang="en-US" dirty="0" err="1" smtClean="0"/>
              <a:t>hqdefault.jpg</a:t>
            </a:r>
            <a:endParaRPr lang="en-US" dirty="0" smtClean="0"/>
          </a:p>
          <a:p>
            <a:r>
              <a:rPr lang="en-US" dirty="0" smtClean="0"/>
              <a:t>Link to rational inattention 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Woodford 2012: The theory is similar to the “rational inattention” hypothesis of Sims (1998, 2003, 2011), but modified for closer conformity with psychophysical and neurobiological evidence regarding visual perception.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EF3F-B07C-B947-9902-E0E9B8BAFB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50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D25A31-D77B-0B40-ABCF-21A9BD4F026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BDAE98-2E02-FF44-A754-33196984127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D3BB6-1609-A346-A58D-B5F565DAECEB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meant</a:t>
            </a:r>
            <a:r>
              <a:rPr lang="en-US" baseline="0" dirty="0" smtClean="0"/>
              <a:t> by </a:t>
            </a:r>
            <a:r>
              <a:rPr lang="en-US" i="1" baseline="0" dirty="0" smtClean="0"/>
              <a:t>market experience</a:t>
            </a:r>
            <a:r>
              <a:rPr lang="en-US" baseline="0" dirty="0" smtClean="0"/>
              <a:t>?  What is meant by </a:t>
            </a:r>
            <a:r>
              <a:rPr lang="en-US" i="1" baseline="0" dirty="0" smtClean="0"/>
              <a:t>“eliminating</a:t>
            </a:r>
            <a:r>
              <a:rPr lang="en-US" baseline="0" dirty="0" smtClean="0"/>
              <a:t>” ?  769 GS citations 20 March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EF3F-B07C-B947-9902-E0E9B8BAFB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71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642C4E-F261-0D48-A188-CFFE3DB65A1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Why not use median split??</a:t>
            </a:r>
            <a:r>
              <a:rPr lang="en-US" baseline="0" dirty="0" smtClean="0">
                <a:cs typeface="+mn-cs"/>
              </a:rPr>
              <a:t> 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FDE797-5D5F-0B40-8961-C51A92AA5F61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21B600-11D2-134B-AA42-C343E93C41AD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2BDC53-B352-2046-960F-AA17FEDB1E9B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E966F3-CE00-1F40-AF61-395A5BD45BC2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DB3F9-A460-9C4D-9174-33716369757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from KL-BDM</a:t>
            </a:r>
            <a:r>
              <a:rPr lang="en-US" baseline="0" dirty="0" smtClean="0"/>
              <a:t> chapter </a:t>
            </a:r>
          </a:p>
          <a:p>
            <a:r>
              <a:rPr lang="en-US" baseline="0" dirty="0" smtClean="0"/>
              <a:t>Look up Louie, Grattan </a:t>
            </a:r>
            <a:r>
              <a:rPr lang="en-US" baseline="0" dirty="0" err="1" smtClean="0"/>
              <a:t>Glimcher</a:t>
            </a:r>
            <a:r>
              <a:rPr lang="en-US" baseline="0" dirty="0" smtClean="0"/>
              <a:t> J N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EF3F-B07C-B947-9902-E0E9B8BAFB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97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F138BB-82BB-E540-AE64-F8370EC037F5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11D09C-89AB-4F48-86FE-3B4505581FC8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B46841-08E7-9E43-8B11-E9E606340535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E2CFF9-D69B-5940-A462-9A00700F62B4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278E3E-5AA2-7A44-B98E-C8CFF491B917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72B38F-A468-DF46-96FB-48A9792EC340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096BF-104D-734B-AD0C-C8FAA95F996F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51F82A-E2E0-CF40-AF98-A91AAA9549B7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4F12C3-607C-6246-82EA-61C499E7A2D5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 backward looking ones could be  </a:t>
            </a:r>
            <a:r>
              <a:rPr lang="en-US" dirty="0" err="1" smtClean="0"/>
              <a:t>expectational</a:t>
            </a:r>
            <a:r>
              <a:rPr lang="en-US" dirty="0" smtClean="0"/>
              <a:t>, but expectations are adaptive (e.g. RPE)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EF3F-B07C-B947-9902-E0E9B8BAFBC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3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 reduced by value</a:t>
            </a:r>
            <a:r>
              <a:rPr lang="en-US" baseline="0" dirty="0" smtClean="0"/>
              <a:t> in  targets outside the receptive field (RF)  (</a:t>
            </a:r>
            <a:r>
              <a:rPr lang="en-US" baseline="0" dirty="0" err="1" smtClean="0"/>
              <a:t>decling</a:t>
            </a:r>
            <a:r>
              <a:rPr lang="en-US" baseline="0" dirty="0" smtClean="0"/>
              <a:t> curve on left…fit by model on right) </a:t>
            </a:r>
          </a:p>
          <a:p>
            <a:r>
              <a:rPr lang="en-US" baseline="0" dirty="0" smtClean="0"/>
              <a:t>Also seen in reach areas </a:t>
            </a:r>
            <a:r>
              <a:rPr lang="en-US" sz="12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Pastor-Bernier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Cisek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EF3F-B07C-B947-9902-E0E9B8BAFB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69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</a:t>
            </a:r>
            <a:r>
              <a:rPr lang="en-US" dirty="0" err="1" smtClean="0"/>
              <a:t>Engstrom</a:t>
            </a:r>
            <a:r>
              <a:rPr lang="en-US" dirty="0" smtClean="0"/>
              <a:t> paper…. Those w/ prelim deficit (owing) in </a:t>
            </a:r>
            <a:r>
              <a:rPr lang="en-US" dirty="0" err="1" smtClean="0"/>
              <a:t>sweden</a:t>
            </a:r>
            <a:r>
              <a:rPr lang="en-US" dirty="0" smtClean="0"/>
              <a:t>  more likely to claim extra </a:t>
            </a:r>
            <a:r>
              <a:rPr lang="en-US" dirty="0" err="1" smtClean="0"/>
              <a:t>deductioin</a:t>
            </a:r>
            <a:r>
              <a:rPr lang="en-US" dirty="0" smtClean="0"/>
              <a:t>.</a:t>
            </a:r>
            <a:r>
              <a:rPr lang="en-US" baseline="0" dirty="0" smtClean="0"/>
              <a:t>   Estimate lambda=2.17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EF3F-B07C-B947-9902-E0E9B8BAFBC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003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Upper right</a:t>
            </a:r>
            <a:r>
              <a:rPr lang="en-US" baseline="0" dirty="0" smtClean="0"/>
              <a:t> is 15</a:t>
            </a:r>
            <a:r>
              <a:rPr lang="en-US" baseline="30000" dirty="0" smtClean="0"/>
              <a:t>th</a:t>
            </a:r>
            <a:r>
              <a:rPr lang="en-US" baseline="0" dirty="0" smtClean="0"/>
              <a:t> order polynomial residuals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EF3F-B07C-B947-9902-E0E9B8BAFBC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270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carefully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EF3F-B07C-B947-9902-E0E9B8BAFBC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815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r>
              <a:rPr lang="en-US" baseline="0" dirty="0" smtClean="0"/>
              <a:t> of the predictions work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EF3F-B07C-B947-9902-E0E9B8BAFBC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323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r>
              <a:rPr lang="en-US" baseline="0" dirty="0" smtClean="0"/>
              <a:t> of the predictions work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EF3F-B07C-B947-9902-E0E9B8BAFBC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323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4B795E-071F-6A46-97C7-34ED230421A2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Passage from other Johnson paper 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8098F-9B3C-F844-AE8F-AB930BC8BD18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FC7A97-107B-2F4E-960D-A1C08F6E5C11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901EFD-0AB8-2B4F-921F-CE96B766C477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C47B2-8A89-5B4E-B592-B026AD610C0A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EF3F-B07C-B947-9902-E0E9B8BAFB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5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EF3F-B07C-B947-9902-E0E9B8BAFB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45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V(n) offer is above v(n-1)</a:t>
            </a:r>
            <a:r>
              <a:rPr lang="en-US" baseline="0" dirty="0" smtClean="0"/>
              <a:t> should fire more … can see influence of last 3-4 trials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EF3F-B07C-B947-9902-E0E9B8BAFB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87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Monkeys see a variation (SD) cue, then outcome cue, must fixate then saccade for reward.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Amounts [animal A; </a:t>
            </a:r>
            <a:r>
              <a:rPr lang="en-US" baseline="0" dirty="0" err="1" smtClean="0"/>
              <a:t>animabel</a:t>
            </a:r>
            <a:r>
              <a:rPr lang="en-US" baseline="0" dirty="0" smtClean="0"/>
              <a:t>  is heaver and got more juice) are   (.20, .34, .48) for narrow,   (.06, .34, .62)    both cases  SD(wide)=2SD(narrow)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EF3F-B07C-B947-9902-E0E9B8BAFB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24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results</a:t>
            </a:r>
            <a:r>
              <a:rPr lang="en-US" baseline="0" dirty="0" smtClean="0"/>
              <a:t> are from  a separate    two-cue condition  (comparing two of the cues in the range) .  No recordings are being matched up to these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EF3F-B07C-B947-9902-E0E9B8BAFB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50CA-0F8D-FE47-A112-072B5E3AF227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643F-B740-E548-B3D5-7683EB052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1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50CA-0F8D-FE47-A112-072B5E3AF227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643F-B740-E548-B3D5-7683EB052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50CA-0F8D-FE47-A112-072B5E3AF227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643F-B740-E548-B3D5-7683EB052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1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50CA-0F8D-FE47-A112-072B5E3AF227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643F-B740-E548-B3D5-7683EB052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5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50CA-0F8D-FE47-A112-072B5E3AF227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643F-B740-E548-B3D5-7683EB052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1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50CA-0F8D-FE47-A112-072B5E3AF227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643F-B740-E548-B3D5-7683EB052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50CA-0F8D-FE47-A112-072B5E3AF227}" type="datetimeFigureOut">
              <a:rPr lang="en-US" smtClean="0"/>
              <a:t>3/22/15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643F-B740-E548-B3D5-7683EB052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50CA-0F8D-FE47-A112-072B5E3AF227}" type="datetimeFigureOut">
              <a:rPr lang="en-US" smtClean="0"/>
              <a:t>3/22/15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643F-B740-E548-B3D5-7683EB052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4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50CA-0F8D-FE47-A112-072B5E3AF227}" type="datetimeFigureOut">
              <a:rPr lang="en-US" smtClean="0"/>
              <a:t>3/22/15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643F-B740-E548-B3D5-7683EB052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50CA-0F8D-FE47-A112-072B5E3AF227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643F-B740-E548-B3D5-7683EB052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3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50CA-0F8D-FE47-A112-072B5E3AF227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643F-B740-E548-B3D5-7683EB052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3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A50CA-0F8D-FE47-A112-072B5E3AF227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5643F-B740-E548-B3D5-7683EB052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5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oleObject" Target="../embeddings/Microsoft_Word_97_-_2004_Document1.doc"/><Relationship Id="rId10" Type="http://schemas.openxmlformats.org/officeDocument/2006/relationships/image" Target="../media/image32.emf"/><Relationship Id="rId11" Type="http://schemas.openxmlformats.org/officeDocument/2006/relationships/image" Target="../media/image3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43252"/>
          </a:xfrm>
        </p:spPr>
        <p:txBody>
          <a:bodyPr>
            <a:normAutofit fontScale="90000"/>
          </a:bodyPr>
          <a:lstStyle/>
          <a:p>
            <a:r>
              <a:rPr lang="en-US" dirty="0"/>
              <a:t>R</a:t>
            </a:r>
            <a:r>
              <a:rPr lang="en-US" dirty="0" smtClean="0"/>
              <a:t>eference</a:t>
            </a:r>
            <a:r>
              <a:rPr lang="en-US" dirty="0" smtClean="0"/>
              <a:t>-</a:t>
            </a:r>
            <a:r>
              <a:rPr lang="en-US" dirty="0" smtClean="0"/>
              <a:t>dependence and </a:t>
            </a:r>
            <a:br>
              <a:rPr lang="en-US" dirty="0" smtClean="0"/>
            </a:br>
            <a:r>
              <a:rPr lang="en-US" dirty="0" smtClean="0"/>
              <a:t>loss-aversio</a:t>
            </a:r>
            <a:r>
              <a:rPr lang="en-US" dirty="0" smtClean="0"/>
              <a:t>n</a:t>
            </a:r>
            <a:br>
              <a:rPr lang="en-US" dirty="0" smtClean="0"/>
            </a:br>
            <a:r>
              <a:rPr lang="en-US" sz="2700" dirty="0" smtClean="0"/>
              <a:t>Colin Camerer Caltech</a:t>
            </a:r>
            <a:br>
              <a:rPr lang="en-US" sz="2700" dirty="0" smtClean="0"/>
            </a:br>
            <a:r>
              <a:rPr lang="en-US" sz="2700" dirty="0" smtClean="0"/>
              <a:t>RES Easter School  22-25 Mar 2015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7222"/>
            <a:ext cx="8229600" cy="3938941"/>
          </a:xfrm>
        </p:spPr>
        <p:txBody>
          <a:bodyPr/>
          <a:lstStyle/>
          <a:p>
            <a:r>
              <a:rPr lang="en-US" dirty="0" smtClean="0"/>
              <a:t>Nearby objects (space, or time) often affect perception or valuation of a target stimulus</a:t>
            </a:r>
          </a:p>
          <a:p>
            <a:r>
              <a:rPr lang="en-US" dirty="0" smtClean="0"/>
              <a:t>Neural and psychological effects</a:t>
            </a:r>
          </a:p>
          <a:p>
            <a:pPr lvl="1"/>
            <a:r>
              <a:rPr lang="en-US" dirty="0" smtClean="0"/>
              <a:t>Normalization, adaptation</a:t>
            </a:r>
            <a:r>
              <a:rPr lang="en-US" dirty="0"/>
              <a:t> </a:t>
            </a:r>
            <a:r>
              <a:rPr lang="en-US" dirty="0" smtClean="0"/>
              <a:t>and contrast</a:t>
            </a:r>
          </a:p>
          <a:p>
            <a:r>
              <a:rPr lang="en-US" dirty="0" smtClean="0"/>
              <a:t>Effects on valuation and choice</a:t>
            </a:r>
          </a:p>
          <a:p>
            <a:pPr lvl="1"/>
            <a:r>
              <a:rPr lang="en-US" dirty="0" smtClean="0"/>
              <a:t>Reference-dependence </a:t>
            </a:r>
          </a:p>
          <a:p>
            <a:pPr lvl="1"/>
            <a:r>
              <a:rPr lang="en-US" dirty="0" smtClean="0"/>
              <a:t>Context-dependence (“menu effects”)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0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for trial-by-trial adaptation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7002" r="-47002"/>
          <a:stretch>
            <a:fillRect/>
          </a:stretch>
        </p:blipFill>
        <p:spPr>
          <a:xfrm>
            <a:off x="-1659467" y="1615193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15193"/>
            <a:ext cx="3886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6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rapidly does adaptation occur? </a:t>
            </a:r>
            <a:r>
              <a:rPr lang="en-US" sz="2000" dirty="0" smtClean="0"/>
              <a:t>(Kobayashi+ JN 2010)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4479" r="-34479"/>
          <a:stretch>
            <a:fillRect/>
          </a:stretch>
        </p:blipFill>
        <p:spPr>
          <a:xfrm>
            <a:off x="296333" y="1257729"/>
            <a:ext cx="9310639" cy="5120493"/>
          </a:xfrm>
        </p:spPr>
      </p:pic>
    </p:spTree>
    <p:extLst>
      <p:ext uri="{BB962C8B-B14F-4D97-AF65-F5344CB8AC3E}">
        <p14:creationId xmlns:p14="http://schemas.microsoft.com/office/powerpoint/2010/main" val="10586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Adaptive coding in choice &amp; RT (more sensitive to rewards in the narrow condition)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4960" r="-34960"/>
          <a:stretch>
            <a:fillRect/>
          </a:stretch>
        </p:blipFill>
        <p:spPr>
          <a:xfrm>
            <a:off x="-374131" y="1143000"/>
            <a:ext cx="9724519" cy="5348111"/>
          </a:xfrm>
        </p:spPr>
      </p:pic>
    </p:spTree>
    <p:extLst>
      <p:ext uri="{BB962C8B-B14F-4D97-AF65-F5344CB8AC3E}">
        <p14:creationId xmlns:p14="http://schemas.microsoft.com/office/powerpoint/2010/main" val="326780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57" y="274638"/>
            <a:ext cx="8833554" cy="529695"/>
          </a:xfrm>
        </p:spPr>
        <p:txBody>
          <a:bodyPr>
            <a:noAutofit/>
          </a:bodyPr>
          <a:lstStyle/>
          <a:p>
            <a:r>
              <a:rPr lang="en-US" sz="3200" dirty="0" smtClean="0"/>
              <a:t>Exemplar neurons that fire </a:t>
            </a:r>
            <a:br>
              <a:rPr lang="en-US" sz="3200" dirty="0" smtClean="0"/>
            </a:br>
            <a:r>
              <a:rPr lang="en-US" sz="3200" dirty="0" smtClean="0"/>
              <a:t>adaptively (top) or to absolute reward (bottom)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9011" r="-29011"/>
          <a:stretch>
            <a:fillRect/>
          </a:stretch>
        </p:blipFill>
        <p:spPr>
          <a:xfrm>
            <a:off x="-1" y="1219200"/>
            <a:ext cx="9739915" cy="5356578"/>
          </a:xfrm>
        </p:spPr>
      </p:pic>
    </p:spTree>
    <p:extLst>
      <p:ext uri="{BB962C8B-B14F-4D97-AF65-F5344CB8AC3E}">
        <p14:creationId xmlns:p14="http://schemas.microsoft.com/office/powerpoint/2010/main" val="384484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007"/>
          </a:xfrm>
        </p:spPr>
        <p:txBody>
          <a:bodyPr>
            <a:noAutofit/>
          </a:bodyPr>
          <a:lstStyle/>
          <a:p>
            <a:r>
              <a:rPr lang="en-US" sz="3200" dirty="0" smtClean="0"/>
              <a:t>Adaptation neurons more common when there are slow shifts in variance [“large block”]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7263" r="-37263"/>
          <a:stretch>
            <a:fillRect/>
          </a:stretch>
        </p:blipFill>
        <p:spPr>
          <a:xfrm>
            <a:off x="264305" y="1368778"/>
            <a:ext cx="9698861" cy="5334000"/>
          </a:xfrm>
        </p:spPr>
      </p:pic>
    </p:spTree>
    <p:extLst>
      <p:ext uri="{BB962C8B-B14F-4D97-AF65-F5344CB8AC3E}">
        <p14:creationId xmlns:p14="http://schemas.microsoft.com/office/powerpoint/2010/main" val="44520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value like perception?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 smtClean="0"/>
              <a:t>Glimcher</a:t>
            </a:r>
            <a:r>
              <a:rPr lang="en-US" sz="1800" dirty="0" smtClean="0"/>
              <a:t>  Yes:</a:t>
            </a:r>
          </a:p>
          <a:p>
            <a:pPr marL="0" indent="0">
              <a:buNone/>
            </a:pPr>
            <a:r>
              <a:rPr lang="en-US" sz="1800" dirty="0" err="1" smtClean="0"/>
              <a:t>Padoa-Schioppa</a:t>
            </a:r>
            <a:r>
              <a:rPr lang="en-US" sz="1800" dirty="0" smtClean="0"/>
              <a:t> (Neuron 13): No</a:t>
            </a:r>
          </a:p>
          <a:p>
            <a:pPr marL="0" indent="0">
              <a:buNone/>
            </a:pPr>
            <a:r>
              <a:rPr lang="en-US" sz="1800" dirty="0" smtClean="0"/>
              <a:t>“Upon </a:t>
            </a:r>
            <a:r>
              <a:rPr lang="en-US" sz="1800" dirty="0"/>
              <a:t>a closer examination, the two neuronal systems do </a:t>
            </a:r>
            <a:r>
              <a:rPr lang="en-US" sz="1800" dirty="0" smtClean="0"/>
              <a:t>present important </a:t>
            </a:r>
            <a:r>
              <a:rPr lang="en-US" sz="1800" dirty="0"/>
              <a:t>similarities, but also clear differences. First, offer </a:t>
            </a:r>
            <a:r>
              <a:rPr lang="en-US" sz="1800" dirty="0" smtClean="0"/>
              <a:t>value cells </a:t>
            </a:r>
            <a:r>
              <a:rPr lang="en-US" sz="1800" dirty="0"/>
              <a:t>do not show consistent choice probabilities, </a:t>
            </a:r>
            <a:r>
              <a:rPr lang="en-US" sz="1800" dirty="0" smtClean="0"/>
              <a:t>unlike MT cells. Second</a:t>
            </a:r>
            <a:r>
              <a:rPr lang="en-US" sz="1800" dirty="0"/>
              <a:t>, the activity of chosen juice cells does not resemble </a:t>
            </a:r>
            <a:r>
              <a:rPr lang="en-US" sz="1800" dirty="0" smtClean="0"/>
              <a:t>a race</a:t>
            </a:r>
            <a:r>
              <a:rPr lang="en-US" sz="1800" dirty="0"/>
              <a:t>-to-threshold, unlike that of LIP cells (but see above). Third</a:t>
            </a:r>
            <a:r>
              <a:rPr lang="en-US" sz="1800" dirty="0" smtClean="0"/>
              <a:t>, chosen </a:t>
            </a:r>
            <a:r>
              <a:rPr lang="en-US" sz="1800" dirty="0"/>
              <a:t>value cells do not have an obvious analog in </a:t>
            </a:r>
            <a:r>
              <a:rPr lang="en-US" sz="1800" dirty="0" smtClean="0"/>
              <a:t>perceptual decisions</a:t>
            </a:r>
            <a:r>
              <a:rPr lang="en-US" sz="1800" dirty="0"/>
              <a:t>. Consequently, there is no known counterpart </a:t>
            </a:r>
            <a:r>
              <a:rPr lang="en-US" sz="1800" dirty="0" smtClean="0"/>
              <a:t>for the </a:t>
            </a:r>
            <a:r>
              <a:rPr lang="en-US" sz="1800" dirty="0"/>
              <a:t>activity overshooting. Fourth, the encoding of value in </a:t>
            </a:r>
            <a:r>
              <a:rPr lang="en-US" sz="1800" dirty="0" smtClean="0"/>
              <a:t>the OFC </a:t>
            </a:r>
            <a:r>
              <a:rPr lang="en-US" sz="1800" dirty="0"/>
              <a:t>undergoes range adaptation and, more generally, </a:t>
            </a:r>
            <a:r>
              <a:rPr lang="en-US" sz="1800" dirty="0" smtClean="0"/>
              <a:t>depends on </a:t>
            </a:r>
            <a:r>
              <a:rPr lang="en-US" sz="1800" dirty="0"/>
              <a:t>the behavioral context in ways that differ from those found </a:t>
            </a:r>
            <a:r>
              <a:rPr lang="en-US" sz="1800" dirty="0" smtClean="0"/>
              <a:t>in MT </a:t>
            </a:r>
            <a:r>
              <a:rPr lang="en-US" sz="1800" dirty="0"/>
              <a:t>(Kohn, 2007; </a:t>
            </a:r>
            <a:r>
              <a:rPr lang="en-US" sz="1800" dirty="0" err="1"/>
              <a:t>Padoa-Schioppa</a:t>
            </a:r>
            <a:r>
              <a:rPr lang="en-US" sz="1800" dirty="0"/>
              <a:t>, 2009; </a:t>
            </a:r>
            <a:r>
              <a:rPr lang="en-US" sz="1800" dirty="0" err="1"/>
              <a:t>Padoa-Schioppa</a:t>
            </a:r>
            <a:r>
              <a:rPr lang="en-US" sz="1800" dirty="0"/>
              <a:t> </a:t>
            </a:r>
            <a:r>
              <a:rPr lang="en-US" sz="1800" dirty="0" smtClean="0"/>
              <a:t>and Assad</a:t>
            </a:r>
            <a:r>
              <a:rPr lang="en-US" sz="1800" dirty="0"/>
              <a:t>, 2008). Last but not least, neuronal activity in the OFC </a:t>
            </a:r>
            <a:r>
              <a:rPr lang="en-US" sz="1800" dirty="0" smtClean="0"/>
              <a:t>is </a:t>
            </a:r>
            <a:r>
              <a:rPr lang="en-US" sz="1800" dirty="0" err="1" smtClean="0"/>
              <a:t>nonspatial</a:t>
            </a:r>
            <a:r>
              <a:rPr lang="en-US" sz="1800" dirty="0"/>
              <a:t>. In summary, economic decisions appear to </a:t>
            </a:r>
            <a:r>
              <a:rPr lang="en-US" sz="1800" dirty="0" smtClean="0"/>
              <a:t>involve distinct </a:t>
            </a:r>
            <a:r>
              <a:rPr lang="en-US" sz="1800" dirty="0"/>
              <a:t>neuronal mechanisms that cannot be simply </a:t>
            </a:r>
            <a:r>
              <a:rPr lang="en-US" sz="1800" dirty="0" smtClean="0"/>
              <a:t>equated to </a:t>
            </a:r>
            <a:r>
              <a:rPr lang="en-US" sz="1800" dirty="0"/>
              <a:t>those underlying perceptual decisions</a:t>
            </a:r>
            <a:r>
              <a:rPr lang="en-US" sz="1800" dirty="0" smtClean="0"/>
              <a:t>.”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583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   Reference-dependence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83" y="1600200"/>
            <a:ext cx="8629103" cy="4525963"/>
          </a:xfrm>
        </p:spPr>
        <p:txBody>
          <a:bodyPr/>
          <a:lstStyle/>
          <a:p>
            <a:r>
              <a:rPr lang="en-US" i="1" dirty="0"/>
              <a:t>v</a:t>
            </a:r>
            <a:r>
              <a:rPr lang="en-US" i="1" dirty="0" smtClean="0"/>
              <a:t>alues</a:t>
            </a:r>
            <a:r>
              <a:rPr lang="en-US" dirty="0" smtClean="0"/>
              <a:t> often depend on stimulus outcomes compared to a reference point </a:t>
            </a:r>
            <a:r>
              <a:rPr lang="en-US" sz="1800" dirty="0" smtClean="0"/>
              <a:t>(</a:t>
            </a:r>
            <a:r>
              <a:rPr lang="en-US" sz="1800" dirty="0" err="1" smtClean="0"/>
              <a:t>Kahneman</a:t>
            </a:r>
            <a:r>
              <a:rPr lang="en-US" sz="1800" dirty="0" smtClean="0"/>
              <a:t>, </a:t>
            </a:r>
            <a:r>
              <a:rPr lang="en-US" sz="1800" dirty="0" err="1" smtClean="0"/>
              <a:t>Tversky</a:t>
            </a:r>
            <a:r>
              <a:rPr lang="en-US" sz="1800" dirty="0" smtClean="0"/>
              <a:t> </a:t>
            </a:r>
            <a:r>
              <a:rPr lang="en-US" sz="1800" dirty="0" err="1" smtClean="0"/>
              <a:t>Ecma</a:t>
            </a:r>
            <a:r>
              <a:rPr lang="en-US" sz="1800" dirty="0" smtClean="0"/>
              <a:t> 79)</a:t>
            </a:r>
          </a:p>
          <a:p>
            <a:pPr lvl="1"/>
            <a:r>
              <a:rPr lang="en-US" sz="2400" dirty="0" smtClean="0"/>
              <a:t>Specifically inspired by perceptual contrast</a:t>
            </a:r>
          </a:p>
          <a:p>
            <a:r>
              <a:rPr lang="en-US" dirty="0" smtClean="0"/>
              <a:t>Evidence:</a:t>
            </a:r>
          </a:p>
          <a:p>
            <a:pPr lvl="1"/>
            <a:r>
              <a:rPr lang="en-US" dirty="0" smtClean="0"/>
              <a:t>Behavioral</a:t>
            </a:r>
          </a:p>
          <a:p>
            <a:pPr lvl="1"/>
            <a:r>
              <a:rPr lang="en-US" dirty="0" smtClean="0"/>
              <a:t>Neural (not much)</a:t>
            </a:r>
          </a:p>
          <a:p>
            <a:r>
              <a:rPr lang="en-US" dirty="0" smtClean="0"/>
              <a:t>What are  biologically natural reference points? </a:t>
            </a:r>
          </a:p>
        </p:txBody>
      </p:sp>
      <p:pic>
        <p:nvPicPr>
          <p:cNvPr id="4" name="Picture 5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74" y="2822339"/>
            <a:ext cx="1251991" cy="173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04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355B2-D07E-0D4C-9307-3AECD688DE3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smtClean="0">
                <a:cs typeface="+mj-cs"/>
              </a:rPr>
              <a:t>Prospect theory value function: </a:t>
            </a:r>
            <a:br>
              <a:rPr lang="en-US" sz="2400" smtClean="0">
                <a:cs typeface="+mj-cs"/>
              </a:rPr>
            </a:br>
            <a:r>
              <a:rPr lang="en-US" sz="2400" smtClean="0">
                <a:cs typeface="+mj-cs"/>
              </a:rPr>
              <a:t>Note kink at zero (</a:t>
            </a:r>
            <a:r>
              <a:rPr lang="ja-JP" altLang="en-US" sz="2400" smtClean="0">
                <a:latin typeface="Arial"/>
                <a:cs typeface="+mj-cs"/>
              </a:rPr>
              <a:t>“</a:t>
            </a:r>
            <a:r>
              <a:rPr lang="en-US" sz="2400" smtClean="0">
                <a:cs typeface="+mj-cs"/>
              </a:rPr>
              <a:t>loss-aversion</a:t>
            </a:r>
            <a:r>
              <a:rPr lang="ja-JP" altLang="en-US" sz="2400" smtClean="0">
                <a:latin typeface="Arial"/>
                <a:cs typeface="+mj-cs"/>
              </a:rPr>
              <a:t>”</a:t>
            </a:r>
            <a:r>
              <a:rPr lang="en-US" sz="2400" smtClean="0">
                <a:cs typeface="+mj-cs"/>
              </a:rPr>
              <a:t>) and diminishing marginal sensitivity (concave for x&gt;0, convex for x&lt;0)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770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C49FF-98C6-6D44-BF62-3A09E02B824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mtClean="0">
                <a:latin typeface="Arial"/>
                <a:cs typeface="+mj-cs"/>
              </a:rPr>
              <a:t>“</a:t>
            </a:r>
            <a:r>
              <a:rPr lang="en-US" smtClean="0">
                <a:cs typeface="+mj-cs"/>
              </a:rPr>
              <a:t>Asian disease</a:t>
            </a:r>
            <a:r>
              <a:rPr lang="ja-JP" altLang="en-US" smtClean="0">
                <a:latin typeface="Arial"/>
                <a:cs typeface="+mj-cs"/>
              </a:rPr>
              <a:t>”</a:t>
            </a:r>
            <a:r>
              <a:rPr lang="en-US" smtClean="0">
                <a:cs typeface="+mj-cs"/>
              </a:rPr>
              <a:t> problem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Loss frame (22% choose certain)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 smtClean="0"/>
              <a:t>200 dead    </a:t>
            </a:r>
            <a:r>
              <a:rPr lang="en-US" sz="2400" dirty="0" err="1" smtClean="0"/>
              <a:t>vs</a:t>
            </a:r>
            <a:r>
              <a:rPr lang="en-US" sz="2400" dirty="0" smtClean="0"/>
              <a:t>    1/3   0     dead</a:t>
            </a:r>
          </a:p>
          <a:p>
            <a:pPr lvl="1" eaLnBrk="1" hangingPunct="1">
              <a:buFontTx/>
              <a:buNone/>
              <a:defRPr/>
            </a:pPr>
            <a:r>
              <a:rPr lang="en-US" sz="3200" dirty="0" smtClean="0"/>
              <a:t>                	</a:t>
            </a:r>
            <a:r>
              <a:rPr lang="en-US" sz="2400" dirty="0" smtClean="0"/>
              <a:t>2/3   600 dead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Gain frame (72% choose certain)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 smtClean="0"/>
              <a:t>400 saved   </a:t>
            </a:r>
            <a:r>
              <a:rPr lang="en-US" sz="2400" dirty="0" err="1" smtClean="0"/>
              <a:t>vs</a:t>
            </a:r>
            <a:r>
              <a:rPr lang="en-US" sz="2400" dirty="0" smtClean="0"/>
              <a:t>    1/3   600 saved</a:t>
            </a:r>
          </a:p>
          <a:p>
            <a:pPr lvl="1" eaLnBrk="1" hangingPunct="1">
              <a:buFontTx/>
              <a:buNone/>
              <a:defRPr/>
            </a:pPr>
            <a:r>
              <a:rPr lang="en-US" sz="3200" dirty="0" smtClean="0"/>
              <a:t>                     </a:t>
            </a:r>
            <a:r>
              <a:rPr lang="en-US" sz="2400" dirty="0" smtClean="0"/>
              <a:t>2/3   0 saved</a:t>
            </a:r>
          </a:p>
          <a:p>
            <a:pPr lvl="3" eaLnBrk="1" hangingPunct="1">
              <a:buFontTx/>
              <a:buNone/>
              <a:defRPr/>
            </a:pPr>
            <a:endParaRPr lang="en-US" sz="2400" dirty="0" smtClean="0"/>
          </a:p>
          <a:p>
            <a:pPr lvl="3" eaLnBrk="1" hangingPunct="1">
              <a:buFontTx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9111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D41F9-9D04-8D45-B1FF-C9121200DEC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200" smtClean="0">
                <a:latin typeface="Arial"/>
                <a:cs typeface="+mj-cs"/>
              </a:rPr>
              <a:t>“</a:t>
            </a:r>
            <a:r>
              <a:rPr lang="en-US" sz="3200" smtClean="0">
                <a:cs typeface="+mj-cs"/>
              </a:rPr>
              <a:t>Myopic</a:t>
            </a:r>
            <a:r>
              <a:rPr lang="ja-JP" altLang="en-US" sz="3200" smtClean="0">
                <a:latin typeface="Arial"/>
                <a:cs typeface="+mj-cs"/>
              </a:rPr>
              <a:t>”</a:t>
            </a:r>
            <a:r>
              <a:rPr lang="en-US" sz="3200" smtClean="0">
                <a:cs typeface="+mj-cs"/>
              </a:rPr>
              <a:t> reference-dependence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534400" cy="5211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Requires theory of </a:t>
            </a: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dirty="0" smtClean="0">
                <a:cs typeface="+mn-cs"/>
              </a:rPr>
              <a:t>mental accounting</a:t>
            </a:r>
            <a:r>
              <a:rPr lang="ja-JP" altLang="en-US" dirty="0" smtClean="0">
                <a:latin typeface="Arial"/>
                <a:cs typeface="+mn-cs"/>
              </a:rPr>
              <a:t>”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/>
              <a:t>What choices are integrated? </a:t>
            </a:r>
          </a:p>
          <a:p>
            <a:pPr lvl="1" eaLnBrk="1" hangingPunct="1">
              <a:defRPr/>
            </a:pPr>
            <a:r>
              <a:rPr lang="en-US" dirty="0" smtClean="0"/>
              <a:t>When are mental accounts closed/opened? </a:t>
            </a:r>
          </a:p>
          <a:p>
            <a:pPr marL="457200" lvl="1" indent="0" eaLnBrk="1" hangingPunct="1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(time/space? 9</a:t>
            </a:r>
            <a:r>
              <a:rPr lang="en-US" baseline="30000" dirty="0" smtClean="0"/>
              <a:t>th</a:t>
            </a:r>
            <a:r>
              <a:rPr lang="en-US" dirty="0" smtClean="0"/>
              <a:t> race effect)</a:t>
            </a:r>
          </a:p>
          <a:p>
            <a:pPr lvl="1" eaLnBrk="1" hangingPunct="1">
              <a:defRPr/>
            </a:pPr>
            <a:r>
              <a:rPr lang="en-US" dirty="0" smtClean="0"/>
              <a:t>Choose:     a   $240     or   b  25%  $1000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                        c  -$750     or   d   75% -$1000</a:t>
            </a:r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84% a, 87% d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sz="3200" dirty="0" smtClean="0"/>
          </a:p>
          <a:p>
            <a:pPr lvl="1" eaLnBrk="1" hangingPunct="1">
              <a:defRPr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4844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   Normalization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Neuron firing rates are biophysically constrained</a:t>
            </a:r>
          </a:p>
          <a:p>
            <a:pPr lvl="1"/>
            <a:r>
              <a:rPr lang="en-US" dirty="0" smtClean="0"/>
              <a:t>Non-negative (“rectified”)</a:t>
            </a:r>
          </a:p>
          <a:p>
            <a:pPr lvl="1"/>
            <a:r>
              <a:rPr lang="en-US" dirty="0" smtClean="0"/>
              <a:t>Refractory periods (recharge)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etabolically costly </a:t>
            </a:r>
          </a:p>
          <a:p>
            <a:r>
              <a:rPr lang="en-US" dirty="0" smtClean="0"/>
              <a:t>Implication:</a:t>
            </a:r>
          </a:p>
          <a:p>
            <a:pPr lvl="1"/>
            <a:r>
              <a:rPr lang="en-US" dirty="0" smtClean="0"/>
              <a:t>Neural firing rates should adjust to reflect useful information best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8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F3CC2-E303-E14F-9527-4409B2C3AA3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Violation of stochastic dominance!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ad       25%  +240     75%  -760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bc       25%   +250    75%  -750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000" smtClean="0">
                <a:cs typeface="+mn-cs"/>
              </a:rPr>
              <a:t>Kahneman Tversky J Business 86</a:t>
            </a:r>
          </a:p>
          <a:p>
            <a:pPr eaLnBrk="1" hangingPunct="1">
              <a:buFontTx/>
              <a:buNone/>
              <a:defRPr/>
            </a:pPr>
            <a:r>
              <a:rPr lang="en-US" sz="2000" smtClean="0">
                <a:cs typeface="+mn-cs"/>
              </a:rPr>
              <a:t>Cf. Koszegi-Rabin AER 09</a:t>
            </a:r>
          </a:p>
        </p:txBody>
      </p:sp>
    </p:spTree>
    <p:extLst>
      <p:ext uri="{BB962C8B-B14F-4D97-AF65-F5344CB8AC3E}">
        <p14:creationId xmlns:p14="http://schemas.microsoft.com/office/powerpoint/2010/main" val="165247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DFB46-7BDA-4E47-B5CB-3A35CA91630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Reference-dependence modeling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Consumption + gain/loss </a:t>
            </a:r>
            <a:r>
              <a:rPr lang="ja-JP" altLang="en-US" sz="2400" dirty="0" smtClean="0">
                <a:latin typeface="Arial"/>
                <a:cs typeface="+mn-cs"/>
              </a:rPr>
              <a:t>“</a:t>
            </a:r>
            <a:r>
              <a:rPr lang="en-US" sz="2400" dirty="0" smtClean="0">
                <a:cs typeface="+mn-cs"/>
              </a:rPr>
              <a:t>transition</a:t>
            </a:r>
            <a:r>
              <a:rPr lang="ja-JP" altLang="en-US" sz="2400" dirty="0" smtClean="0">
                <a:latin typeface="Arial"/>
                <a:cs typeface="+mn-cs"/>
              </a:rPr>
              <a:t>”</a:t>
            </a:r>
            <a:r>
              <a:rPr lang="en-US" sz="2400" dirty="0" smtClean="0">
                <a:cs typeface="+mn-cs"/>
              </a:rPr>
              <a:t> utility (prediction error?/learning signal?)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What is r?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Status quo or initial condition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Lagged expectation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ym typeface="Wingdings" charset="0"/>
              </a:rPr>
              <a:t> </a:t>
            </a:r>
            <a:r>
              <a:rPr lang="en-US" sz="2000" dirty="0" smtClean="0"/>
              <a:t> </a:t>
            </a:r>
            <a:r>
              <a:rPr lang="ja-JP" altLang="en-US" sz="2000" dirty="0" smtClean="0">
                <a:latin typeface="Arial"/>
              </a:rPr>
              <a:t>“</a:t>
            </a:r>
            <a:r>
              <a:rPr lang="en-US" sz="2000" dirty="0" smtClean="0"/>
              <a:t>personal equilibrium</a:t>
            </a:r>
            <a:r>
              <a:rPr lang="ja-JP" altLang="en-US" sz="2000" dirty="0" smtClean="0">
                <a:latin typeface="Arial"/>
              </a:rPr>
              <a:t>”</a:t>
            </a:r>
            <a:r>
              <a:rPr lang="en-US" sz="2000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Decisions are optimal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Decisions fulfill expectations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in which decision fulfills expectations (multiple </a:t>
            </a:r>
            <a:r>
              <a:rPr lang="en-US" sz="2000" dirty="0" err="1" smtClean="0"/>
              <a:t>equilibria</a:t>
            </a:r>
            <a:r>
              <a:rPr lang="en-US" sz="2000" dirty="0" smtClean="0"/>
              <a:t>, endowment effect, </a:t>
            </a:r>
            <a:r>
              <a:rPr lang="en-US" sz="2000" dirty="0" err="1" smtClean="0"/>
              <a:t>Giffen</a:t>
            </a:r>
            <a:r>
              <a:rPr lang="en-US" sz="2000" dirty="0" smtClean="0"/>
              <a:t> good effects…)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Solves problem of why r is not chosen to be </a:t>
            </a:r>
            <a:r>
              <a:rPr lang="en-US" sz="2000" dirty="0" err="1" smtClean="0"/>
              <a:t>superlow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32713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47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8E3F5-D01F-104F-B7F7-03E3CBF16B8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Example: Endowment effects </a:t>
            </a:r>
            <a:r>
              <a:rPr lang="en-US" sz="1800" dirty="0" smtClean="0">
                <a:cs typeface="+mj-cs"/>
              </a:rPr>
              <a:t>(KKT </a:t>
            </a:r>
            <a:r>
              <a:rPr lang="en-US" sz="1800" dirty="0" err="1" smtClean="0">
                <a:cs typeface="+mj-cs"/>
              </a:rPr>
              <a:t>JPolEcon</a:t>
            </a:r>
            <a:r>
              <a:rPr lang="en-US" sz="1800" dirty="0" smtClean="0">
                <a:cs typeface="+mj-cs"/>
              </a:rPr>
              <a:t> </a:t>
            </a:r>
            <a:r>
              <a:rPr lang="ja-JP" altLang="en-US" sz="1800" dirty="0" smtClean="0">
                <a:latin typeface="Arial"/>
                <a:cs typeface="+mj-cs"/>
              </a:rPr>
              <a:t>’</a:t>
            </a:r>
            <a:r>
              <a:rPr lang="en-US" sz="1800" dirty="0" smtClean="0">
                <a:cs typeface="+mj-cs"/>
              </a:rPr>
              <a:t>90)</a:t>
            </a:r>
            <a:endParaRPr lang="en-US" sz="4000" dirty="0" smtClean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7000"/>
            <a:ext cx="9144000" cy="404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5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291F2-3A6B-2349-B3EC-5B1FEF92784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2a Endowment effects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Original idea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Model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Experience effects (=shift of ref </a:t>
            </a:r>
            <a:r>
              <a:rPr lang="en-US" sz="2800" dirty="0" err="1" smtClean="0">
                <a:cs typeface="+mn-cs"/>
              </a:rPr>
              <a:t>pt</a:t>
            </a:r>
            <a:r>
              <a:rPr lang="en-US" sz="2800" dirty="0" smtClean="0">
                <a:cs typeface="+mn-cs"/>
              </a:rPr>
              <a:t>?)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Touch</a:t>
            </a: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Monkeys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Physical proximity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Other </a:t>
            </a:r>
            <a:r>
              <a:rPr lang="en-US" sz="2400" dirty="0" err="1" smtClean="0"/>
              <a:t>Pavlovian</a:t>
            </a:r>
            <a:r>
              <a:rPr lang="en-US" sz="2400" dirty="0" smtClean="0"/>
              <a:t> </a:t>
            </a:r>
            <a:r>
              <a:rPr lang="en-US" sz="2400" dirty="0" err="1" smtClean="0"/>
              <a:t>fx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Query theory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81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7ED8D-47F1-AF4F-B51C-A7DA1A62771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 </a:t>
            </a:r>
            <a:r>
              <a:rPr lang="ja-JP" altLang="en-US" sz="4000" dirty="0" smtClean="0">
                <a:latin typeface="Arial"/>
                <a:cs typeface="+mj-cs"/>
              </a:rPr>
              <a:t>“</a:t>
            </a:r>
            <a:r>
              <a:rPr lang="en-US" sz="4000" dirty="0" smtClean="0">
                <a:cs typeface="+mj-cs"/>
              </a:rPr>
              <a:t>mugs</a:t>
            </a:r>
            <a:r>
              <a:rPr lang="ja-JP" altLang="en-US" sz="4000" dirty="0" smtClean="0">
                <a:latin typeface="Arial"/>
                <a:cs typeface="+mj-cs"/>
              </a:rPr>
              <a:t>”</a:t>
            </a:r>
            <a:r>
              <a:rPr lang="en-US" sz="4000" dirty="0" smtClean="0">
                <a:cs typeface="+mj-cs"/>
              </a:rPr>
              <a:t> experiment </a:t>
            </a:r>
            <a:r>
              <a:rPr lang="en-US" sz="2000" dirty="0" smtClean="0">
                <a:cs typeface="+mj-cs"/>
              </a:rPr>
              <a:t>(</a:t>
            </a:r>
            <a:r>
              <a:rPr lang="en-US" sz="2000" dirty="0" err="1" smtClean="0">
                <a:cs typeface="+mj-cs"/>
              </a:rPr>
              <a:t>Kahneman</a:t>
            </a:r>
            <a:r>
              <a:rPr lang="en-US" sz="2000" dirty="0" smtClean="0">
                <a:cs typeface="+mj-cs"/>
              </a:rPr>
              <a:t>+ JPE </a:t>
            </a:r>
            <a:r>
              <a:rPr lang="ja-JP" altLang="en-US" sz="2000" dirty="0" smtClean="0">
                <a:latin typeface="Arial"/>
                <a:cs typeface="+mj-cs"/>
              </a:rPr>
              <a:t>‘</a:t>
            </a:r>
            <a:r>
              <a:rPr lang="en-US" sz="2000" dirty="0" smtClean="0">
                <a:cs typeface="+mj-cs"/>
              </a:rPr>
              <a:t>90)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012950"/>
            <a:ext cx="4876800" cy="3817938"/>
          </a:xfrm>
        </p:spPr>
      </p:pic>
    </p:spTree>
    <p:extLst>
      <p:ext uri="{BB962C8B-B14F-4D97-AF65-F5344CB8AC3E}">
        <p14:creationId xmlns:p14="http://schemas.microsoft.com/office/powerpoint/2010/main" val="328549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9CBCA-C8F4-EE4E-981D-323338741FB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Instructions eliminate </a:t>
            </a:r>
            <a:br>
              <a:rPr lang="en-US" sz="3600" smtClean="0">
                <a:cs typeface="+mj-cs"/>
              </a:rPr>
            </a:br>
            <a:r>
              <a:rPr lang="en-US" sz="3600" smtClean="0">
                <a:cs typeface="+mj-cs"/>
              </a:rPr>
              <a:t>endowment effects? </a:t>
            </a:r>
            <a:br>
              <a:rPr lang="en-US" sz="3600" smtClean="0">
                <a:cs typeface="+mj-cs"/>
              </a:rPr>
            </a:br>
            <a:r>
              <a:rPr lang="en-US" sz="1800" smtClean="0">
                <a:cs typeface="+mj-cs"/>
              </a:rPr>
              <a:t>Plott-Zeiler (AER 06)</a:t>
            </a:r>
            <a:r>
              <a:rPr lang="en-US" sz="3600" smtClean="0">
                <a:cs typeface="+mj-cs"/>
              </a:rPr>
              <a:t>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133600"/>
            <a:ext cx="6934200" cy="4038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cs typeface="+mn-cs"/>
              </a:rPr>
              <a:t>Extensive training</a:t>
            </a:r>
          </a:p>
          <a:p>
            <a:pPr algn="l" eaLnBrk="1" hangingPunct="1"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Arial"/>
                <a:cs typeface="+mn-cs"/>
              </a:rPr>
              <a:t>“</a:t>
            </a:r>
            <a:r>
              <a:rPr lang="en-US" sz="2800" dirty="0" smtClean="0">
                <a:solidFill>
                  <a:schemeClr val="tx1"/>
                </a:solidFill>
                <a:cs typeface="+mn-cs"/>
              </a:rPr>
              <a:t>All subjects were handed a mug before the start of the round</a:t>
            </a:r>
            <a:r>
              <a:rPr lang="ja-JP" altLang="en-US" sz="2800" dirty="0" smtClean="0">
                <a:solidFill>
                  <a:schemeClr val="tx1"/>
                </a:solidFill>
                <a:latin typeface="Arial"/>
                <a:cs typeface="+mn-cs"/>
              </a:rPr>
              <a:t>”</a:t>
            </a:r>
            <a:endParaRPr lang="en-US" sz="2800" dirty="0" smtClean="0">
              <a:solidFill>
                <a:schemeClr val="tx1"/>
              </a:solidFill>
              <a:cs typeface="+mn-cs"/>
            </a:endParaRPr>
          </a:p>
          <a:p>
            <a:pPr algn="l" eaLnBrk="1" hangingPunct="1">
              <a:defRPr/>
            </a:pPr>
            <a:r>
              <a:rPr lang="ja-JP" altLang="en-US" sz="2800" dirty="0" smtClean="0">
                <a:solidFill>
                  <a:schemeClr val="tx1"/>
                </a:solidFill>
                <a:latin typeface="Arial"/>
                <a:cs typeface="+mn-cs"/>
              </a:rPr>
              <a:t>“</a:t>
            </a:r>
            <a:r>
              <a:rPr lang="en-US" sz="2800" dirty="0" smtClean="0">
                <a:solidFill>
                  <a:schemeClr val="tx1"/>
                </a:solidFill>
                <a:cs typeface="+mn-cs"/>
              </a:rPr>
              <a:t>Best</a:t>
            </a:r>
            <a:r>
              <a:rPr lang="ja-JP" altLang="en-US" sz="2800" dirty="0" smtClean="0">
                <a:solidFill>
                  <a:schemeClr val="tx1"/>
                </a:solidFill>
                <a:latin typeface="Arial"/>
                <a:cs typeface="+mn-cs"/>
              </a:rPr>
              <a:t>”</a:t>
            </a:r>
            <a:r>
              <a:rPr lang="en-US" sz="2800" dirty="0" smtClean="0">
                <a:solidFill>
                  <a:schemeClr val="tx1"/>
                </a:solidFill>
                <a:cs typeface="+mn-cs"/>
              </a:rPr>
              <a:t> data from 1st round</a:t>
            </a:r>
          </a:p>
          <a:p>
            <a:pPr algn="l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cs typeface="+mn-cs"/>
              </a:rPr>
              <a:t>                           mean   median   std. dev.</a:t>
            </a:r>
          </a:p>
          <a:p>
            <a:pPr algn="l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cs typeface="+mn-cs"/>
              </a:rPr>
              <a:t>Sell N=14		      5.71	   5.00       4.00</a:t>
            </a:r>
          </a:p>
          <a:p>
            <a:pPr algn="l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cs typeface="+mn-cs"/>
              </a:rPr>
              <a:t>Buy N=12		7.88	   6.50       6.00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85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6120-4A44-7E44-BC2B-F95E0C8B3B3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Mug analysis with </a:t>
            </a:r>
            <a:br>
              <a:rPr lang="en-US" sz="3600" smtClean="0">
                <a:cs typeface="+mj-cs"/>
              </a:rPr>
            </a:br>
            <a:r>
              <a:rPr lang="en-US" sz="3600" smtClean="0">
                <a:cs typeface="+mj-cs"/>
              </a:rPr>
              <a:t>r=1 for selling, r=0 for buying</a:t>
            </a:r>
            <a:endParaRPr lang="en-US" smtClean="0">
              <a:cs typeface="+mj-cs"/>
            </a:endParaRP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3" y="2088444"/>
            <a:ext cx="8082568" cy="277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49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9B2DA-DB6B-864F-8842-0C1E9517415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VERY sensitive to reference point: Possible trading erases endowment effect</a:t>
            </a:r>
            <a:r>
              <a:rPr lang="en-US" dirty="0" smtClean="0">
                <a:cs typeface="+mj-cs"/>
              </a:rPr>
              <a:t> 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2677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52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rcRect l="1883" r="1883"/>
          <a:stretch>
            <a:fillRect/>
          </a:stretch>
        </p:blipFill>
        <p:spPr>
          <a:xfrm>
            <a:off x="299156" y="1018822"/>
            <a:ext cx="8667396" cy="4766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156" y="239889"/>
            <a:ext cx="3186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QJE 2003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83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D0798-0D7D-8349-9003-7CB6C831239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List (QJE 03) trading experience </a:t>
            </a:r>
            <a:br>
              <a:rPr lang="en-US" sz="3600" dirty="0" smtClean="0">
                <a:cs typeface="+mj-cs"/>
              </a:rPr>
            </a:br>
            <a:r>
              <a:rPr lang="en-US" sz="3600" dirty="0" smtClean="0">
                <a:cs typeface="+mj-cs"/>
              </a:rPr>
              <a:t>reduces endowment effects</a:t>
            </a:r>
            <a:endParaRPr lang="en-US" dirty="0" smtClean="0">
              <a:cs typeface="+mj-cs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KKT: No endowment effect for </a:t>
            </a:r>
            <a:r>
              <a:rPr lang="ja-JP" altLang="en-US" sz="2800" dirty="0" smtClean="0">
                <a:latin typeface="Arial"/>
                <a:cs typeface="+mn-cs"/>
              </a:rPr>
              <a:t>“</a:t>
            </a:r>
            <a:r>
              <a:rPr lang="en-US" sz="2800" dirty="0" smtClean="0">
                <a:cs typeface="+mn-cs"/>
              </a:rPr>
              <a:t>goods purchased for the purpose of exchange or resale</a:t>
            </a:r>
            <a:r>
              <a:rPr lang="ja-JP" altLang="en-US" sz="2800" dirty="0" smtClean="0">
                <a:latin typeface="Arial"/>
                <a:cs typeface="+mn-cs"/>
              </a:rPr>
              <a:t>”</a:t>
            </a:r>
            <a:endParaRPr lang="en-US" sz="2800" dirty="0" smtClean="0">
              <a:cs typeface="+mn-cs"/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282307"/>
            <a:ext cx="6053528" cy="379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222" y="3681609"/>
            <a:ext cx="124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6.98 (13.63)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50528" y="3386667"/>
            <a:ext cx="1580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=1.3, p=.10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z</a:t>
            </a:r>
            <a:r>
              <a:rPr lang="en-US" dirty="0" smtClean="0"/>
              <a:t>=2.7, p=.002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6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73015" r="-73015"/>
          <a:stretch>
            <a:fillRect/>
          </a:stretch>
        </p:blipFill>
        <p:spPr>
          <a:xfrm>
            <a:off x="-135257" y="0"/>
            <a:ext cx="9694728" cy="6626008"/>
          </a:xfrm>
        </p:spPr>
      </p:pic>
    </p:spTree>
    <p:extLst>
      <p:ext uri="{BB962C8B-B14F-4D97-AF65-F5344CB8AC3E}">
        <p14:creationId xmlns:p14="http://schemas.microsoft.com/office/powerpoint/2010/main" val="324841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Important! Lab experience also reduces endowment effects </a:t>
            </a:r>
            <a:r>
              <a:rPr lang="en-US" sz="2000" dirty="0"/>
              <a:t>List (QJE 03)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900" dirty="0" smtClean="0"/>
              <a:t>Engelmann, </a:t>
            </a:r>
            <a:r>
              <a:rPr lang="en-US" sz="1900" dirty="0" err="1" smtClean="0"/>
              <a:t>Hollard</a:t>
            </a:r>
            <a:r>
              <a:rPr lang="en-US" sz="1900" dirty="0" smtClean="0"/>
              <a:t> </a:t>
            </a:r>
            <a:r>
              <a:rPr lang="en-US" sz="1900" dirty="0" err="1" smtClean="0"/>
              <a:t>Ecma</a:t>
            </a:r>
            <a:r>
              <a:rPr lang="en-US" sz="1900" dirty="0" smtClean="0"/>
              <a:t> ‘10: </a:t>
            </a:r>
          </a:p>
          <a:p>
            <a:pPr marL="0" indent="0">
              <a:buNone/>
            </a:pPr>
            <a:r>
              <a:rPr lang="en-US" dirty="0" smtClean="0"/>
              <a:t>Forced trading </a:t>
            </a:r>
            <a:r>
              <a:rPr lang="en-US" dirty="0" smtClean="0">
                <a:sym typeface="Wingdings"/>
              </a:rPr>
              <a:t> more free trading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366670"/>
              </p:ext>
            </p:extLst>
          </p:nvPr>
        </p:nvGraphicFramePr>
        <p:xfrm>
          <a:off x="330200" y="2094089"/>
          <a:ext cx="8594725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5638800" imgH="2374900" progId="Word.Document.12">
                  <p:embed/>
                </p:oleObj>
              </mc:Choice>
              <mc:Fallback>
                <p:oleObj name="Document" r:id="rId3" imgW="5638800" imgH="237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" y="2094089"/>
                        <a:ext cx="8594725" cy="356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159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6886F-A996-1242-AC4A-FD87E911E1A7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Capuchins exhibit reluctance to trade (endowment fx) (y-axis = % trading)</a:t>
            </a:r>
            <a:endParaRPr lang="en-US" smtClean="0">
              <a:cs typeface="+mj-cs"/>
            </a:endParaRP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03463"/>
            <a:ext cx="25304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674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417638"/>
            <a:ext cx="4562475" cy="5257800"/>
          </a:xfrm>
        </p:spPr>
      </p:pic>
      <p:sp>
        <p:nvSpPr>
          <p:cNvPr id="1167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 eaLnBrk="1" hangingPunct="1">
              <a:lnSpc>
                <a:spcPct val="90000"/>
              </a:lnSpc>
              <a:defRPr/>
            </a:pPr>
            <a:endParaRPr lang="en-US" smtClean="0">
              <a:cs typeface="+mn-cs"/>
            </a:endParaRPr>
          </a:p>
          <a:p>
            <a:pPr defTabSz="457200" eaLnBrk="1" hangingPunct="1">
              <a:lnSpc>
                <a:spcPct val="90000"/>
              </a:lnSpc>
              <a:defRPr/>
            </a:pPr>
            <a:endParaRPr lang="en-US" smtClean="0">
              <a:cs typeface="+mn-cs"/>
            </a:endParaRPr>
          </a:p>
          <a:p>
            <a:pPr defTabSz="457200" eaLnBrk="1" hangingPunct="1">
              <a:lnSpc>
                <a:spcPct val="90000"/>
              </a:lnSpc>
              <a:defRPr/>
            </a:pPr>
            <a:endParaRPr lang="en-US" smtClean="0">
              <a:cs typeface="+mn-cs"/>
            </a:endParaRPr>
          </a:p>
          <a:p>
            <a:pPr defTabSz="457200" eaLnBrk="1" hangingPunct="1">
              <a:lnSpc>
                <a:spcPct val="90000"/>
              </a:lnSpc>
              <a:defRPr/>
            </a:pPr>
            <a:endParaRPr lang="en-US" smtClean="0">
              <a:cs typeface="+mn-cs"/>
            </a:endParaRPr>
          </a:p>
          <a:p>
            <a:pPr defTabSz="457200" eaLnBrk="1" hangingPunct="1">
              <a:lnSpc>
                <a:spcPct val="90000"/>
              </a:lnSpc>
              <a:defRPr/>
            </a:pPr>
            <a:endParaRPr lang="en-US" smtClean="0">
              <a:cs typeface="+mn-cs"/>
            </a:endParaRPr>
          </a:p>
          <a:p>
            <a:pPr defTabSz="457200" eaLnBrk="1" hangingPunct="1">
              <a:lnSpc>
                <a:spcPct val="90000"/>
              </a:lnSpc>
              <a:defRPr/>
            </a:pPr>
            <a:endParaRPr lang="en-US" smtClean="0">
              <a:cs typeface="+mn-cs"/>
            </a:endParaRPr>
          </a:p>
          <a:p>
            <a:pPr defTabSz="457200" eaLnBrk="1" hangingPunct="1">
              <a:lnSpc>
                <a:spcPct val="90000"/>
              </a:lnSpc>
              <a:defRPr/>
            </a:pPr>
            <a:endParaRPr lang="en-US" smtClean="0">
              <a:cs typeface="+mn-cs"/>
            </a:endParaRPr>
          </a:p>
          <a:p>
            <a:pPr defTabSz="457200" eaLnBrk="1" hangingPunct="1">
              <a:lnSpc>
                <a:spcPct val="90000"/>
              </a:lnSpc>
              <a:buFontTx/>
              <a:buNone/>
              <a:defRPr/>
            </a:pPr>
            <a:endParaRPr lang="en-US" sz="1800" smtClean="0">
              <a:cs typeface="+mn-cs"/>
            </a:endParaRPr>
          </a:p>
          <a:p>
            <a:pPr defTabSz="4572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smtClean="0">
                <a:cs typeface="+mn-cs"/>
              </a:rPr>
              <a:t>Santos+PhilTransRoySocB 08</a:t>
            </a: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1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A173F-FD0B-DA4C-BA4D-2E2A062C4BC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177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Touch, </a:t>
            </a:r>
            <a:r>
              <a:rPr lang="ja-JP" altLang="en-US" smtClean="0">
                <a:latin typeface="Arial"/>
                <a:cs typeface="+mj-cs"/>
              </a:rPr>
              <a:t>“</a:t>
            </a:r>
            <a:r>
              <a:rPr lang="en-US" smtClean="0">
                <a:cs typeface="+mj-cs"/>
              </a:rPr>
              <a:t>own</a:t>
            </a:r>
            <a:r>
              <a:rPr lang="ja-JP" altLang="en-US" smtClean="0">
                <a:latin typeface="Arial"/>
                <a:cs typeface="+mj-cs"/>
              </a:rPr>
              <a:t>”</a:t>
            </a:r>
            <a:r>
              <a:rPr lang="en-US" smtClean="0">
                <a:cs typeface="+mj-cs"/>
              </a:rPr>
              <a:t> increase values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defTabSz="457200" eaLnBrk="1" hangingPunct="1">
              <a:defRPr/>
            </a:pPr>
            <a:endParaRPr lang="en-US" smtClean="0">
              <a:cs typeface="+mn-cs"/>
            </a:endParaRPr>
          </a:p>
          <a:p>
            <a:pPr defTabSz="457200" eaLnBrk="1" hangingPunct="1">
              <a:defRPr/>
            </a:pPr>
            <a:endParaRPr lang="en-US" smtClean="0">
              <a:cs typeface="+mn-cs"/>
            </a:endParaRPr>
          </a:p>
          <a:p>
            <a:pPr defTabSz="457200" eaLnBrk="1" hangingPunct="1">
              <a:defRPr/>
            </a:pPr>
            <a:endParaRPr lang="en-US" smtClean="0">
              <a:cs typeface="+mn-cs"/>
            </a:endParaRPr>
          </a:p>
          <a:p>
            <a:pPr defTabSz="457200" eaLnBrk="1" hangingPunct="1">
              <a:defRPr/>
            </a:pPr>
            <a:endParaRPr lang="en-US" smtClean="0">
              <a:cs typeface="+mn-cs"/>
            </a:endParaRPr>
          </a:p>
          <a:p>
            <a:pPr defTabSz="457200" eaLnBrk="1" hangingPunct="1">
              <a:defRPr/>
            </a:pPr>
            <a:endParaRPr lang="en-US" smtClean="0">
              <a:cs typeface="+mn-cs"/>
            </a:endParaRPr>
          </a:p>
          <a:p>
            <a:pPr defTabSz="457200" eaLnBrk="1" hangingPunct="1">
              <a:defRPr/>
            </a:pPr>
            <a:endParaRPr lang="en-US" smtClean="0">
              <a:cs typeface="+mn-cs"/>
            </a:endParaRPr>
          </a:p>
          <a:p>
            <a:pPr defTabSz="457200" eaLnBrk="1" hangingPunct="1">
              <a:defRPr/>
            </a:pPr>
            <a:endParaRPr lang="en-US" smtClean="0">
              <a:cs typeface="+mn-cs"/>
            </a:endParaRPr>
          </a:p>
          <a:p>
            <a:pPr defTabSz="457200" eaLnBrk="1" hangingPunct="1">
              <a:buFontTx/>
              <a:buNone/>
              <a:defRPr/>
            </a:pPr>
            <a:r>
              <a:rPr lang="en-US" sz="1800" smtClean="0">
                <a:cs typeface="+mn-cs"/>
              </a:rPr>
              <a:t>Peck, Shu JConsumerRes 09</a:t>
            </a:r>
          </a:p>
        </p:txBody>
      </p:sp>
      <p:pic>
        <p:nvPicPr>
          <p:cNvPr id="880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600200"/>
            <a:ext cx="83407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09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2141A-61DB-4D4E-890D-E2980ACB4CA9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6400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Physical proximity trumps ownership</a:t>
            </a:r>
            <a:br>
              <a:rPr lang="en-US" sz="3600" dirty="0" smtClean="0">
                <a:cs typeface="+mj-cs"/>
              </a:rPr>
            </a:br>
            <a:r>
              <a:rPr lang="en-US" sz="1800" dirty="0" err="1" smtClean="0">
                <a:cs typeface="+mj-cs"/>
              </a:rPr>
              <a:t>Knetsch</a:t>
            </a:r>
            <a:r>
              <a:rPr lang="en-US" sz="1800" dirty="0" smtClean="0">
                <a:cs typeface="+mj-cs"/>
              </a:rPr>
              <a:t> and Wong JEBO 09</a:t>
            </a:r>
            <a:endParaRPr lang="en-US" dirty="0" smtClean="0">
              <a:cs typeface="+mj-cs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2895600" cy="4221163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2400" smtClean="0">
                <a:latin typeface="Arial"/>
                <a:cs typeface="+mn-cs"/>
              </a:rPr>
              <a:t>“</a:t>
            </a:r>
            <a:r>
              <a:rPr lang="en-US" sz="2400" smtClean="0">
                <a:cs typeface="+mn-cs"/>
              </a:rPr>
              <a:t>Owned</a:t>
            </a:r>
            <a:r>
              <a:rPr lang="ja-JP" altLang="en-US" sz="2400" smtClean="0">
                <a:latin typeface="Arial"/>
                <a:cs typeface="+mn-cs"/>
              </a:rPr>
              <a:t>”</a:t>
            </a:r>
            <a:r>
              <a:rPr lang="en-US" sz="2400" smtClean="0">
                <a:cs typeface="+mn-cs"/>
              </a:rPr>
              <a:t> but not physically proximate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cs typeface="+mn-cs"/>
              </a:rPr>
              <a:t>	50% trade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Not owned but physically proximate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cs typeface="+mn-cs"/>
              </a:rPr>
              <a:t>	23% trade</a:t>
            </a:r>
            <a:endParaRPr lang="en-US" smtClean="0">
              <a:cs typeface="+mn-cs"/>
            </a:endParaRPr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51816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24489"/>
            <a:ext cx="504507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7526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65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1202D-80C7-1144-9072-CEB25DB8672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Gill Sans" charset="0"/>
              </a:rPr>
              <a:t>Pavlovian</a:t>
            </a:r>
            <a:r>
              <a:rPr lang="en-US" sz="2800" dirty="0">
                <a:latin typeface="Gill Sans" charset="0"/>
              </a:rPr>
              <a:t> cues and goal values</a:t>
            </a:r>
            <a:br>
              <a:rPr lang="en-US" sz="2800" dirty="0">
                <a:latin typeface="Gill Sans" charset="0"/>
              </a:rPr>
            </a:br>
            <a:r>
              <a:rPr lang="en-US" sz="1800" dirty="0" smtClean="0">
                <a:latin typeface="Gill Sans" charset="0"/>
              </a:rPr>
              <a:t>(</a:t>
            </a:r>
            <a:r>
              <a:rPr lang="en-US" sz="1800" dirty="0" err="1" smtClean="0">
                <a:latin typeface="Gill Sans" charset="0"/>
              </a:rPr>
              <a:t>Bushong</a:t>
            </a:r>
            <a:r>
              <a:rPr lang="en-US" sz="1800" dirty="0" smtClean="0">
                <a:latin typeface="Gill Sans" charset="0"/>
              </a:rPr>
              <a:t>+ AER </a:t>
            </a:r>
            <a:r>
              <a:rPr lang="en-US" sz="1800" dirty="0" smtClean="0">
                <a:latin typeface="Gill Sans" charset="0"/>
              </a:rPr>
              <a:t>2010)</a:t>
            </a:r>
            <a:endParaRPr lang="en-US" sz="1400" dirty="0">
              <a:latin typeface="Gill Sans" charset="0"/>
            </a:endParaRPr>
          </a:p>
        </p:txBody>
      </p:sp>
      <p:grpSp>
        <p:nvGrpSpPr>
          <p:cNvPr id="92163" name="Group 4"/>
          <p:cNvGrpSpPr>
            <a:grpSpLocks/>
          </p:cNvGrpSpPr>
          <p:nvPr/>
        </p:nvGrpSpPr>
        <p:grpSpPr bwMode="auto">
          <a:xfrm>
            <a:off x="760413" y="1600200"/>
            <a:ext cx="4268787" cy="1066800"/>
            <a:chOff x="479" y="1008"/>
            <a:chExt cx="2689" cy="672"/>
          </a:xfrm>
        </p:grpSpPr>
        <p:sp>
          <p:nvSpPr>
            <p:cNvPr id="68613" name="Line 5"/>
            <p:cNvSpPr>
              <a:spLocks noChangeShapeType="1"/>
            </p:cNvSpPr>
            <p:nvPr/>
          </p:nvSpPr>
          <p:spPr bwMode="auto">
            <a:xfrm flipV="1">
              <a:off x="479" y="1172"/>
              <a:ext cx="268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8614" name="Line 6"/>
            <p:cNvSpPr>
              <a:spLocks noChangeShapeType="1"/>
            </p:cNvSpPr>
            <p:nvPr/>
          </p:nvSpPr>
          <p:spPr bwMode="auto">
            <a:xfrm>
              <a:off x="1151" y="1129"/>
              <a:ext cx="0" cy="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8615" name="Line 7"/>
            <p:cNvSpPr>
              <a:spLocks noChangeShapeType="1"/>
            </p:cNvSpPr>
            <p:nvPr/>
          </p:nvSpPr>
          <p:spPr bwMode="auto">
            <a:xfrm>
              <a:off x="1824" y="1129"/>
              <a:ext cx="0" cy="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8616" name="Line 8"/>
            <p:cNvSpPr>
              <a:spLocks noChangeShapeType="1"/>
            </p:cNvSpPr>
            <p:nvPr/>
          </p:nvSpPr>
          <p:spPr bwMode="auto">
            <a:xfrm>
              <a:off x="2496" y="1123"/>
              <a:ext cx="0" cy="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8617" name="Line 9"/>
            <p:cNvSpPr>
              <a:spLocks noChangeShapeType="1"/>
            </p:cNvSpPr>
            <p:nvPr/>
          </p:nvSpPr>
          <p:spPr bwMode="auto">
            <a:xfrm>
              <a:off x="3168" y="1129"/>
              <a:ext cx="0" cy="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8618" name="Text Box 10"/>
            <p:cNvSpPr txBox="1">
              <a:spLocks noChangeArrowheads="1"/>
            </p:cNvSpPr>
            <p:nvPr/>
          </p:nvSpPr>
          <p:spPr bwMode="auto">
            <a:xfrm>
              <a:off x="2496" y="1017"/>
              <a:ext cx="6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800" b="1">
                  <a:cs typeface="+mn-cs"/>
                </a:rPr>
                <a:t>2000 or 4000ms</a:t>
              </a:r>
              <a:endParaRPr lang="en-US" sz="2000" b="1">
                <a:cs typeface="+mn-cs"/>
              </a:endParaRPr>
            </a:p>
          </p:txBody>
        </p:sp>
        <p:sp>
          <p:nvSpPr>
            <p:cNvPr id="68619" name="Text Box 11"/>
            <p:cNvSpPr txBox="1">
              <a:spLocks noChangeArrowheads="1"/>
            </p:cNvSpPr>
            <p:nvPr/>
          </p:nvSpPr>
          <p:spPr bwMode="auto">
            <a:xfrm>
              <a:off x="1175" y="1008"/>
              <a:ext cx="62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800" b="1">
                  <a:cs typeface="+mn-cs"/>
                </a:rPr>
                <a:t>3000ms</a:t>
              </a:r>
              <a:endParaRPr lang="en-US" sz="2000" b="1">
                <a:cs typeface="+mn-cs"/>
              </a:endParaRPr>
            </a:p>
          </p:txBody>
        </p:sp>
        <p:sp>
          <p:nvSpPr>
            <p:cNvPr id="68620" name="Text Box 12"/>
            <p:cNvSpPr txBox="1">
              <a:spLocks noChangeArrowheads="1"/>
            </p:cNvSpPr>
            <p:nvPr/>
          </p:nvSpPr>
          <p:spPr bwMode="auto">
            <a:xfrm>
              <a:off x="1824" y="1017"/>
              <a:ext cx="6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800" b="1">
                  <a:cs typeface="+mn-cs"/>
                </a:rPr>
                <a:t>Unlimited Time</a:t>
              </a:r>
              <a:endParaRPr lang="en-US" sz="2000" b="1">
                <a:cs typeface="+mn-cs"/>
              </a:endParaRPr>
            </a:p>
          </p:txBody>
        </p:sp>
        <p:sp>
          <p:nvSpPr>
            <p:cNvPr id="68621" name="Line 13"/>
            <p:cNvSpPr>
              <a:spLocks noChangeShapeType="1"/>
            </p:cNvSpPr>
            <p:nvPr/>
          </p:nvSpPr>
          <p:spPr bwMode="auto">
            <a:xfrm>
              <a:off x="479" y="1129"/>
              <a:ext cx="0" cy="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8622" name="Text Box 14"/>
            <p:cNvSpPr txBox="1">
              <a:spLocks noChangeArrowheads="1"/>
            </p:cNvSpPr>
            <p:nvPr/>
          </p:nvSpPr>
          <p:spPr bwMode="auto">
            <a:xfrm>
              <a:off x="645" y="1040"/>
              <a:ext cx="36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 b="1">
                  <a:cs typeface="+mn-cs"/>
                </a:rPr>
                <a:t>2000 ms</a:t>
              </a:r>
            </a:p>
          </p:txBody>
        </p:sp>
        <p:pic>
          <p:nvPicPr>
            <p:cNvPr id="92181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1208"/>
              <a:ext cx="624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2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1208"/>
              <a:ext cx="624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" y="1208"/>
              <a:ext cx="624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4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" y="1209"/>
              <a:ext cx="624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64" name="Text Box 19"/>
          <p:cNvSpPr txBox="1">
            <a:spLocks noChangeArrowheads="1"/>
          </p:cNvSpPr>
          <p:nvPr/>
        </p:nvSpPr>
        <p:spPr bwMode="auto">
          <a:xfrm>
            <a:off x="6156325" y="1258888"/>
            <a:ext cx="2054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Gill Sans" charset="0"/>
              </a:rPr>
              <a:t>3 display conditions:</a:t>
            </a:r>
          </a:p>
        </p:txBody>
      </p:sp>
      <p:pic>
        <p:nvPicPr>
          <p:cNvPr id="92165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9906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21"/>
          <p:cNvSpPr>
            <a:spLocks noChangeArrowheads="1"/>
          </p:cNvSpPr>
          <p:nvPr/>
        </p:nvSpPr>
        <p:spPr bwMode="auto">
          <a:xfrm>
            <a:off x="6248400" y="1981200"/>
            <a:ext cx="9906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chemeClr val="bg1"/>
                </a:solidFill>
                <a:latin typeface="Gill Sans" charset="0"/>
              </a:rPr>
              <a:t>cheetos</a:t>
            </a:r>
          </a:p>
        </p:txBody>
      </p:sp>
      <p:pic>
        <p:nvPicPr>
          <p:cNvPr id="68630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3581400"/>
            <a:ext cx="712787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68" name="Text Box 23"/>
          <p:cNvSpPr txBox="1">
            <a:spLocks noChangeArrowheads="1"/>
          </p:cNvSpPr>
          <p:nvPr/>
        </p:nvSpPr>
        <p:spPr bwMode="auto">
          <a:xfrm>
            <a:off x="7070725" y="3848100"/>
            <a:ext cx="858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Gill Sans" charset="0"/>
              </a:rPr>
              <a:t>(real thing)</a:t>
            </a:r>
          </a:p>
        </p:txBody>
      </p:sp>
      <p:graphicFrame>
        <p:nvGraphicFramePr>
          <p:cNvPr id="92169" name="Object 24"/>
          <p:cNvGraphicFramePr>
            <a:graphicFrameLocks noChangeAspect="1"/>
          </p:cNvGraphicFramePr>
          <p:nvPr/>
        </p:nvGraphicFramePr>
        <p:xfrm>
          <a:off x="1676400" y="1981200"/>
          <a:ext cx="4927600" cy="352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5" name="Document" r:id="rId9" imgW="3302000" imgH="2362200" progId="Word.Document.8">
                  <p:embed/>
                </p:oleObj>
              </mc:Choice>
              <mc:Fallback>
                <p:oleObj name="Document" r:id="rId9" imgW="3302000" imgH="2362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4927600" cy="352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633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40132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99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7650-BEAA-EE4F-BEDC-13D108ACB2B1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Display difference is not </a:t>
            </a:r>
            <a:br>
              <a:rPr lang="en-US" sz="3200" smtClean="0">
                <a:cs typeface="+mj-cs"/>
              </a:rPr>
            </a:br>
            <a:r>
              <a:rPr lang="en-US" sz="3200" smtClean="0">
                <a:cs typeface="+mj-cs"/>
              </a:rPr>
              <a:t>smell (trinkets) or </a:t>
            </a:r>
            <a:r>
              <a:rPr lang="ja-JP" altLang="en-US" sz="3200" smtClean="0">
                <a:latin typeface="Arial"/>
                <a:cs typeface="+mj-cs"/>
              </a:rPr>
              <a:t>“</a:t>
            </a:r>
            <a:r>
              <a:rPr lang="en-US" sz="3200" smtClean="0">
                <a:cs typeface="+mj-cs"/>
              </a:rPr>
              <a:t>information</a:t>
            </a:r>
            <a:r>
              <a:rPr lang="ja-JP" altLang="en-US" sz="3200" smtClean="0">
                <a:latin typeface="Arial"/>
                <a:cs typeface="+mj-cs"/>
              </a:rPr>
              <a:t>”</a:t>
            </a:r>
            <a:r>
              <a:rPr lang="en-US" sz="3200" smtClean="0">
                <a:cs typeface="+mj-cs"/>
              </a:rPr>
              <a:t> (small taste)</a:t>
            </a:r>
            <a:endParaRPr lang="en-US" smtClean="0">
              <a:cs typeface="+mj-cs"/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1148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3434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43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4FACC-F635-E041-92E5-F5F5031C84B8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12288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9309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82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9A089-A818-BC4B-ABB8-77647EBC7A82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Plexiglass barrier disables Pavlovian cuing</a:t>
            </a:r>
            <a:endParaRPr lang="en-US" smtClean="0">
              <a:cs typeface="+mj-cs"/>
            </a:endParaRP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486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63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6D7B-7387-B147-AEC3-77551C556204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Endowment effects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smtClean="0">
                <a:cs typeface="+mn-cs"/>
              </a:rPr>
              <a:t>Knutson+ Neuron 08</a:t>
            </a:r>
            <a:endParaRPr lang="en-US" sz="2800" smtClean="0">
              <a:cs typeface="+mn-cs"/>
            </a:endParaRP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4724400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1713089"/>
            <a:ext cx="3076719" cy="292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18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5930F-A807-8149-851F-8F246B7BBB5B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Insula activity sell - buy (x) correlated with endowment effect (y) (con valuation, pro </a:t>
            </a:r>
            <a:r>
              <a:rPr lang="ja-JP" altLang="en-US" sz="3200" smtClean="0">
                <a:latin typeface="Arial"/>
                <a:cs typeface="+mj-cs"/>
              </a:rPr>
              <a:t>“</a:t>
            </a:r>
            <a:r>
              <a:rPr lang="en-US" sz="3200" smtClean="0">
                <a:cs typeface="+mj-cs"/>
              </a:rPr>
              <a:t>dislike selling</a:t>
            </a:r>
            <a:r>
              <a:rPr lang="ja-JP" altLang="en-US" sz="3200" smtClean="0">
                <a:latin typeface="Arial"/>
                <a:cs typeface="+mj-cs"/>
              </a:rPr>
              <a:t>”</a:t>
            </a:r>
            <a:r>
              <a:rPr lang="en-US" sz="3200" smtClean="0">
                <a:cs typeface="+mj-cs"/>
              </a:rPr>
              <a:t> (no Nacc diff also)</a:t>
            </a:r>
            <a:r>
              <a:rPr lang="en-US" sz="3600" smtClean="0">
                <a:cs typeface="+mj-cs"/>
              </a:rPr>
              <a:t/>
            </a:r>
            <a:br>
              <a:rPr lang="en-US" sz="3600" smtClean="0">
                <a:cs typeface="+mj-cs"/>
              </a:rPr>
            </a:br>
            <a:r>
              <a:rPr lang="en-US" sz="1800" smtClean="0">
                <a:cs typeface="+mj-cs"/>
              </a:rPr>
              <a:t>(cf. Barberis-Huang 08) (note y-axis difference in size of selling-buying gap)</a:t>
            </a:r>
            <a:endParaRPr lang="en-US" smtClean="0">
              <a:cs typeface="+mj-cs"/>
            </a:endParaRP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4991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35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217356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Efficient coding hypothesis </a:t>
            </a:r>
            <a:br>
              <a:rPr lang="en-US" sz="4000" dirty="0" smtClean="0"/>
            </a:br>
            <a:r>
              <a:rPr lang="en-US" sz="2000" dirty="0" smtClean="0"/>
              <a:t>(Barlow 1961</a:t>
            </a:r>
            <a:r>
              <a:rPr lang="en-US" sz="2000" dirty="0"/>
              <a:t>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8749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Sensory systems adjust responses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to statistical properties of inputs</a:t>
            </a:r>
          </a:p>
          <a:p>
            <a:r>
              <a:rPr lang="en-US" dirty="0" smtClean="0"/>
              <a:t>Goal: Focus scarce sensory coding where the variation is</a:t>
            </a:r>
          </a:p>
          <a:p>
            <a:r>
              <a:rPr lang="en-US" dirty="0" smtClean="0"/>
              <a:t>a/k/a “[information] gain control”</a:t>
            </a:r>
          </a:p>
          <a:p>
            <a:r>
              <a:rPr lang="en-US" dirty="0" smtClean="0"/>
              <a:t>E.g. retinal adjustment enables seeing at a wide variety of light levels…rapidly</a:t>
            </a:r>
          </a:p>
          <a:p>
            <a:r>
              <a:rPr lang="en-US" dirty="0" smtClean="0"/>
              <a:t>How?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Cf. Woodford 2012 etc.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67" y="136878"/>
            <a:ext cx="2046111" cy="18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4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C05E2-AAFD-B14D-A6D4-F0F76D0EC62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BUT…weak correlation of endowment effect (sell - buy) in fMRI &amp; post-scan</a:t>
            </a:r>
            <a:r>
              <a:rPr lang="en-US" dirty="0" smtClean="0">
                <a:cs typeface="+mj-cs"/>
              </a:rPr>
              <a:t> </a:t>
            </a:r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2814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87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E47BC-F5DB-5042-B699-1E95E305C924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Mild endowment fx for lottery gambles</a:t>
            </a:r>
            <a:r>
              <a:rPr lang="en-US" smtClean="0">
                <a:cs typeface="+mj-cs"/>
              </a:rPr>
              <a:t>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smtClean="0">
                <a:cs typeface="+mn-cs"/>
              </a:rPr>
              <a:t>DeMartino JNeuro 09</a:t>
            </a:r>
            <a:endParaRPr lang="en-US" smtClean="0">
              <a:cs typeface="+mn-cs"/>
            </a:endParaRP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7150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4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56CC9-1C6B-CB40-8855-3605849635C9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ROIs for buying, selling, both</a:t>
            </a:r>
            <a:endParaRPr lang="en-US" smtClean="0">
              <a:cs typeface="+mj-cs"/>
            </a:endParaRPr>
          </a:p>
        </p:txBody>
      </p:sp>
      <p:pic>
        <p:nvPicPr>
          <p:cNvPr id="1085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50950"/>
            <a:ext cx="527367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51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0A7EA-F526-034F-A896-54291A5E3900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Other evidence for VStr (value) difference in endowment effect</a:t>
            </a:r>
            <a:endParaRPr lang="en-US" smtClean="0">
              <a:cs typeface="+mj-cs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000" smtClean="0">
              <a:cs typeface="+mn-cs"/>
            </a:endParaRPr>
          </a:p>
          <a:p>
            <a:pPr eaLnBrk="1" hangingPunct="1">
              <a:defRPr/>
            </a:pPr>
            <a:endParaRPr lang="en-US" sz="2000" smtClean="0">
              <a:cs typeface="+mn-cs"/>
            </a:endParaRPr>
          </a:p>
          <a:p>
            <a:pPr eaLnBrk="1" hangingPunct="1">
              <a:defRPr/>
            </a:pPr>
            <a:endParaRPr lang="en-US" sz="2000" smtClean="0">
              <a:cs typeface="+mn-cs"/>
            </a:endParaRPr>
          </a:p>
          <a:p>
            <a:pPr eaLnBrk="1" hangingPunct="1">
              <a:defRPr/>
            </a:pPr>
            <a:endParaRPr lang="en-US" sz="2000" smtClean="0">
              <a:cs typeface="+mn-cs"/>
            </a:endParaRPr>
          </a:p>
          <a:p>
            <a:pPr eaLnBrk="1" hangingPunct="1">
              <a:defRPr/>
            </a:pPr>
            <a:endParaRPr lang="en-US" sz="2000" smtClean="0">
              <a:cs typeface="+mn-cs"/>
            </a:endParaRPr>
          </a:p>
          <a:p>
            <a:pPr eaLnBrk="1" hangingPunct="1">
              <a:defRPr/>
            </a:pPr>
            <a:endParaRPr lang="en-US" sz="2000" smtClean="0">
              <a:cs typeface="+mn-cs"/>
            </a:endParaRPr>
          </a:p>
          <a:p>
            <a:pPr eaLnBrk="1" hangingPunct="1">
              <a:defRPr/>
            </a:pPr>
            <a:endParaRPr lang="en-US" sz="20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16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16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16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16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1600" smtClean="0">
                <a:cs typeface="+mn-cs"/>
              </a:rPr>
              <a:t>y-axis is GLM beta response to diff-in-diffs (</a:t>
            </a:r>
            <a:r>
              <a:rPr lang="en-US" sz="1600" smtClean="0">
                <a:cs typeface="+mn-cs"/>
                <a:sym typeface="Symbol" charset="0"/>
              </a:rPr>
              <a:t>WTA-</a:t>
            </a:r>
            <a:r>
              <a:rPr lang="en-US" sz="1600" smtClean="0">
                <a:cs typeface="+mn-cs"/>
              </a:rPr>
              <a:t>WTP) (self)-(</a:t>
            </a:r>
            <a:r>
              <a:rPr lang="en-US" sz="1600" smtClean="0">
                <a:cs typeface="+mn-cs"/>
                <a:sym typeface="Symbol" charset="0"/>
              </a:rPr>
              <a:t>WTA-</a:t>
            </a:r>
            <a:r>
              <a:rPr lang="en-US" sz="1600" smtClean="0">
                <a:cs typeface="+mn-cs"/>
              </a:rPr>
              <a:t>WTP) (random) </a:t>
            </a:r>
          </a:p>
          <a:p>
            <a:pPr eaLnBrk="1" hangingPunct="1">
              <a:buFontTx/>
              <a:buNone/>
              <a:defRPr/>
            </a:pPr>
            <a:r>
              <a:rPr lang="en-US" sz="1600" smtClean="0">
                <a:cs typeface="+mn-cs"/>
              </a:rPr>
              <a:t>DeMartino+ JNeuro 09</a:t>
            </a:r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71500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82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EE705-32C2-B945-BAEA-754627AC2E90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Emotions &amp; endowment fx 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038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Selling (owned)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>
                <a:cs typeface="+mn-cs"/>
              </a:rPr>
              <a:t>	vs. choice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Sadness --&gt; desire to sell (change)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Disgust --&gt; lowers values in general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smtClean="0">
                <a:cs typeface="+mn-cs"/>
              </a:rPr>
              <a:t>Lerner+ PsySci04</a:t>
            </a:r>
            <a:endParaRPr lang="en-US" sz="2400" smtClean="0">
              <a:cs typeface="+mn-cs"/>
            </a:endParaRP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267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93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reference points?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778" y="1417638"/>
            <a:ext cx="8080022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Backward: </a:t>
            </a:r>
          </a:p>
          <a:p>
            <a:pPr lvl="1"/>
            <a:r>
              <a:rPr lang="en-US" dirty="0" smtClean="0"/>
              <a:t>Recent outcome (status quo, current state)</a:t>
            </a:r>
          </a:p>
          <a:p>
            <a:r>
              <a:rPr lang="en-US" dirty="0" smtClean="0"/>
              <a:t>Forward: </a:t>
            </a:r>
          </a:p>
          <a:p>
            <a:pPr lvl="1"/>
            <a:r>
              <a:rPr lang="en-US" dirty="0" smtClean="0"/>
              <a:t>Aspiration or goal (often a round number)</a:t>
            </a:r>
          </a:p>
          <a:p>
            <a:pPr lvl="1"/>
            <a:r>
              <a:rPr lang="en-US" dirty="0" err="1" smtClean="0"/>
              <a:t>Endogeneous</a:t>
            </a:r>
            <a:r>
              <a:rPr lang="en-US" dirty="0" smtClean="0"/>
              <a:t> “personal equilibrium”</a:t>
            </a:r>
          </a:p>
          <a:p>
            <a:pPr lvl="2"/>
            <a:r>
              <a:rPr lang="en-US" dirty="0" smtClean="0"/>
              <a:t>Expectations are confirmed by choice (“rational”)</a:t>
            </a:r>
          </a:p>
          <a:p>
            <a:pPr lvl="2"/>
            <a:r>
              <a:rPr lang="en-US" dirty="0" smtClean="0"/>
              <a:t>Reference point is what will be chosen</a:t>
            </a:r>
          </a:p>
          <a:p>
            <a:pPr lvl="2"/>
            <a:r>
              <a:rPr lang="en-US" dirty="0" smtClean="0"/>
              <a:t>Not highly plausible </a:t>
            </a:r>
            <a:r>
              <a:rPr lang="en-US" dirty="0" err="1" smtClean="0"/>
              <a:t>neurally</a:t>
            </a:r>
            <a:endParaRPr lang="en-US" dirty="0" smtClean="0"/>
          </a:p>
          <a:p>
            <a:r>
              <a:rPr lang="en-US" dirty="0" smtClean="0"/>
              <a:t>New answer: They are determined </a:t>
            </a:r>
            <a:r>
              <a:rPr lang="en-US" i="1" dirty="0" smtClean="0"/>
              <a:t>jointly</a:t>
            </a:r>
            <a:r>
              <a:rPr lang="en-US" dirty="0" smtClean="0"/>
              <a:t> with information encoding, to allocate scarce attention usefully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501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1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Quitting in casino betting </a:t>
            </a:r>
            <a:r>
              <a:rPr lang="en-US" sz="2000" dirty="0" smtClean="0"/>
              <a:t>(Lien 09)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89" y="1008768"/>
            <a:ext cx="6096000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3241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Avoiding paying the IRS </a:t>
            </a:r>
            <a:r>
              <a:rPr lang="en-US" sz="2000" dirty="0" smtClean="0"/>
              <a:t>(Rees-Jones 2013)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1999" r="-119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5721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influence in marathon times </a:t>
            </a:r>
            <a:r>
              <a:rPr lang="en-US" sz="2000" dirty="0" smtClean="0"/>
              <a:t>(Allen, </a:t>
            </a:r>
            <a:r>
              <a:rPr lang="en-US" sz="2000" dirty="0" err="1" smtClean="0"/>
              <a:t>Dechow,Pope</a:t>
            </a:r>
            <a:r>
              <a:rPr lang="en-US" sz="2000" dirty="0" smtClean="0"/>
              <a:t> Wu 14)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9975" r="-19975"/>
          <a:stretch>
            <a:fillRect/>
          </a:stretch>
        </p:blipFill>
        <p:spPr>
          <a:xfrm>
            <a:off x="-197555" y="1571979"/>
            <a:ext cx="9226746" cy="50743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733" y="2089855"/>
            <a:ext cx="3373457" cy="252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111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20" y="274638"/>
            <a:ext cx="8449780" cy="14045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Calibration</a:t>
            </a:r>
            <a:br>
              <a:rPr lang="en-US" dirty="0" smtClean="0"/>
            </a:br>
            <a:r>
              <a:rPr lang="en-US" sz="3600" dirty="0" err="1" smtClean="0"/>
              <a:t>λ</a:t>
            </a:r>
            <a:r>
              <a:rPr lang="en-US" sz="3600" dirty="0" smtClean="0"/>
              <a:t>=2.35 p=12% </a:t>
            </a:r>
            <a:r>
              <a:rPr lang="en-US" sz="3600" dirty="0" err="1" smtClean="0"/>
              <a:t>refdep</a:t>
            </a:r>
            <a:r>
              <a:rPr lang="en-US" sz="3600" dirty="0" smtClean="0"/>
              <a:t>        </a:t>
            </a:r>
            <a:r>
              <a:rPr lang="en-US" sz="3600" dirty="0" err="1" smtClean="0"/>
              <a:t>λ</a:t>
            </a:r>
            <a:r>
              <a:rPr lang="en-US" sz="3600" dirty="0" smtClean="0"/>
              <a:t>=1.77 p=6% </a:t>
            </a:r>
            <a:r>
              <a:rPr lang="en-US" sz="3600" dirty="0" err="1" smtClean="0"/>
              <a:t>refdep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1714" b="-11714"/>
          <a:stretch>
            <a:fillRect/>
          </a:stretch>
        </p:blipFill>
        <p:spPr>
          <a:xfrm>
            <a:off x="237020" y="1227668"/>
            <a:ext cx="8906980" cy="4898496"/>
          </a:xfrm>
        </p:spPr>
      </p:pic>
    </p:spTree>
    <p:extLst>
      <p:ext uri="{BB962C8B-B14F-4D97-AF65-F5344CB8AC3E}">
        <p14:creationId xmlns:p14="http://schemas.microsoft.com/office/powerpoint/2010/main" val="76824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Divisive normalization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0512" cy="4525963"/>
          </a:xfrm>
        </p:spPr>
        <p:txBody>
          <a:bodyPr/>
          <a:lstStyle/>
          <a:p>
            <a:r>
              <a:rPr lang="en-US" dirty="0" smtClean="0"/>
              <a:t>Neural firing is normalized based on input and inputs to a (nearby) “normalization pool”</a:t>
            </a:r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max</a:t>
            </a:r>
            <a:r>
              <a:rPr lang="en-US" dirty="0" smtClean="0"/>
              <a:t>(D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n</a:t>
            </a:r>
            <a:r>
              <a:rPr lang="en-US" dirty="0" smtClean="0"/>
              <a:t>)/( </a:t>
            </a:r>
            <a:r>
              <a:rPr lang="en-US" dirty="0" err="1" smtClean="0"/>
              <a:t>σ</a:t>
            </a:r>
            <a:r>
              <a:rPr lang="en-US" baseline="30000" dirty="0" err="1" smtClean="0"/>
              <a:t>n</a:t>
            </a:r>
            <a:r>
              <a:rPr lang="en-US" baseline="30000" dirty="0" smtClean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30000" dirty="0" err="1" smtClean="0"/>
              <a:t>n</a:t>
            </a:r>
            <a:r>
              <a:rPr lang="en-US" dirty="0" smtClean="0"/>
              <a:t>) parameters </a:t>
            </a:r>
            <a:r>
              <a:rPr lang="en-US" dirty="0" err="1" smtClean="0"/>
              <a:t>σ,n</a:t>
            </a:r>
            <a:endParaRPr lang="en-US" b="1" i="1" baseline="-25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979" y="1600199"/>
            <a:ext cx="3401846" cy="400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5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labor task </a:t>
            </a:r>
            <a:r>
              <a:rPr lang="en-US" sz="2000" dirty="0" smtClean="0"/>
              <a:t>(</a:t>
            </a:r>
            <a:r>
              <a:rPr lang="en-US" sz="2000" dirty="0" err="1" smtClean="0"/>
              <a:t>Abeler</a:t>
            </a:r>
            <a:r>
              <a:rPr lang="en-US" sz="2000" dirty="0" smtClean="0"/>
              <a:t>+ AER 11)</a:t>
            </a:r>
            <a:br>
              <a:rPr lang="en-US" sz="2000" dirty="0" smtClean="0"/>
            </a:br>
            <a:r>
              <a:rPr lang="en-US" sz="4000" dirty="0" smtClean="0"/>
              <a:t>Count zeros, earn either .20€ or f (random)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255" b="-62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1559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690" r="-14690"/>
          <a:stretch>
            <a:fillRect/>
          </a:stretch>
        </p:blipFill>
        <p:spPr>
          <a:xfrm>
            <a:off x="-1" y="711200"/>
            <a:ext cx="9098455" cy="5003800"/>
          </a:xfrm>
        </p:spPr>
      </p:pic>
    </p:spTree>
    <p:extLst>
      <p:ext uri="{BB962C8B-B14F-4D97-AF65-F5344CB8AC3E}">
        <p14:creationId xmlns:p14="http://schemas.microsoft.com/office/powerpoint/2010/main" val="33796134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93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Choice-consistent </a:t>
            </a:r>
            <a:r>
              <a:rPr lang="en-US" dirty="0" err="1" smtClean="0"/>
              <a:t>expectational</a:t>
            </a:r>
            <a:r>
              <a:rPr lang="en-US" dirty="0" smtClean="0"/>
              <a:t> reference point </a:t>
            </a:r>
            <a:r>
              <a:rPr lang="en-US" sz="2000" dirty="0" smtClean="0"/>
              <a:t>(</a:t>
            </a:r>
            <a:r>
              <a:rPr lang="en-US" sz="2000" dirty="0" err="1" smtClean="0"/>
              <a:t>Koszegi</a:t>
            </a:r>
            <a:r>
              <a:rPr lang="en-US" sz="2000" dirty="0" smtClean="0"/>
              <a:t>-Rabin AER 06+)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4341" r="-24341"/>
          <a:stretch>
            <a:fillRect/>
          </a:stretch>
        </p:blipFill>
        <p:spPr>
          <a:xfrm>
            <a:off x="169332" y="1476424"/>
            <a:ext cx="8348499" cy="4591353"/>
          </a:xfrm>
        </p:spPr>
      </p:pic>
    </p:spTree>
    <p:extLst>
      <p:ext uri="{BB962C8B-B14F-4D97-AF65-F5344CB8AC3E}">
        <p14:creationId xmlns:p14="http://schemas.microsoft.com/office/powerpoint/2010/main" val="24682968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 KR, stop at we*=f</a:t>
            </a:r>
            <a:br>
              <a:rPr lang="en-US" dirty="0" smtClean="0"/>
            </a:br>
            <a:r>
              <a:rPr lang="en-US" dirty="0" smtClean="0"/>
              <a:t>earn more when f=7   </a:t>
            </a:r>
            <a:r>
              <a:rPr lang="en-US" dirty="0" err="1" smtClean="0"/>
              <a:t>vs</a:t>
            </a:r>
            <a:r>
              <a:rPr lang="en-US" dirty="0" smtClean="0"/>
              <a:t> f=3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9" b="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01533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istribution of total earnings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1652" r="-21652"/>
          <a:stretch>
            <a:fillRect/>
          </a:stretch>
        </p:blipFill>
        <p:spPr>
          <a:xfrm>
            <a:off x="-117548" y="1284112"/>
            <a:ext cx="8804348" cy="4842052"/>
          </a:xfrm>
        </p:spPr>
      </p:pic>
    </p:spTree>
    <p:extLst>
      <p:ext uri="{BB962C8B-B14F-4D97-AF65-F5344CB8AC3E}">
        <p14:creationId xmlns:p14="http://schemas.microsoft.com/office/powerpoint/2010/main" val="28916315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749"/>
            <a:ext cx="8229600" cy="170091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Failures of </a:t>
            </a:r>
            <a:r>
              <a:rPr lang="en-US" sz="3600" dirty="0" err="1" smtClean="0"/>
              <a:t>expectational</a:t>
            </a:r>
            <a:r>
              <a:rPr lang="en-US" sz="3600" dirty="0" smtClean="0"/>
              <a:t> ref-dependence: </a:t>
            </a:r>
            <a:r>
              <a:rPr lang="en-US" sz="3600" dirty="0" smtClean="0"/>
              <a:t>Forced exchange</a:t>
            </a:r>
            <a:r>
              <a:rPr lang="en-US" sz="3600" dirty="0"/>
              <a:t> </a:t>
            </a:r>
            <a:r>
              <a:rPr lang="en-US" sz="3600" dirty="0" smtClean="0"/>
              <a:t>with probability p</a:t>
            </a:r>
            <a:br>
              <a:rPr lang="en-US" sz="3600" dirty="0" smtClean="0"/>
            </a:br>
            <a:r>
              <a:rPr lang="en-US" sz="3600" dirty="0" err="1" smtClean="0"/>
              <a:t>Selling</a:t>
            </a:r>
            <a:r>
              <a:rPr lang="en-US" sz="3600" dirty="0" err="1" smtClean="0">
                <a:sym typeface="Symbol"/>
              </a:rPr>
              <a:t></a:t>
            </a:r>
            <a:r>
              <a:rPr lang="en-US" sz="3600" dirty="0" err="1" smtClean="0"/>
              <a:t>in</a:t>
            </a:r>
            <a:r>
              <a:rPr lang="en-US" sz="3600" dirty="0" smtClean="0"/>
              <a:t> p, buying </a:t>
            </a:r>
            <a:r>
              <a:rPr lang="en-US" sz="3600" dirty="0">
                <a:sym typeface="Symbol"/>
              </a:rPr>
              <a:t></a:t>
            </a:r>
            <a:r>
              <a:rPr lang="en-US" sz="3600" dirty="0" smtClean="0"/>
              <a:t>in p  </a:t>
            </a:r>
            <a:br>
              <a:rPr lang="en-US" sz="3600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Goette</a:t>
            </a:r>
            <a:r>
              <a:rPr lang="en-US" sz="2000" dirty="0"/>
              <a:t>+ 2015 http://</a:t>
            </a:r>
            <a:r>
              <a:rPr lang="en-US" sz="2000" dirty="0" err="1"/>
              <a:t>papers.ssrn.com</a:t>
            </a:r>
            <a:r>
              <a:rPr lang="en-US" sz="2000" dirty="0"/>
              <a:t>/sol3/</a:t>
            </a:r>
            <a:r>
              <a:rPr lang="en-US" sz="2000" dirty="0" err="1"/>
              <a:t>papers.cfm?abstract_id</a:t>
            </a:r>
            <a:r>
              <a:rPr lang="en-US" sz="2000" dirty="0"/>
              <a:t>=2529348)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267238" b="-267238"/>
          <a:stretch>
            <a:fillRect/>
          </a:stretch>
        </p:blipFill>
        <p:spPr>
          <a:xfrm>
            <a:off x="1190978" y="155222"/>
            <a:ext cx="7035799" cy="65193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311" y="4225926"/>
            <a:ext cx="6414911" cy="131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p=.5  </a:t>
            </a:r>
            <a:r>
              <a:rPr lang="en-US" dirty="0" smtClean="0">
                <a:sym typeface="Wingdings"/>
              </a:rPr>
              <a:t>  no endowment effect  </a:t>
            </a:r>
            <a:r>
              <a:rPr lang="en-US" dirty="0" err="1" smtClean="0">
                <a:sym typeface="Wingdings"/>
              </a:rPr>
              <a:t>x</a:t>
            </a:r>
            <a:r>
              <a:rPr lang="en-US" baseline="30000" dirty="0" err="1" smtClean="0">
                <a:sym typeface="Wingdings"/>
              </a:rPr>
              <a:t>sell</a:t>
            </a:r>
            <a:r>
              <a:rPr lang="en-US" dirty="0" smtClean="0">
                <a:sym typeface="Wingdings"/>
              </a:rPr>
              <a:t>(.5)=</a:t>
            </a:r>
            <a:r>
              <a:rPr lang="en-US" dirty="0" err="1" smtClean="0">
                <a:sym typeface="Wingdings"/>
              </a:rPr>
              <a:t>x</a:t>
            </a:r>
            <a:r>
              <a:rPr lang="en-US" baseline="30000" dirty="0" err="1" smtClean="0">
                <a:sym typeface="Wingdings"/>
              </a:rPr>
              <a:t>buy</a:t>
            </a:r>
            <a:r>
              <a:rPr lang="en-US" dirty="0" smtClean="0">
                <a:sym typeface="Wingdings"/>
              </a:rPr>
              <a:t>(.5)</a:t>
            </a:r>
          </a:p>
          <a:p>
            <a:r>
              <a:rPr lang="en-US" dirty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&gt;</a:t>
            </a:r>
            <a:r>
              <a:rPr lang="en-US" dirty="0" smtClean="0">
                <a:sym typeface="Wingdings"/>
              </a:rPr>
              <a:t>.5  reverse endowment effect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	</a:t>
            </a:r>
            <a:r>
              <a:rPr lang="en-US" sz="3200" dirty="0" err="1" smtClean="0">
                <a:sym typeface="Wingdings"/>
              </a:rPr>
              <a:t>x</a:t>
            </a:r>
            <a:r>
              <a:rPr lang="en-US" sz="3200" baseline="30000" dirty="0" err="1" smtClean="0">
                <a:sym typeface="Wingdings"/>
              </a:rPr>
              <a:t>sell</a:t>
            </a:r>
            <a:r>
              <a:rPr lang="en-US" sz="3200" dirty="0" smtClean="0">
                <a:sym typeface="Wingdings"/>
              </a:rPr>
              <a:t>(</a:t>
            </a:r>
            <a:r>
              <a:rPr lang="en-US" sz="3200" dirty="0">
                <a:sym typeface="Wingdings"/>
              </a:rPr>
              <a:t>p</a:t>
            </a:r>
            <a:r>
              <a:rPr lang="en-US" sz="3200" dirty="0" smtClean="0">
                <a:sym typeface="Wingdings"/>
              </a:rPr>
              <a:t>)&lt; </a:t>
            </a:r>
            <a:r>
              <a:rPr lang="en-US" sz="3200" dirty="0" err="1" smtClean="0">
                <a:sym typeface="Wingdings"/>
              </a:rPr>
              <a:t>x</a:t>
            </a:r>
            <a:r>
              <a:rPr lang="en-US" sz="3200" baseline="30000" dirty="0" err="1" smtClean="0">
                <a:sym typeface="Wingdings"/>
              </a:rPr>
              <a:t>buy</a:t>
            </a:r>
            <a:r>
              <a:rPr lang="en-US" sz="3200" dirty="0" smtClean="0">
                <a:sym typeface="Wingdings"/>
              </a:rPr>
              <a:t>(p)</a:t>
            </a:r>
          </a:p>
          <a:p>
            <a:r>
              <a:rPr lang="en-US" sz="3600" dirty="0">
                <a:sym typeface="Wingdings"/>
              </a:rPr>
              <a:t>c</a:t>
            </a:r>
            <a:r>
              <a:rPr lang="en-US" sz="3600" dirty="0" smtClean="0">
                <a:sym typeface="Wingdings"/>
              </a:rPr>
              <a:t>omplementary symmetry</a:t>
            </a:r>
          </a:p>
          <a:p>
            <a:pPr marL="400050" lvl="2" indent="0">
              <a:buNone/>
            </a:pPr>
            <a:r>
              <a:rPr lang="en-US" sz="3200" dirty="0" smtClean="0">
                <a:sym typeface="Wingdings"/>
              </a:rPr>
              <a:t>      </a:t>
            </a:r>
            <a:r>
              <a:rPr lang="en-US" sz="3200" dirty="0" err="1" smtClean="0">
                <a:sym typeface="Wingdings"/>
              </a:rPr>
              <a:t>x</a:t>
            </a:r>
            <a:r>
              <a:rPr lang="en-US" sz="3200" baseline="30000" dirty="0" err="1" smtClean="0">
                <a:sym typeface="Wingdings"/>
              </a:rPr>
              <a:t>sell</a:t>
            </a:r>
            <a:r>
              <a:rPr lang="en-US" sz="3200" dirty="0">
                <a:sym typeface="Wingdings"/>
              </a:rPr>
              <a:t>(p)&lt; </a:t>
            </a:r>
            <a:r>
              <a:rPr lang="en-US" sz="3200" dirty="0" err="1">
                <a:sym typeface="Wingdings"/>
              </a:rPr>
              <a:t>x</a:t>
            </a:r>
            <a:r>
              <a:rPr lang="en-US" sz="3200" baseline="30000" dirty="0" err="1">
                <a:sym typeface="Wingdings"/>
              </a:rPr>
              <a:t>buy</a:t>
            </a:r>
            <a:r>
              <a:rPr lang="en-US" sz="3200" dirty="0" smtClean="0">
                <a:sym typeface="Wingdings"/>
              </a:rPr>
              <a:t>(1-p</a:t>
            </a:r>
            <a:r>
              <a:rPr lang="en-US" sz="3200" dirty="0">
                <a:sym typeface="Wingdings"/>
              </a:rPr>
              <a:t>)</a:t>
            </a:r>
          </a:p>
          <a:p>
            <a:endParaRPr lang="en-US" sz="3600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737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3033" r="-43033"/>
          <a:stretch>
            <a:fillRect/>
          </a:stretch>
        </p:blipFill>
        <p:spPr>
          <a:xfrm>
            <a:off x="-939801" y="471311"/>
            <a:ext cx="10791907" cy="5935133"/>
          </a:xfrm>
        </p:spPr>
      </p:pic>
    </p:spTree>
    <p:extLst>
      <p:ext uri="{BB962C8B-B14F-4D97-AF65-F5344CB8AC3E}">
        <p14:creationId xmlns:p14="http://schemas.microsoft.com/office/powerpoint/2010/main" val="10817620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3033" r="-43033"/>
          <a:stretch>
            <a:fillRect/>
          </a:stretch>
        </p:blipFill>
        <p:spPr>
          <a:xfrm>
            <a:off x="-939801" y="471311"/>
            <a:ext cx="10791907" cy="5935133"/>
          </a:xfrm>
        </p:spPr>
      </p:pic>
      <p:cxnSp>
        <p:nvCxnSpPr>
          <p:cNvPr id="3" name="Straight Connector 2"/>
          <p:cNvCxnSpPr/>
          <p:nvPr/>
        </p:nvCxnSpPr>
        <p:spPr>
          <a:xfrm flipH="1">
            <a:off x="2413000" y="2173111"/>
            <a:ext cx="4572000" cy="1989667"/>
          </a:xfrm>
          <a:prstGeom prst="line">
            <a:avLst/>
          </a:prstGeom>
          <a:ln>
            <a:solidFill>
              <a:srgbClr val="A44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413000" y="1693334"/>
            <a:ext cx="4572000" cy="1777999"/>
          </a:xfrm>
          <a:prstGeom prst="line">
            <a:avLst/>
          </a:prstGeom>
          <a:ln>
            <a:solidFill>
              <a:srgbClr val="2A46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45111" y="2554111"/>
            <a:ext cx="227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6364111" y="2427111"/>
            <a:ext cx="381000" cy="311666"/>
          </a:xfrm>
          <a:prstGeom prst="straightConnector1">
            <a:avLst/>
          </a:prstGeom>
          <a:ln>
            <a:solidFill>
              <a:srgbClr val="A4434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>
            <a:off x="6364111" y="2738777"/>
            <a:ext cx="381000" cy="478556"/>
          </a:xfrm>
          <a:prstGeom prst="straightConnector1">
            <a:avLst/>
          </a:prstGeom>
          <a:ln>
            <a:solidFill>
              <a:srgbClr val="2A466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9080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78" y="274637"/>
            <a:ext cx="8334022" cy="218069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Detail: when do they get mugs &amp; when do they get instructions?</a:t>
            </a:r>
            <a:br>
              <a:rPr lang="en-US" sz="3200" dirty="0" smtClean="0"/>
            </a:br>
            <a:r>
              <a:rPr lang="en-US" sz="3100" dirty="0" smtClean="0"/>
              <a:t>“first focus” on mechanism doesn’t matter </a:t>
            </a:r>
            <a:br>
              <a:rPr lang="en-US" sz="3100" dirty="0" smtClean="0"/>
            </a:br>
            <a:r>
              <a:rPr lang="en-US" sz="3100" dirty="0" smtClean="0"/>
              <a:t>random prices don’t matter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84435" b="-84435"/>
          <a:stretch>
            <a:fillRect/>
          </a:stretch>
        </p:blipFill>
        <p:spPr>
          <a:xfrm>
            <a:off x="276470" y="1388533"/>
            <a:ext cx="8867530" cy="4876800"/>
          </a:xfrm>
        </p:spPr>
      </p:pic>
    </p:spTree>
    <p:extLst>
      <p:ext uri="{BB962C8B-B14F-4D97-AF65-F5344CB8AC3E}">
        <p14:creationId xmlns:p14="http://schemas.microsoft.com/office/powerpoint/2010/main" val="197060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of normalization by value neurons in LIP </a:t>
            </a:r>
            <a:r>
              <a:rPr lang="en-US" sz="2000" dirty="0" smtClean="0"/>
              <a:t>(Louie+ JN 2011)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8596" r="-85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420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0AD3-8213-FC4B-8326-A5518A6E85E7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11618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Alternative view: Reference points determine focus of attention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Query Theory (Johnson, Weber</a:t>
            </a:r>
            <a:r>
              <a:rPr lang="en-US" sz="2000" dirty="0" smtClean="0"/>
              <a:t>)</a:t>
            </a:r>
          </a:p>
          <a:p>
            <a:pPr>
              <a:defRPr/>
            </a:pP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dirty="0" smtClean="0">
                <a:cs typeface="+mn-cs"/>
              </a:rPr>
              <a:t>What should l pay?</a:t>
            </a:r>
            <a:r>
              <a:rPr lang="ja-JP" altLang="en-US" dirty="0" smtClean="0">
                <a:latin typeface="Arial"/>
                <a:cs typeface="+mn-cs"/>
              </a:rPr>
              <a:t>”</a:t>
            </a:r>
            <a:r>
              <a:rPr lang="en-US" dirty="0" smtClean="0">
                <a:cs typeface="+mn-cs"/>
              </a:rPr>
              <a:t>  answered by queries</a:t>
            </a:r>
          </a:p>
          <a:p>
            <a:pPr lvl="1" defTabSz="457200" eaLnBrk="1" hangingPunct="1">
              <a:defRPr/>
            </a:pPr>
            <a:r>
              <a:rPr lang="en-US" dirty="0" smtClean="0"/>
              <a:t>Starting point (+ / -) depends on ref point</a:t>
            </a:r>
          </a:p>
          <a:p>
            <a:pPr lvl="1" defTabSz="457200" eaLnBrk="1" hangingPunct="1">
              <a:defRPr/>
            </a:pPr>
            <a:r>
              <a:rPr lang="en-US" dirty="0" smtClean="0"/>
              <a:t>Aspect-listing predicts choice</a:t>
            </a:r>
          </a:p>
          <a:p>
            <a:pPr lvl="1" defTabSz="457200" eaLnBrk="1" hangingPunct="1">
              <a:defRPr/>
            </a:pPr>
            <a:r>
              <a:rPr lang="en-US" dirty="0" smtClean="0"/>
              <a:t>Starting point change </a:t>
            </a:r>
            <a:r>
              <a:rPr lang="en-US" dirty="0" smtClean="0">
                <a:sym typeface="Wingdings" charset="0"/>
              </a:rPr>
              <a:t> choice</a:t>
            </a:r>
            <a:endParaRPr lang="en-US" dirty="0" smtClean="0"/>
          </a:p>
          <a:p>
            <a:pPr lvl="1" defTabSz="457200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605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45947-2832-D24E-B9D8-483B72BD5E8D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1264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914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Example: Endowment fx</a:t>
            </a:r>
            <a:endParaRPr lang="en-US" smtClean="0"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2819400"/>
            <a:ext cx="7239000" cy="3276600"/>
          </a:xfrm>
        </p:spPr>
        <p:txBody>
          <a:bodyPr>
            <a:normAutofit/>
          </a:bodyPr>
          <a:lstStyle/>
          <a:p>
            <a:pPr marL="0" indent="0" algn="ctr" defTabSz="457200" eaLnBrk="1" hangingPunct="1">
              <a:buFontTx/>
              <a:buNone/>
              <a:defRPr/>
            </a:pPr>
            <a:endParaRPr lang="en-US" sz="2400" smtClean="0">
              <a:solidFill>
                <a:srgbClr val="898989"/>
              </a:solidFill>
              <a:cs typeface="+mn-cs"/>
            </a:endParaRPr>
          </a:p>
          <a:p>
            <a:pPr marL="0" indent="0" algn="ctr" defTabSz="457200" eaLnBrk="1" hangingPunct="1">
              <a:buFontTx/>
              <a:buNone/>
              <a:defRPr/>
            </a:pPr>
            <a:endParaRPr lang="en-US" sz="2400" smtClean="0">
              <a:solidFill>
                <a:srgbClr val="898989"/>
              </a:solidFill>
              <a:cs typeface="+mn-cs"/>
            </a:endParaRPr>
          </a:p>
          <a:p>
            <a:pPr marL="0" indent="0" algn="ctr" defTabSz="457200" eaLnBrk="1" hangingPunct="1">
              <a:buFontTx/>
              <a:buNone/>
              <a:defRPr/>
            </a:pPr>
            <a:endParaRPr lang="en-US" sz="2400" smtClean="0">
              <a:solidFill>
                <a:srgbClr val="898989"/>
              </a:solidFill>
              <a:cs typeface="+mn-cs"/>
            </a:endParaRPr>
          </a:p>
          <a:p>
            <a:pPr marL="0" indent="0" algn="ctr" defTabSz="457200" eaLnBrk="1" hangingPunct="1">
              <a:buFontTx/>
              <a:buNone/>
              <a:defRPr/>
            </a:pPr>
            <a:endParaRPr lang="en-US" sz="2400" smtClean="0">
              <a:solidFill>
                <a:srgbClr val="898989"/>
              </a:solidFill>
              <a:cs typeface="+mn-cs"/>
            </a:endParaRPr>
          </a:p>
          <a:p>
            <a:pPr marL="0" indent="0" algn="ctr" defTabSz="457200" eaLnBrk="1" hangingPunct="1">
              <a:buFontTx/>
              <a:buNone/>
              <a:defRPr/>
            </a:pPr>
            <a:endParaRPr lang="en-US" sz="1400" smtClean="0">
              <a:solidFill>
                <a:srgbClr val="898989"/>
              </a:solidFill>
              <a:cs typeface="+mn-cs"/>
            </a:endParaRPr>
          </a:p>
          <a:p>
            <a:pPr marL="0" indent="0" algn="ctr" defTabSz="457200" eaLnBrk="1" hangingPunct="1">
              <a:buFontTx/>
              <a:buNone/>
              <a:defRPr/>
            </a:pPr>
            <a:endParaRPr lang="en-US" sz="1400" smtClean="0">
              <a:solidFill>
                <a:srgbClr val="898989"/>
              </a:solidFill>
              <a:cs typeface="+mn-cs"/>
            </a:endParaRPr>
          </a:p>
          <a:p>
            <a:pPr marL="0" indent="0" defTabSz="457200" eaLnBrk="1" hangingPunct="1">
              <a:buFontTx/>
              <a:buNone/>
              <a:defRPr/>
            </a:pPr>
            <a:r>
              <a:rPr lang="en-US" sz="1400" smtClean="0">
                <a:cs typeface="+mn-cs"/>
              </a:rPr>
              <a:t>Johnson+ JEP:LMC 07</a:t>
            </a:r>
            <a:r>
              <a:rPr lang="en-US" sz="1400" smtClean="0">
                <a:solidFill>
                  <a:srgbClr val="898989"/>
                </a:solidFill>
                <a:cs typeface="+mn-cs"/>
              </a:rPr>
              <a:t> </a:t>
            </a:r>
          </a:p>
          <a:p>
            <a:pPr marL="0" indent="0" algn="ctr" defTabSz="457200" eaLnBrk="1" hangingPunct="1">
              <a:buFontTx/>
              <a:buNone/>
              <a:defRPr/>
            </a:pPr>
            <a:endParaRPr lang="en-US" sz="2400" smtClean="0">
              <a:solidFill>
                <a:srgbClr val="898989"/>
              </a:solidFill>
              <a:cs typeface="+mn-cs"/>
            </a:endParaRPr>
          </a:p>
          <a:p>
            <a:pPr marL="0" indent="0" algn="ctr" defTabSz="457200" eaLnBrk="1" hangingPunct="1">
              <a:buFontTx/>
              <a:buNone/>
              <a:defRPr/>
            </a:pPr>
            <a:endParaRPr lang="en-US" sz="2400" smtClean="0">
              <a:solidFill>
                <a:srgbClr val="898989"/>
              </a:solidFill>
              <a:cs typeface="+mn-cs"/>
            </a:endParaRPr>
          </a:p>
        </p:txBody>
      </p:sp>
      <p:pic>
        <p:nvPicPr>
          <p:cNvPr id="7782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93888"/>
            <a:ext cx="81534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F7841-DBA2-DF4C-9C29-7B5A846F0037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157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Talk </a:t>
            </a:r>
            <a:r>
              <a:rPr lang="en-US" smtClean="0">
                <a:cs typeface="+mj-cs"/>
                <a:sym typeface="Wingdings" charset="0"/>
              </a:rPr>
              <a:t> action </a:t>
            </a:r>
            <a:endParaRPr lang="en-US" smtClean="0">
              <a:cs typeface="+mj-cs"/>
            </a:endParaRPr>
          </a:p>
        </p:txBody>
      </p:sp>
      <p:pic>
        <p:nvPicPr>
          <p:cNvPr id="839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277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81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96B05-9208-DA4B-9439-04FECA6B353A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136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Endowment affects query </a:t>
            </a:r>
            <a:r>
              <a:rPr lang="ja-JP" altLang="en-US" smtClean="0">
                <a:latin typeface="Arial"/>
                <a:cs typeface="+mj-cs"/>
              </a:rPr>
              <a:t>“</a:t>
            </a:r>
            <a:r>
              <a:rPr lang="en-US" smtClean="0">
                <a:cs typeface="+mj-cs"/>
              </a:rPr>
              <a:t>start</a:t>
            </a:r>
            <a:r>
              <a:rPr lang="ja-JP" altLang="en-US" smtClean="0">
                <a:latin typeface="Arial"/>
                <a:cs typeface="+mj-cs"/>
              </a:rPr>
              <a:t>”</a:t>
            </a:r>
            <a:endParaRPr lang="en-US" smtClean="0">
              <a:cs typeface="+mj-cs"/>
            </a:endParaRPr>
          </a:p>
        </p:txBody>
      </p:sp>
      <p:sp>
        <p:nvSpPr>
          <p:cNvPr id="1136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defTabSz="457200"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798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12913"/>
            <a:ext cx="7445375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45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7E21C-DD59-E04B-B78C-BEDF5C0415A7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14690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Order reverses aspect difference </a:t>
            </a:r>
            <a:br>
              <a:rPr lang="en-US" sz="3600" smtClean="0">
                <a:cs typeface="+mj-cs"/>
              </a:rPr>
            </a:br>
            <a:r>
              <a:rPr lang="en-US" sz="3600" smtClean="0">
                <a:cs typeface="+mj-cs"/>
              </a:rPr>
              <a:t>&amp; erases endowment effect</a:t>
            </a:r>
          </a:p>
        </p:txBody>
      </p:sp>
      <p:pic>
        <p:nvPicPr>
          <p:cNvPr id="819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08125"/>
            <a:ext cx="594995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48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   Adaptation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62655" cy="4525963"/>
          </a:xfrm>
        </p:spPr>
        <p:txBody>
          <a:bodyPr/>
          <a:lstStyle/>
          <a:p>
            <a:r>
              <a:rPr lang="en-US" dirty="0" smtClean="0"/>
              <a:t>Local contrast effects (e.g. perceptual)</a:t>
            </a:r>
          </a:p>
          <a:p>
            <a:r>
              <a:rPr lang="en-US" dirty="0" smtClean="0"/>
              <a:t>Adaptive coding of percepts based on mean and range </a:t>
            </a:r>
          </a:p>
          <a:p>
            <a:r>
              <a:rPr lang="en-US" dirty="0"/>
              <a:t>c</a:t>
            </a:r>
            <a:r>
              <a:rPr lang="en-US" dirty="0" smtClean="0"/>
              <a:t>ontrast                     adaptation (fixate top 30s…)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20" y="4163489"/>
            <a:ext cx="1917700" cy="116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314" y="3875648"/>
            <a:ext cx="2298720" cy="183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5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Adaptive coding in monkey OFC </a:t>
            </a:r>
            <a:r>
              <a:rPr lang="en-US" sz="2000" dirty="0" smtClean="0"/>
              <a:t>(</a:t>
            </a:r>
            <a:r>
              <a:rPr lang="en-US" sz="2000" dirty="0" err="1" smtClean="0"/>
              <a:t>Padoa-Schioppa</a:t>
            </a:r>
            <a:r>
              <a:rPr lang="en-US" sz="2000" dirty="0" smtClean="0"/>
              <a:t> JN 09)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44" y="1417638"/>
            <a:ext cx="6134872" cy="3946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822" y="4649041"/>
            <a:ext cx="4230511" cy="17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6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1540" r="-41540"/>
          <a:stretch>
            <a:fillRect/>
          </a:stretch>
        </p:blipFill>
        <p:spPr>
          <a:xfrm>
            <a:off x="-939801" y="259644"/>
            <a:ext cx="11253757" cy="6189133"/>
          </a:xfrm>
        </p:spPr>
      </p:pic>
    </p:spTree>
    <p:extLst>
      <p:ext uri="{BB962C8B-B14F-4D97-AF65-F5344CB8AC3E}">
        <p14:creationId xmlns:p14="http://schemas.microsoft.com/office/powerpoint/2010/main" val="391760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42479</TotalTime>
  <Words>1803</Words>
  <Application>Microsoft Macintosh PowerPoint</Application>
  <PresentationFormat>On-screen Show (4:3)</PresentationFormat>
  <Paragraphs>369</Paragraphs>
  <Slides>64</Slides>
  <Notes>49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Office Theme</vt:lpstr>
      <vt:lpstr>Document</vt:lpstr>
      <vt:lpstr>Reference-dependence and  loss-aversion Colin Camerer Caltech RES Easter School  22-25 Mar 2015</vt:lpstr>
      <vt:lpstr>1    Normalization </vt:lpstr>
      <vt:lpstr>PowerPoint Presentation</vt:lpstr>
      <vt:lpstr>Efficient coding hypothesis  (Barlow 1961) </vt:lpstr>
      <vt:lpstr>Divisive normalization </vt:lpstr>
      <vt:lpstr>Evidence of normalization by value neurons in LIP (Louie+ JN 2011) </vt:lpstr>
      <vt:lpstr>2    Adaptation </vt:lpstr>
      <vt:lpstr>Adaptive coding in monkey OFC (Padoa-Schioppa JN 09)</vt:lpstr>
      <vt:lpstr>PowerPoint Presentation</vt:lpstr>
      <vt:lpstr>Evidence for trial-by-trial adaptation</vt:lpstr>
      <vt:lpstr>How rapidly does adaptation occur? (Kobayashi+ JN 2010) </vt:lpstr>
      <vt:lpstr>Adaptive coding in choice &amp; RT (more sensitive to rewards in the narrow condition)</vt:lpstr>
      <vt:lpstr>Exemplar neurons that fire  adaptively (top) or to absolute reward (bottom)</vt:lpstr>
      <vt:lpstr>Adaptation neurons more common when there are slow shifts in variance [“large block”]</vt:lpstr>
      <vt:lpstr>Is value like perception? </vt:lpstr>
      <vt:lpstr>3    Reference-dependence</vt:lpstr>
      <vt:lpstr>Prospect theory value function:  Note kink at zero (“loss-aversion”) and diminishing marginal sensitivity (concave for x&gt;0, convex for x&lt;0)</vt:lpstr>
      <vt:lpstr>“Asian disease” problem </vt:lpstr>
      <vt:lpstr>“Myopic” reference-dependence</vt:lpstr>
      <vt:lpstr>Violation of stochastic dominance!</vt:lpstr>
      <vt:lpstr>Reference-dependence modeling</vt:lpstr>
      <vt:lpstr>Example: Endowment effects (KKT JPolEcon ’90)</vt:lpstr>
      <vt:lpstr>2a Endowment effects</vt:lpstr>
      <vt:lpstr> “mugs” experiment (Kahneman+ JPE ‘90)</vt:lpstr>
      <vt:lpstr>Instructions eliminate  endowment effects?  Plott-Zeiler (AER 06) </vt:lpstr>
      <vt:lpstr>Mug analysis with  r=1 for selling, r=0 for buying</vt:lpstr>
      <vt:lpstr>VERY sensitive to reference point: Possible trading erases endowment effect </vt:lpstr>
      <vt:lpstr>PowerPoint Presentation</vt:lpstr>
      <vt:lpstr>List (QJE 03) trading experience  reduces endowment effects</vt:lpstr>
      <vt:lpstr>Important! Lab experience also reduces endowment effects List (QJE 03) </vt:lpstr>
      <vt:lpstr>Capuchins exhibit reluctance to trade (endowment fx) (y-axis = % trading)</vt:lpstr>
      <vt:lpstr>Touch, “own” increase values</vt:lpstr>
      <vt:lpstr>Physical proximity trumps ownership Knetsch and Wong JEBO 09</vt:lpstr>
      <vt:lpstr>PowerPoint Presentation</vt:lpstr>
      <vt:lpstr>Display difference is not  smell (trinkets) or “information” (small taste)</vt:lpstr>
      <vt:lpstr>PowerPoint Presentation</vt:lpstr>
      <vt:lpstr>Plexiglass barrier disables Pavlovian cuing</vt:lpstr>
      <vt:lpstr>Endowment effects</vt:lpstr>
      <vt:lpstr>Insula activity sell - buy (x) correlated with endowment effect (y) (con valuation, pro “dislike selling” (no Nacc diff also) (cf. Barberis-Huang 08) (note y-axis difference in size of selling-buying gap)</vt:lpstr>
      <vt:lpstr>BUT…weak correlation of endowment effect (sell - buy) in fMRI &amp; post-scan </vt:lpstr>
      <vt:lpstr>Mild endowment fx for lottery gambles </vt:lpstr>
      <vt:lpstr>ROIs for buying, selling, both</vt:lpstr>
      <vt:lpstr>Other evidence for VStr (value) difference in endowment effect</vt:lpstr>
      <vt:lpstr>Emotions &amp; endowment fx </vt:lpstr>
      <vt:lpstr>What are reference points?</vt:lpstr>
      <vt:lpstr>Quitting in casino betting (Lien 09)</vt:lpstr>
      <vt:lpstr>Avoiding paying the IRS (Rees-Jones 2013)</vt:lpstr>
      <vt:lpstr>Goal influence in marathon times (Allen, Dechow,Pope Wu 14)</vt:lpstr>
      <vt:lpstr>Calibration λ=2.35 p=12% refdep        λ=1.77 p=6% refdep</vt:lpstr>
      <vt:lpstr>Experimental labor task (Abeler+ AER 11) Count zeros, earn either .20€ or f (random)</vt:lpstr>
      <vt:lpstr>PowerPoint Presentation</vt:lpstr>
      <vt:lpstr>Choice-consistent expectational reference point (Koszegi-Rabin AER 06+)</vt:lpstr>
      <vt:lpstr>Under KR, stop at we*=f earn more when f=7   vs f=3</vt:lpstr>
      <vt:lpstr>distribution of total earnings</vt:lpstr>
      <vt:lpstr>Failures of expectational ref-dependence: Forced exchange with probability p Sellingin p, buying in p   (Goette+ 2015 http://papers.ssrn.com/sol3/papers.cfm?abstract_id=2529348)</vt:lpstr>
      <vt:lpstr>predictions</vt:lpstr>
      <vt:lpstr>PowerPoint Presentation</vt:lpstr>
      <vt:lpstr>PowerPoint Presentation</vt:lpstr>
      <vt:lpstr>Detail: when do they get mugs &amp; when do they get instructions? “first focus” on mechanism doesn’t matter  random prices don’t matter</vt:lpstr>
      <vt:lpstr>Alternative view: Reference points determine focus of attention</vt:lpstr>
      <vt:lpstr>Example: Endowment fx</vt:lpstr>
      <vt:lpstr>Talk  action </vt:lpstr>
      <vt:lpstr>Endowment affects query “start”</vt:lpstr>
      <vt:lpstr>Order reverses aspect difference  &amp; erases endowment effect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Camerer</dc:creator>
  <cp:lastModifiedBy>Colin Camerer</cp:lastModifiedBy>
  <cp:revision>78</cp:revision>
  <dcterms:created xsi:type="dcterms:W3CDTF">2014-02-22T04:02:01Z</dcterms:created>
  <dcterms:modified xsi:type="dcterms:W3CDTF">2015-03-22T16:26:29Z</dcterms:modified>
</cp:coreProperties>
</file>