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86"/>
  </p:notesMasterIdLst>
  <p:handoutMasterIdLst>
    <p:handoutMasterId r:id="rId87"/>
  </p:handoutMasterIdLst>
  <p:sldIdLst>
    <p:sldId id="401" r:id="rId3"/>
    <p:sldId id="362" r:id="rId4"/>
    <p:sldId id="381" r:id="rId5"/>
    <p:sldId id="400" r:id="rId6"/>
    <p:sldId id="364" r:id="rId7"/>
    <p:sldId id="365" r:id="rId8"/>
    <p:sldId id="366" r:id="rId9"/>
    <p:sldId id="376" r:id="rId10"/>
    <p:sldId id="396" r:id="rId11"/>
    <p:sldId id="299" r:id="rId12"/>
    <p:sldId id="402" r:id="rId13"/>
    <p:sldId id="398" r:id="rId14"/>
    <p:sldId id="399" r:id="rId15"/>
    <p:sldId id="393" r:id="rId16"/>
    <p:sldId id="303" r:id="rId17"/>
    <p:sldId id="313" r:id="rId18"/>
    <p:sldId id="316" r:id="rId19"/>
    <p:sldId id="317" r:id="rId20"/>
    <p:sldId id="322" r:id="rId21"/>
    <p:sldId id="328" r:id="rId22"/>
    <p:sldId id="351" r:id="rId23"/>
    <p:sldId id="327" r:id="rId24"/>
    <p:sldId id="333" r:id="rId25"/>
    <p:sldId id="305" r:id="rId26"/>
    <p:sldId id="372" r:id="rId27"/>
    <p:sldId id="367" r:id="rId28"/>
    <p:sldId id="388" r:id="rId29"/>
    <p:sldId id="334" r:id="rId30"/>
    <p:sldId id="387" r:id="rId31"/>
    <p:sldId id="371" r:id="rId32"/>
    <p:sldId id="279" r:id="rId33"/>
    <p:sldId id="373" r:id="rId34"/>
    <p:sldId id="280" r:id="rId35"/>
    <p:sldId id="345" r:id="rId36"/>
    <p:sldId id="344" r:id="rId37"/>
    <p:sldId id="370" r:id="rId38"/>
    <p:sldId id="394" r:id="rId39"/>
    <p:sldId id="336" r:id="rId40"/>
    <p:sldId id="298" r:id="rId41"/>
    <p:sldId id="356" r:id="rId42"/>
    <p:sldId id="355" r:id="rId43"/>
    <p:sldId id="281" r:id="rId44"/>
    <p:sldId id="343" r:id="rId45"/>
    <p:sldId id="273" r:id="rId46"/>
    <p:sldId id="274" r:id="rId47"/>
    <p:sldId id="375" r:id="rId48"/>
    <p:sldId id="382" r:id="rId49"/>
    <p:sldId id="395" r:id="rId50"/>
    <p:sldId id="293" r:id="rId51"/>
    <p:sldId id="354" r:id="rId52"/>
    <p:sldId id="295" r:id="rId53"/>
    <p:sldId id="296" r:id="rId54"/>
    <p:sldId id="383" r:id="rId55"/>
    <p:sldId id="283" r:id="rId56"/>
    <p:sldId id="369" r:id="rId57"/>
    <p:sldId id="339" r:id="rId58"/>
    <p:sldId id="340" r:id="rId59"/>
    <p:sldId id="341" r:id="rId60"/>
    <p:sldId id="368" r:id="rId61"/>
    <p:sldId id="324" r:id="rId62"/>
    <p:sldId id="325" r:id="rId63"/>
    <p:sldId id="374" r:id="rId64"/>
    <p:sldId id="390" r:id="rId65"/>
    <p:sldId id="391" r:id="rId66"/>
    <p:sldId id="392" r:id="rId67"/>
    <p:sldId id="379" r:id="rId68"/>
    <p:sldId id="378" r:id="rId69"/>
    <p:sldId id="380" r:id="rId70"/>
    <p:sldId id="377" r:id="rId71"/>
    <p:sldId id="386" r:id="rId72"/>
    <p:sldId id="384" r:id="rId73"/>
    <p:sldId id="385" r:id="rId74"/>
    <p:sldId id="288" r:id="rId75"/>
    <p:sldId id="331" r:id="rId76"/>
    <p:sldId id="338" r:id="rId77"/>
    <p:sldId id="363" r:id="rId78"/>
    <p:sldId id="329" r:id="rId79"/>
    <p:sldId id="358" r:id="rId80"/>
    <p:sldId id="330" r:id="rId81"/>
    <p:sldId id="342" r:id="rId82"/>
    <p:sldId id="359" r:id="rId83"/>
    <p:sldId id="360" r:id="rId84"/>
    <p:sldId id="361" r:id="rId85"/>
  </p:sldIdLst>
  <p:sldSz cx="9144000" cy="6858000" type="screen4x3"/>
  <p:notesSz cx="6858000" cy="9144000"/>
  <p:defaultTextStyle>
    <a:defPPr>
      <a:defRPr lang="en-US"/>
    </a:defPPr>
    <a:lvl1pPr marL="0" algn="l" defTabSz="456957" rtl="0" eaLnBrk="1" latinLnBrk="0" hangingPunct="1">
      <a:defRPr sz="1800" kern="1200">
        <a:solidFill>
          <a:schemeClr val="tx1"/>
        </a:solidFill>
        <a:latin typeface="+mn-lt"/>
        <a:ea typeface="+mn-ea"/>
        <a:cs typeface="+mn-cs"/>
      </a:defRPr>
    </a:lvl1pPr>
    <a:lvl2pPr marL="456957" algn="l" defTabSz="456957" rtl="0" eaLnBrk="1" latinLnBrk="0" hangingPunct="1">
      <a:defRPr sz="1800" kern="1200">
        <a:solidFill>
          <a:schemeClr val="tx1"/>
        </a:solidFill>
        <a:latin typeface="+mn-lt"/>
        <a:ea typeface="+mn-ea"/>
        <a:cs typeface="+mn-cs"/>
      </a:defRPr>
    </a:lvl2pPr>
    <a:lvl3pPr marL="913914" algn="l" defTabSz="456957" rtl="0" eaLnBrk="1" latinLnBrk="0" hangingPunct="1">
      <a:defRPr sz="1800" kern="1200">
        <a:solidFill>
          <a:schemeClr val="tx1"/>
        </a:solidFill>
        <a:latin typeface="+mn-lt"/>
        <a:ea typeface="+mn-ea"/>
        <a:cs typeface="+mn-cs"/>
      </a:defRPr>
    </a:lvl3pPr>
    <a:lvl4pPr marL="1370872" algn="l" defTabSz="456957" rtl="0" eaLnBrk="1" latinLnBrk="0" hangingPunct="1">
      <a:defRPr sz="1800" kern="1200">
        <a:solidFill>
          <a:schemeClr val="tx1"/>
        </a:solidFill>
        <a:latin typeface="+mn-lt"/>
        <a:ea typeface="+mn-ea"/>
        <a:cs typeface="+mn-cs"/>
      </a:defRPr>
    </a:lvl4pPr>
    <a:lvl5pPr marL="1827828" algn="l" defTabSz="456957" rtl="0" eaLnBrk="1" latinLnBrk="0" hangingPunct="1">
      <a:defRPr sz="1800" kern="1200">
        <a:solidFill>
          <a:schemeClr val="tx1"/>
        </a:solidFill>
        <a:latin typeface="+mn-lt"/>
        <a:ea typeface="+mn-ea"/>
        <a:cs typeface="+mn-cs"/>
      </a:defRPr>
    </a:lvl5pPr>
    <a:lvl6pPr marL="2284786" algn="l" defTabSz="456957" rtl="0" eaLnBrk="1" latinLnBrk="0" hangingPunct="1">
      <a:defRPr sz="1800" kern="1200">
        <a:solidFill>
          <a:schemeClr val="tx1"/>
        </a:solidFill>
        <a:latin typeface="+mn-lt"/>
        <a:ea typeface="+mn-ea"/>
        <a:cs typeface="+mn-cs"/>
      </a:defRPr>
    </a:lvl6pPr>
    <a:lvl7pPr marL="2741742" algn="l" defTabSz="456957" rtl="0" eaLnBrk="1" latinLnBrk="0" hangingPunct="1">
      <a:defRPr sz="1800" kern="1200">
        <a:solidFill>
          <a:schemeClr val="tx1"/>
        </a:solidFill>
        <a:latin typeface="+mn-lt"/>
        <a:ea typeface="+mn-ea"/>
        <a:cs typeface="+mn-cs"/>
      </a:defRPr>
    </a:lvl7pPr>
    <a:lvl8pPr marL="3198700" algn="l" defTabSz="456957" rtl="0" eaLnBrk="1" latinLnBrk="0" hangingPunct="1">
      <a:defRPr sz="1800" kern="1200">
        <a:solidFill>
          <a:schemeClr val="tx1"/>
        </a:solidFill>
        <a:latin typeface="+mn-lt"/>
        <a:ea typeface="+mn-ea"/>
        <a:cs typeface="+mn-cs"/>
      </a:defRPr>
    </a:lvl8pPr>
    <a:lvl9pPr marL="3655658" algn="l" defTabSz="45695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16324E-CD6F-6049-9777-C50D0AD2009A}">
          <p14:sldIdLst>
            <p14:sldId id="401"/>
          </p14:sldIdLst>
        </p14:section>
        <p14:section name="Introduction" id="{D7044CE1-6230-274F-910D-AE167C49DD71}">
          <p14:sldIdLst>
            <p14:sldId id="362"/>
            <p14:sldId id="381"/>
            <p14:sldId id="400"/>
            <p14:sldId id="364"/>
            <p14:sldId id="365"/>
            <p14:sldId id="366"/>
            <p14:sldId id="376"/>
            <p14:sldId id="396"/>
            <p14:sldId id="299"/>
            <p14:sldId id="402"/>
            <p14:sldId id="398"/>
            <p14:sldId id="399"/>
            <p14:sldId id="393"/>
            <p14:sldId id="303"/>
          </p14:sldIdLst>
        </p14:section>
        <p14:section name="Experiment" id="{8DFBAC30-1B79-604B-B83D-530633627585}">
          <p14:sldIdLst>
            <p14:sldId id="313"/>
            <p14:sldId id="316"/>
            <p14:sldId id="317"/>
            <p14:sldId id="322"/>
            <p14:sldId id="328"/>
            <p14:sldId id="351"/>
            <p14:sldId id="327"/>
            <p14:sldId id="333"/>
            <p14:sldId id="305"/>
            <p14:sldId id="372"/>
            <p14:sldId id="367"/>
            <p14:sldId id="388"/>
          </p14:sldIdLst>
        </p14:section>
        <p14:section name="Behavioral results" id="{BDEA1451-A7B7-E846-82A2-C7066E3EF331}">
          <p14:sldIdLst>
            <p14:sldId id="334"/>
            <p14:sldId id="387"/>
            <p14:sldId id="371"/>
            <p14:sldId id="279"/>
            <p14:sldId id="373"/>
            <p14:sldId id="280"/>
          </p14:sldIdLst>
        </p14:section>
        <p14:section name="Imaging results" id="{4C7A0654-58F5-644E-B4D7-2F957A7797E2}">
          <p14:sldIdLst>
            <p14:sldId id="345"/>
            <p14:sldId id="344"/>
            <p14:sldId id="370"/>
            <p14:sldId id="394"/>
            <p14:sldId id="336"/>
            <p14:sldId id="298"/>
            <p14:sldId id="356"/>
            <p14:sldId id="355"/>
            <p14:sldId id="281"/>
            <p14:sldId id="343"/>
            <p14:sldId id="273"/>
            <p14:sldId id="274"/>
            <p14:sldId id="375"/>
            <p14:sldId id="382"/>
            <p14:sldId id="395"/>
            <p14:sldId id="293"/>
            <p14:sldId id="354"/>
            <p14:sldId id="295"/>
            <p14:sldId id="296"/>
            <p14:sldId id="383"/>
            <p14:sldId id="283"/>
            <p14:sldId id="369"/>
            <p14:sldId id="339"/>
            <p14:sldId id="340"/>
            <p14:sldId id="341"/>
          </p14:sldIdLst>
        </p14:section>
        <p14:section name="Conclusion" id="{063232A2-B600-D441-A475-53E10542860C}">
          <p14:sldIdLst>
            <p14:sldId id="368"/>
            <p14:sldId id="324"/>
            <p14:sldId id="325"/>
            <p14:sldId id="374"/>
            <p14:sldId id="390"/>
            <p14:sldId id="391"/>
            <p14:sldId id="392"/>
            <p14:sldId id="379"/>
            <p14:sldId id="378"/>
            <p14:sldId id="380"/>
            <p14:sldId id="377"/>
            <p14:sldId id="386"/>
            <p14:sldId id="384"/>
            <p14:sldId id="385"/>
            <p14:sldId id="288"/>
          </p14:sldIdLst>
        </p14:section>
        <p14:section name="Extra stuff" id="{78E8E000-2DFE-7843-BB1D-BFE09076291F}">
          <p14:sldIdLst>
            <p14:sldId id="331"/>
            <p14:sldId id="338"/>
            <p14:sldId id="363"/>
            <p14:sldId id="329"/>
            <p14:sldId id="358"/>
            <p14:sldId id="330"/>
            <p14:sldId id="342"/>
            <p14:sldId id="359"/>
            <p14:sldId id="360"/>
            <p14:sldId id="3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4" autoAdjust="0"/>
    <p:restoredTop sz="94660"/>
  </p:normalViewPr>
  <p:slideViewPr>
    <p:cSldViewPr snapToGrid="0" snapToObjects="1" showGuides="1">
      <p:cViewPr varScale="1">
        <p:scale>
          <a:sx n="83" d="100"/>
          <a:sy n="83" d="100"/>
        </p:scale>
        <p:origin x="-1112" y="-112"/>
      </p:cViewPr>
      <p:guideLst>
        <p:guide orient="horz" pos="2872"/>
        <p:guide pos="2384"/>
      </p:guideLst>
    </p:cSldViewPr>
  </p:slideViewPr>
  <p:notesTextViewPr>
    <p:cViewPr>
      <p:scale>
        <a:sx n="100" d="100"/>
        <a:sy n="100" d="100"/>
      </p:scale>
      <p:origin x="0" y="0"/>
    </p:cViewPr>
  </p:notesTextViewPr>
  <p:sorterViewPr>
    <p:cViewPr>
      <p:scale>
        <a:sx n="66" d="100"/>
        <a:sy n="66" d="100"/>
      </p:scale>
      <p:origin x="0" y="5200"/>
    </p:cViewPr>
  </p:sorterViewPr>
  <p:notesViewPr>
    <p:cSldViewPr snapToGrid="0" snapToObjects="1">
      <p:cViewPr varScale="1">
        <p:scale>
          <a:sx n="74" d="100"/>
          <a:sy n="74" d="100"/>
        </p:scale>
        <p:origin x="-243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notesMaster" Target="notesMasters/notesMaster1.xml"/><Relationship Id="rId87" Type="http://schemas.openxmlformats.org/officeDocument/2006/relationships/handoutMaster" Target="handoutMasters/handout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A234E6-2A40-2F4B-8E77-B1E37D5E314D}" type="datetimeFigureOut">
              <a:rPr lang="en-US" smtClean="0"/>
              <a:t>3/24/15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3DFBBC-2276-4D40-9634-8CFEEB99D43D}" type="slidenum">
              <a:rPr lang="en-US" smtClean="0"/>
              <a:t>‹#›</a:t>
            </a:fld>
            <a:endParaRPr lang="en-US"/>
          </a:p>
        </p:txBody>
      </p:sp>
    </p:spTree>
    <p:extLst>
      <p:ext uri="{BB962C8B-B14F-4D97-AF65-F5344CB8AC3E}">
        <p14:creationId xmlns:p14="http://schemas.microsoft.com/office/powerpoint/2010/main" val="3873964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E38EFE-60B8-2F44-A171-CEB547E474C0}" type="datetimeFigureOut">
              <a:rPr lang="en-US" smtClean="0"/>
              <a:t>3/24/15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FFB552-0DE6-3941-A463-1D73DFF58426}" type="slidenum">
              <a:rPr lang="en-US" smtClean="0"/>
              <a:t>‹#›</a:t>
            </a:fld>
            <a:endParaRPr lang="en-US"/>
          </a:p>
        </p:txBody>
      </p:sp>
    </p:spTree>
    <p:extLst>
      <p:ext uri="{BB962C8B-B14F-4D97-AF65-F5344CB8AC3E}">
        <p14:creationId xmlns:p14="http://schemas.microsoft.com/office/powerpoint/2010/main" val="200582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4198AD-3D5D-2441-BA91-810C85DFB451}" type="slidenum">
              <a:rPr lang="en-US" smtClean="0"/>
              <a:t>1</a:t>
            </a:fld>
            <a:endParaRPr lang="en-US"/>
          </a:p>
        </p:txBody>
      </p:sp>
    </p:spTree>
    <p:extLst>
      <p:ext uri="{BB962C8B-B14F-4D97-AF65-F5344CB8AC3E}">
        <p14:creationId xmlns:p14="http://schemas.microsoft.com/office/powerpoint/2010/main" val="4248333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lnSpc>
                <a:spcPct val="90000"/>
              </a:lnSpc>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lnSpc>
                <a:spcPct val="90000"/>
              </a:lnSpc>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lnSpc>
                <a:spcPct val="90000"/>
              </a:lnSpc>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lnSpc>
                <a:spcPct val="90000"/>
              </a:lnSpc>
              <a:spcBef>
                <a:spcPct val="20000"/>
              </a:spcBef>
              <a:spcAft>
                <a:spcPct val="0"/>
              </a:spcAft>
              <a:defRPr sz="2800">
                <a:solidFill>
                  <a:schemeClr val="tx1"/>
                </a:solidFill>
                <a:latin typeface="Arial" charset="0"/>
                <a:ea typeface="ＭＳ Ｐゴシック" charset="0"/>
              </a:defRPr>
            </a:lvl9pPr>
          </a:lstStyle>
          <a:p>
            <a:fld id="{B5C8E9B6-795D-D94A-8164-B12972D1CB9D}" type="slidenum">
              <a:rPr lang="en-US" sz="1200">
                <a:solidFill>
                  <a:prstClr val="black"/>
                </a:solidFill>
              </a:rPr>
              <a:pPr/>
              <a:t>70</a:t>
            </a:fld>
            <a:endParaRPr lang="en-US" sz="1200">
              <a:solidFill>
                <a:prstClr val="black"/>
              </a:solidFill>
            </a:endParaRPr>
          </a:p>
        </p:txBody>
      </p:sp>
      <p:sp>
        <p:nvSpPr>
          <p:cNvPr id="123906" name="Rectangle 1026"/>
          <p:cNvSpPr>
            <a:spLocks noGrp="1" noRot="1" noChangeAspect="1" noChangeArrowheads="1"/>
          </p:cNvSpPr>
          <p:nvPr>
            <p:ph type="sldImg"/>
          </p:nvPr>
        </p:nvSpPr>
        <p:spPr>
          <a:solidFill>
            <a:srgbClr val="FFFFFF"/>
          </a:solidFill>
          <a:ln/>
        </p:spPr>
      </p:sp>
      <p:sp>
        <p:nvSpPr>
          <p:cNvPr id="123907" name="Rectangle 1027"/>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Kishida 2011 S1</a:t>
            </a:r>
          </a:p>
          <a:p>
            <a:pPr eaLnBrk="1" hangingPunct="1">
              <a:spcBef>
                <a:spcPct val="0"/>
              </a:spcBef>
            </a:pPr>
            <a:endParaRPr lang="en-US">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90C6A6D-7EEA-0146-BD83-C83E4CD97652}" type="slidenum">
              <a:rPr lang="en-US" sz="1200"/>
              <a:pPr/>
              <a:t>72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The red line shows the 20-city Case </a:t>
            </a:r>
            <a:r>
              <a:rPr lang="en-US" dirty="0" err="1" smtClean="0"/>
              <a:t>Shiller</a:t>
            </a:r>
            <a:r>
              <a:rPr lang="en-US" dirty="0" smtClean="0"/>
              <a:t> housing price index, starting in 2000</a:t>
            </a:r>
          </a:p>
          <a:p>
            <a:pPr marL="228600" indent="-228600">
              <a:buFont typeface="+mj-lt"/>
              <a:buAutoNum type="arabicPeriod"/>
            </a:pPr>
            <a:r>
              <a:rPr lang="en-US" dirty="0" smtClean="0"/>
              <a:t>The blue line shows the US unemployment rate</a:t>
            </a:r>
          </a:p>
          <a:p>
            <a:pPr marL="228600" indent="-228600">
              <a:buFont typeface="+mj-lt"/>
              <a:buAutoNum type="arabicPeriod"/>
            </a:pPr>
            <a:r>
              <a:rPr lang="en-US" dirty="0" smtClean="0"/>
              <a:t>----- Meeting Notes (5/1/13 13:30) -----</a:t>
            </a:r>
          </a:p>
          <a:p>
            <a:pPr marL="228600" indent="-228600">
              <a:buFont typeface="+mj-lt"/>
              <a:buAutoNum type="arabicPeriod"/>
            </a:pPr>
            <a:r>
              <a:rPr lang="en-US" dirty="0" smtClean="0"/>
              <a:t>This should be titled the housing bubble </a:t>
            </a:r>
          </a:p>
          <a:p>
            <a:pPr marL="228600" indent="-228600">
              <a:buFont typeface="+mj-lt"/>
              <a:buAutoNum type="arabicPeriod"/>
            </a:pPr>
            <a:r>
              <a:rPr lang="en-US" dirty="0" smtClean="0"/>
              <a:t> This shows that bubbles have costs</a:t>
            </a:r>
            <a:endParaRPr lang="en-US" dirty="0"/>
          </a:p>
        </p:txBody>
      </p:sp>
      <p:sp>
        <p:nvSpPr>
          <p:cNvPr id="4" name="Slide Number Placeholder 3"/>
          <p:cNvSpPr>
            <a:spLocks noGrp="1"/>
          </p:cNvSpPr>
          <p:nvPr>
            <p:ph type="sldNum" sz="quarter" idx="10"/>
          </p:nvPr>
        </p:nvSpPr>
        <p:spPr/>
        <p:txBody>
          <a:bodyPr/>
          <a:lstStyle/>
          <a:p>
            <a:fld id="{0D4198AD-3D5D-2441-BA91-810C85DFB451}" type="slidenum">
              <a:rPr lang="en-US" smtClean="0"/>
              <a:t>76</a:t>
            </a:fld>
            <a:endParaRPr lang="en-US"/>
          </a:p>
        </p:txBody>
      </p:sp>
    </p:spTree>
    <p:extLst>
      <p:ext uri="{BB962C8B-B14F-4D97-AF65-F5344CB8AC3E}">
        <p14:creationId xmlns:p14="http://schemas.microsoft.com/office/powerpoint/2010/main" val="2398097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Kishida 2011 S1</a:t>
            </a:r>
          </a:p>
          <a:p>
            <a:pPr eaLnBrk="1" hangingPunct="1">
              <a:spcBef>
                <a:spcPct val="0"/>
              </a:spcBef>
            </a:pPr>
            <a:endParaRPr lang="en-US">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90C6A6D-7EEA-0146-BD83-C83E4CD97652}" type="slidenum">
              <a:rPr lang="en-US" sz="1200"/>
              <a:pPr/>
              <a:t>83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(5/1/13 13:30) -----</a:t>
            </a:r>
          </a:p>
          <a:p>
            <a:r>
              <a:rPr lang="en-US" dirty="0"/>
              <a:t>Say: even though this definition is mathematical, you can't see the fundamental; what </a:t>
            </a:r>
            <a:r>
              <a:rPr lang="en-US" dirty="0" err="1"/>
              <a:t>fama</a:t>
            </a:r>
            <a:r>
              <a:rPr lang="en-US" dirty="0"/>
              <a:t> is thinking is that if prices are high then the fundamental  must be high</a:t>
            </a:r>
          </a:p>
          <a:p>
            <a:endParaRPr lang="en-US" dirty="0"/>
          </a:p>
          <a:p>
            <a:r>
              <a:rPr lang="en-US" dirty="0"/>
              <a:t>There is continued controversy  </a:t>
            </a:r>
          </a:p>
        </p:txBody>
      </p:sp>
      <p:sp>
        <p:nvSpPr>
          <p:cNvPr id="4" name="Slide Number Placeholder 3"/>
          <p:cNvSpPr>
            <a:spLocks noGrp="1"/>
          </p:cNvSpPr>
          <p:nvPr>
            <p:ph type="sldNum" sz="quarter" idx="10"/>
          </p:nvPr>
        </p:nvSpPr>
        <p:spPr/>
        <p:txBody>
          <a:bodyPr/>
          <a:lstStyle/>
          <a:p>
            <a:fld id="{0D4198AD-3D5D-2441-BA91-810C85DFB451}" type="slidenum">
              <a:rPr lang="en-US" smtClean="0"/>
              <a:t>4</a:t>
            </a:fld>
            <a:endParaRPr lang="en-US"/>
          </a:p>
        </p:txBody>
      </p:sp>
    </p:spTree>
    <p:extLst>
      <p:ext uri="{BB962C8B-B14F-4D97-AF65-F5344CB8AC3E}">
        <p14:creationId xmlns:p14="http://schemas.microsoft.com/office/powerpoint/2010/main" val="213716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Neural activity can serve as a biomarker for asset price bubbles</a:t>
            </a:r>
          </a:p>
          <a:p>
            <a:endParaRPr lang="en-US" dirty="0" smtClean="0"/>
          </a:p>
          <a:p>
            <a:endParaRPr lang="en-US" dirty="0"/>
          </a:p>
          <a:p>
            <a:endParaRPr lang="en-US" dirty="0" smtClean="0"/>
          </a:p>
          <a:p>
            <a:r>
              <a:rPr lang="en-US" dirty="0" smtClean="0"/>
              <a:t>----- Meeting Notes (5/1/13 13:30) -----</a:t>
            </a:r>
          </a:p>
          <a:p>
            <a:r>
              <a:rPr lang="en-US" dirty="0" smtClean="0"/>
              <a:t>Make this leaner in terms of words</a:t>
            </a:r>
          </a:p>
          <a:p>
            <a:r>
              <a:rPr lang="en-US" dirty="0" smtClean="0"/>
              <a:t>cut 1/3 of words</a:t>
            </a:r>
          </a:p>
          <a:p>
            <a:r>
              <a:rPr lang="en-US" dirty="0" smtClean="0"/>
              <a:t>cut out individidual differences</a:t>
            </a:r>
          </a:p>
          <a:p>
            <a:r>
              <a:rPr lang="en-US" dirty="0" smtClean="0"/>
              <a:t>put slide before next one (design)</a:t>
            </a:r>
          </a:p>
          <a:p>
            <a:r>
              <a:rPr lang="en-US" dirty="0" smtClean="0"/>
              <a:t>Preview of results</a:t>
            </a:r>
          </a:p>
          <a:p>
            <a:r>
              <a:rPr lang="en-US" dirty="0" smtClean="0"/>
              <a:t>Take brain picture put it next: What we'll do</a:t>
            </a:r>
          </a:p>
          <a:p>
            <a:r>
              <a:rPr lang="en-US" dirty="0" smtClean="0"/>
              <a:t>Look at brain response to events in the </a:t>
            </a:r>
            <a:r>
              <a:rPr lang="en-US" dirty="0" err="1" smtClean="0"/>
              <a:t>NAcc</a:t>
            </a:r>
            <a:r>
              <a:rPr lang="en-US" dirty="0" smtClean="0"/>
              <a:t>, see if they predict behavior</a:t>
            </a:r>
          </a:p>
          <a:p>
            <a:r>
              <a:rPr lang="en-US" dirty="0" smtClean="0"/>
              <a:t>A preview: feedback mechanisms</a:t>
            </a:r>
          </a:p>
          <a:p>
            <a:endParaRPr lang="en-US" dirty="0"/>
          </a:p>
        </p:txBody>
      </p:sp>
      <p:sp>
        <p:nvSpPr>
          <p:cNvPr id="4" name="Slide Number Placeholder 3"/>
          <p:cNvSpPr>
            <a:spLocks noGrp="1"/>
          </p:cNvSpPr>
          <p:nvPr>
            <p:ph type="sldNum" sz="quarter" idx="10"/>
          </p:nvPr>
        </p:nvSpPr>
        <p:spPr/>
        <p:txBody>
          <a:bodyPr/>
          <a:lstStyle/>
          <a:p>
            <a:fld id="{0D4198AD-3D5D-2441-BA91-810C85DFB451}" type="slidenum">
              <a:rPr lang="en-US" smtClean="0"/>
              <a:t>10</a:t>
            </a:fld>
            <a:endParaRPr lang="en-US"/>
          </a:p>
        </p:txBody>
      </p:sp>
    </p:spTree>
    <p:extLst>
      <p:ext uri="{BB962C8B-B14F-4D97-AF65-F5344CB8AC3E}">
        <p14:creationId xmlns:p14="http://schemas.microsoft.com/office/powerpoint/2010/main" val="76411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D67BC1-FF01-0244-B574-BEE5D1B1BEDB}" type="slidenum">
              <a:rPr lang="en-US"/>
              <a:pPr/>
              <a:t>34</a:t>
            </a:fld>
            <a:endParaRPr lang="en-US" dirty="0"/>
          </a:p>
        </p:txBody>
      </p:sp>
      <p:sp>
        <p:nvSpPr>
          <p:cNvPr id="286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D4198AD-3D5D-2441-BA91-810C85DFB451}" type="slidenum">
              <a:rPr lang="en-US" smtClean="0"/>
              <a:t>38</a:t>
            </a:fld>
            <a:endParaRPr lang="en-US"/>
          </a:p>
        </p:txBody>
      </p:sp>
    </p:spTree>
    <p:extLst>
      <p:ext uri="{BB962C8B-B14F-4D97-AF65-F5344CB8AC3E}">
        <p14:creationId xmlns:p14="http://schemas.microsoft.com/office/powerpoint/2010/main" val="2211194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Overview of the projection territories of midbrain dopamine neurons. Cell bodies of dopamine neurons are located mainly in the pars compacta of substantia nigra and the medially adjoining ventral tegmental area. Their axons project mainly to the striatum (caudate nucleus, putamen), ventral striatum including nucleus accumbens, and frontal cortex (dorsolateral, ventrolateral and orbital prefrontal cortex). Dopamine is released from axon terminals with impulses and influences neurons in these structures. Our experiments investigate the impulse activity at the level of dopamine cell bodies.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a:t>
            </a:r>
            <a:r>
              <a:rPr lang="en-US" dirty="0" err="1" smtClean="0"/>
              <a:t>VStr</a:t>
            </a:r>
            <a:r>
              <a:rPr lang="en-US" dirty="0" smtClean="0"/>
              <a:t> in selling for cap gains versus holding (p&lt;.001)</a:t>
            </a:r>
            <a:endParaRPr lang="en-US" dirty="0"/>
          </a:p>
        </p:txBody>
      </p:sp>
      <p:sp>
        <p:nvSpPr>
          <p:cNvPr id="4" name="Slide Number Placeholder 3"/>
          <p:cNvSpPr>
            <a:spLocks noGrp="1"/>
          </p:cNvSpPr>
          <p:nvPr>
            <p:ph type="sldNum" sz="quarter" idx="10"/>
          </p:nvPr>
        </p:nvSpPr>
        <p:spPr/>
        <p:txBody>
          <a:bodyPr/>
          <a:lstStyle/>
          <a:p>
            <a:fld id="{14CC1CCE-F112-D843-B503-67403542BE50}" type="slidenum">
              <a:rPr lang="en-US" smtClean="0"/>
              <a:t>64</a:t>
            </a:fld>
            <a:endParaRPr lang="en-US"/>
          </a:p>
        </p:txBody>
      </p:sp>
    </p:spTree>
    <p:extLst>
      <p:ext uri="{BB962C8B-B14F-4D97-AF65-F5344CB8AC3E}">
        <p14:creationId xmlns:p14="http://schemas.microsoft.com/office/powerpoint/2010/main" val="748749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is </a:t>
            </a:r>
            <a:r>
              <a:rPr lang="en-US" dirty="0" err="1" smtClean="0"/>
              <a:t>coeff</a:t>
            </a:r>
            <a:r>
              <a:rPr lang="en-US" dirty="0" smtClean="0"/>
              <a:t> beta_2 Shown at p&lt;.001   but FWE</a:t>
            </a:r>
            <a:r>
              <a:rPr lang="en-US" baseline="0" dirty="0" smtClean="0"/>
              <a:t> &lt;.05 in paper  Yellow is mask. </a:t>
            </a:r>
            <a:endParaRPr lang="en-US" dirty="0"/>
          </a:p>
        </p:txBody>
      </p:sp>
      <p:sp>
        <p:nvSpPr>
          <p:cNvPr id="4" name="Slide Number Placeholder 3"/>
          <p:cNvSpPr>
            <a:spLocks noGrp="1"/>
          </p:cNvSpPr>
          <p:nvPr>
            <p:ph type="sldNum" sz="quarter" idx="10"/>
          </p:nvPr>
        </p:nvSpPr>
        <p:spPr/>
        <p:txBody>
          <a:bodyPr/>
          <a:lstStyle/>
          <a:p>
            <a:fld id="{14CC1CCE-F112-D843-B503-67403542BE50}" type="slidenum">
              <a:rPr lang="en-US" smtClean="0"/>
              <a:t>65</a:t>
            </a:fld>
            <a:endParaRPr lang="en-US"/>
          </a:p>
        </p:txBody>
      </p:sp>
    </p:spTree>
    <p:extLst>
      <p:ext uri="{BB962C8B-B14F-4D97-AF65-F5344CB8AC3E}">
        <p14:creationId xmlns:p14="http://schemas.microsoft.com/office/powerpoint/2010/main" val="2117149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repeat this exercise with *all</a:t>
            </a:r>
            <a:r>
              <a:rPr lang="en-US" baseline="0" dirty="0" smtClean="0"/>
              <a:t>* data– response times, brain data  using  LASSO etc. </a:t>
            </a:r>
            <a:endParaRPr lang="en-US" dirty="0"/>
          </a:p>
        </p:txBody>
      </p:sp>
      <p:sp>
        <p:nvSpPr>
          <p:cNvPr id="4" name="Slide Number Placeholder 3"/>
          <p:cNvSpPr>
            <a:spLocks noGrp="1"/>
          </p:cNvSpPr>
          <p:nvPr>
            <p:ph type="sldNum" sz="quarter" idx="10"/>
          </p:nvPr>
        </p:nvSpPr>
        <p:spPr/>
        <p:txBody>
          <a:bodyPr/>
          <a:lstStyle/>
          <a:p>
            <a:fld id="{37FFB552-0DE6-3941-A463-1D73DFF58426}" type="slidenum">
              <a:rPr lang="en-US" smtClean="0"/>
              <a:t>67</a:t>
            </a:fld>
            <a:endParaRPr lang="en-US"/>
          </a:p>
        </p:txBody>
      </p:sp>
    </p:spTree>
    <p:extLst>
      <p:ext uri="{BB962C8B-B14F-4D97-AF65-F5344CB8AC3E}">
        <p14:creationId xmlns:p14="http://schemas.microsoft.com/office/powerpoint/2010/main" val="374002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57" indent="0" algn="ctr">
              <a:buNone/>
              <a:defRPr>
                <a:solidFill>
                  <a:schemeClr val="tx1">
                    <a:tint val="75000"/>
                  </a:schemeClr>
                </a:solidFill>
              </a:defRPr>
            </a:lvl2pPr>
            <a:lvl3pPr marL="913914" indent="0" algn="ctr">
              <a:buNone/>
              <a:defRPr>
                <a:solidFill>
                  <a:schemeClr val="tx1">
                    <a:tint val="75000"/>
                  </a:schemeClr>
                </a:solidFill>
              </a:defRPr>
            </a:lvl3pPr>
            <a:lvl4pPr marL="1370872" indent="0" algn="ctr">
              <a:buNone/>
              <a:defRPr>
                <a:solidFill>
                  <a:schemeClr val="tx1">
                    <a:tint val="75000"/>
                  </a:schemeClr>
                </a:solidFill>
              </a:defRPr>
            </a:lvl4pPr>
            <a:lvl5pPr marL="1827828" indent="0" algn="ctr">
              <a:buNone/>
              <a:defRPr>
                <a:solidFill>
                  <a:schemeClr val="tx1">
                    <a:tint val="75000"/>
                  </a:schemeClr>
                </a:solidFill>
              </a:defRPr>
            </a:lvl5pPr>
            <a:lvl6pPr marL="2284786" indent="0" algn="ctr">
              <a:buNone/>
              <a:defRPr>
                <a:solidFill>
                  <a:schemeClr val="tx1">
                    <a:tint val="75000"/>
                  </a:schemeClr>
                </a:solidFill>
              </a:defRPr>
            </a:lvl6pPr>
            <a:lvl7pPr marL="2741742" indent="0" algn="ctr">
              <a:buNone/>
              <a:defRPr>
                <a:solidFill>
                  <a:schemeClr val="tx1">
                    <a:tint val="75000"/>
                  </a:schemeClr>
                </a:solidFill>
              </a:defRPr>
            </a:lvl7pPr>
            <a:lvl8pPr marL="3198700" indent="0" algn="ctr">
              <a:buNone/>
              <a:defRPr>
                <a:solidFill>
                  <a:schemeClr val="tx1">
                    <a:tint val="75000"/>
                  </a:schemeClr>
                </a:solidFill>
              </a:defRPr>
            </a:lvl8pPr>
            <a:lvl9pPr marL="36556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97F312-C5E8-6348-9277-11CA13717C45}" type="datetime1">
              <a:rPr lang="en-US" smtClean="0"/>
              <a:t>3/24/15</a:t>
            </a:fld>
            <a:endParaRPr lang="en-US"/>
          </a:p>
        </p:txBody>
      </p:sp>
      <p:sp>
        <p:nvSpPr>
          <p:cNvPr id="5" name="Footer Placeholder 4"/>
          <p:cNvSpPr>
            <a:spLocks noGrp="1"/>
          </p:cNvSpPr>
          <p:nvPr>
            <p:ph type="ftr" sz="quarter" idx="11"/>
          </p:nvPr>
        </p:nvSpPr>
        <p:spPr/>
        <p:txBody>
          <a:bodyPr/>
          <a:lstStyle/>
          <a:p>
            <a:r>
              <a:rPr lang="nl-NL" smtClean="0"/>
              <a:t>Oxford Econ 22.Jan.15</a:t>
            </a:r>
            <a:endParaRPr lang="en-US"/>
          </a:p>
        </p:txBody>
      </p:sp>
      <p:sp>
        <p:nvSpPr>
          <p:cNvPr id="6" name="Slide Number Placeholder 5"/>
          <p:cNvSpPr>
            <a:spLocks noGrp="1"/>
          </p:cNvSpPr>
          <p:nvPr>
            <p:ph type="sldNum" sz="quarter" idx="12"/>
          </p:nvPr>
        </p:nvSpPr>
        <p:spPr/>
        <p:txBody>
          <a:bodyPr/>
          <a:lstStyle/>
          <a:p>
            <a:fld id="{BD10E888-B3FA-F142-B686-335389289F5B}" type="slidenum">
              <a:rPr lang="en-US" smtClean="0"/>
              <a:t>‹#›</a:t>
            </a:fld>
            <a:endParaRPr lang="en-US"/>
          </a:p>
        </p:txBody>
      </p:sp>
    </p:spTree>
    <p:extLst>
      <p:ext uri="{BB962C8B-B14F-4D97-AF65-F5344CB8AC3E}">
        <p14:creationId xmlns:p14="http://schemas.microsoft.com/office/powerpoint/2010/main" val="118127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7B9B46-FAD2-9344-8C56-F06AA40348B3}" type="datetime1">
              <a:rPr lang="en-US" smtClean="0"/>
              <a:t>3/24/15</a:t>
            </a:fld>
            <a:endParaRPr lang="en-US"/>
          </a:p>
        </p:txBody>
      </p:sp>
      <p:sp>
        <p:nvSpPr>
          <p:cNvPr id="5" name="Footer Placeholder 4"/>
          <p:cNvSpPr>
            <a:spLocks noGrp="1"/>
          </p:cNvSpPr>
          <p:nvPr>
            <p:ph type="ftr" sz="quarter" idx="11"/>
          </p:nvPr>
        </p:nvSpPr>
        <p:spPr/>
        <p:txBody>
          <a:bodyPr/>
          <a:lstStyle/>
          <a:p>
            <a:r>
              <a:rPr lang="nl-NL" smtClean="0"/>
              <a:t>Oxford Econ 22.Jan.15</a:t>
            </a:r>
            <a:endParaRPr lang="en-US"/>
          </a:p>
        </p:txBody>
      </p:sp>
      <p:sp>
        <p:nvSpPr>
          <p:cNvPr id="6" name="Slide Number Placeholder 5"/>
          <p:cNvSpPr>
            <a:spLocks noGrp="1"/>
          </p:cNvSpPr>
          <p:nvPr>
            <p:ph type="sldNum" sz="quarter" idx="12"/>
          </p:nvPr>
        </p:nvSpPr>
        <p:spPr/>
        <p:txBody>
          <a:bodyPr/>
          <a:lstStyle/>
          <a:p>
            <a:fld id="{BD10E888-B3FA-F142-B686-335389289F5B}" type="slidenum">
              <a:rPr lang="en-US" smtClean="0"/>
              <a:t>‹#›</a:t>
            </a:fld>
            <a:endParaRPr lang="en-US"/>
          </a:p>
        </p:txBody>
      </p:sp>
    </p:spTree>
    <p:extLst>
      <p:ext uri="{BB962C8B-B14F-4D97-AF65-F5344CB8AC3E}">
        <p14:creationId xmlns:p14="http://schemas.microsoft.com/office/powerpoint/2010/main" val="308432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BEE73-10AF-C943-80E5-3D2C72DD6054}" type="datetime1">
              <a:rPr lang="en-US" smtClean="0"/>
              <a:t>3/24/15</a:t>
            </a:fld>
            <a:endParaRPr lang="en-US"/>
          </a:p>
        </p:txBody>
      </p:sp>
      <p:sp>
        <p:nvSpPr>
          <p:cNvPr id="5" name="Footer Placeholder 4"/>
          <p:cNvSpPr>
            <a:spLocks noGrp="1"/>
          </p:cNvSpPr>
          <p:nvPr>
            <p:ph type="ftr" sz="quarter" idx="11"/>
          </p:nvPr>
        </p:nvSpPr>
        <p:spPr/>
        <p:txBody>
          <a:bodyPr/>
          <a:lstStyle/>
          <a:p>
            <a:r>
              <a:rPr lang="nl-NL" smtClean="0"/>
              <a:t>Oxford Econ 22.Jan.15</a:t>
            </a:r>
            <a:endParaRPr lang="en-US"/>
          </a:p>
        </p:txBody>
      </p:sp>
      <p:sp>
        <p:nvSpPr>
          <p:cNvPr id="6" name="Slide Number Placeholder 5"/>
          <p:cNvSpPr>
            <a:spLocks noGrp="1"/>
          </p:cNvSpPr>
          <p:nvPr>
            <p:ph type="sldNum" sz="quarter" idx="12"/>
          </p:nvPr>
        </p:nvSpPr>
        <p:spPr/>
        <p:txBody>
          <a:bodyPr/>
          <a:lstStyle/>
          <a:p>
            <a:fld id="{BD10E888-B3FA-F142-B686-335389289F5B}" type="slidenum">
              <a:rPr lang="en-US" smtClean="0"/>
              <a:t>‹#›</a:t>
            </a:fld>
            <a:endParaRPr lang="en-US"/>
          </a:p>
        </p:txBody>
      </p:sp>
    </p:spTree>
    <p:extLst>
      <p:ext uri="{BB962C8B-B14F-4D97-AF65-F5344CB8AC3E}">
        <p14:creationId xmlns:p14="http://schemas.microsoft.com/office/powerpoint/2010/main" val="667489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A80E1E-51C9-C74D-BA66-621EEE626A30}" type="datetime1">
              <a:rPr lang="en-US" smtClean="0">
                <a:solidFill>
                  <a:srgbClr val="000000"/>
                </a:solidFill>
              </a:rPr>
              <a:t>3/24/15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solidFill>
                  <a:srgbClr val="000000"/>
                </a:solidFill>
              </a:rPr>
              <a:t>Oxford Econ 22.Jan.15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DC3497-AE07-9740-807C-9E2BE8D3A0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4663855"/>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E47B60-1AE3-2F4C-8EE5-274057C3BEED}" type="datetime1">
              <a:rPr lang="en-US" smtClean="0">
                <a:solidFill>
                  <a:srgbClr val="000000"/>
                </a:solidFill>
              </a:rPr>
              <a:t>3/24/15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solidFill>
                  <a:srgbClr val="000000"/>
                </a:solidFill>
              </a:rPr>
              <a:t>Oxford Econ 22.Jan.15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D65E12-7334-BF48-BA5A-F6D2A42DF1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5141544"/>
      </p:ext>
    </p:extLst>
  </p:cSld>
  <p:clrMapOvr>
    <a:masterClrMapping/>
  </p:clrMapOvr>
  <p:transition xmlns:p14="http://schemas.microsoft.com/office/powerpoint/2010/mai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B3C6E94-883A-0C4D-A291-5C160CC2644F}" type="datetime1">
              <a:rPr lang="en-US" smtClean="0">
                <a:solidFill>
                  <a:srgbClr val="000000"/>
                </a:solidFill>
              </a:rPr>
              <a:t>3/24/15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solidFill>
                  <a:srgbClr val="000000"/>
                </a:solidFill>
              </a:rPr>
              <a:t>Oxford Econ 22.Jan.15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36DD39-089E-5D43-AECA-6DC8DF1EC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9005424"/>
      </p:ext>
    </p:extLst>
  </p:cSld>
  <p:clrMapOvr>
    <a:masterClrMapping/>
  </p:clrMapOvr>
  <p:transition xmlns:p14="http://schemas.microsoft.com/office/powerpoint/2010/mai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3A052F2-1F91-6048-B1A2-F809D0A565E1}" type="datetime1">
              <a:rPr lang="en-US" smtClean="0">
                <a:solidFill>
                  <a:srgbClr val="000000"/>
                </a:solidFill>
              </a:rPr>
              <a:t>3/24/15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solidFill>
                  <a:srgbClr val="000000"/>
                </a:solidFill>
              </a:rPr>
              <a:t>Oxford Econ 22.Jan.15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F95539-BEBB-5540-BEAF-540654427F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6746870"/>
      </p:ext>
    </p:extLst>
  </p:cSld>
  <p:clrMapOvr>
    <a:masterClrMapping/>
  </p:clrMapOvr>
  <p:transition xmlns:p14="http://schemas.microsoft.com/office/powerpoint/2010/mai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E304FA8-B5DA-EA4F-8AD1-D6B604D48357}" type="datetime1">
              <a:rPr lang="en-US" smtClean="0">
                <a:solidFill>
                  <a:srgbClr val="000000"/>
                </a:solidFill>
              </a:rPr>
              <a:t>3/24/15</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solidFill>
                  <a:srgbClr val="000000"/>
                </a:solidFill>
              </a:rPr>
              <a:t>Oxford Econ 22.Jan.15</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28F335-D03F-5B4F-AD92-F5149B739B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1639383"/>
      </p:ext>
    </p:extLst>
  </p:cSld>
  <p:clrMapOvr>
    <a:masterClrMapping/>
  </p:clrMapOvr>
  <p:transition xmlns:p14="http://schemas.microsoft.com/office/powerpoint/2010/mai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412E3C6-37ED-8846-B559-15A46790B296}" type="datetime1">
              <a:rPr lang="en-US" smtClean="0">
                <a:solidFill>
                  <a:srgbClr val="000000"/>
                </a:solidFill>
              </a:rPr>
              <a:t>3/24/15</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solidFill>
                  <a:srgbClr val="000000"/>
                </a:solidFill>
              </a:rPr>
              <a:t>Oxford Econ 22.Jan.15</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A49675-401A-BE4E-A3FB-04F7493909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024950"/>
      </p:ext>
    </p:extLst>
  </p:cSld>
  <p:clrMapOvr>
    <a:masterClrMapping/>
  </p:clrMapOvr>
  <p:transition xmlns:p14="http://schemas.microsoft.com/office/powerpoint/2010/mai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76C62E6-0B05-AA4B-A962-27653981F4C4}" type="datetime1">
              <a:rPr lang="en-US" smtClean="0">
                <a:solidFill>
                  <a:srgbClr val="000000"/>
                </a:solidFill>
              </a:rPr>
              <a:t>3/24/15</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solidFill>
                  <a:srgbClr val="000000"/>
                </a:solidFill>
              </a:rPr>
              <a:t>Oxford Econ 22.Jan.15</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0DA6EC-3E31-4441-80B0-FFDFA45E40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2818544"/>
      </p:ext>
    </p:extLst>
  </p:cSld>
  <p:clrMapOvr>
    <a:masterClrMapping/>
  </p:clrMapOvr>
  <p:transition xmlns:p14="http://schemas.microsoft.com/office/powerpoint/2010/mai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76527E5-44D6-E941-9EF3-335E875AB0EA}" type="datetime1">
              <a:rPr lang="en-US" smtClean="0">
                <a:solidFill>
                  <a:srgbClr val="000000"/>
                </a:solidFill>
              </a:rPr>
              <a:t>3/24/15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solidFill>
                  <a:srgbClr val="000000"/>
                </a:solidFill>
              </a:rPr>
              <a:t>Oxford Econ 22.Jan.15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BF16D-760C-A346-BC83-56A863B5F3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2274598"/>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1C5EE-B54F-5640-9287-91FCBC905E03}" type="datetime1">
              <a:rPr lang="en-US" smtClean="0"/>
              <a:t>3/24/15</a:t>
            </a:fld>
            <a:endParaRPr lang="en-US"/>
          </a:p>
        </p:txBody>
      </p:sp>
      <p:sp>
        <p:nvSpPr>
          <p:cNvPr id="5" name="Footer Placeholder 4"/>
          <p:cNvSpPr>
            <a:spLocks noGrp="1"/>
          </p:cNvSpPr>
          <p:nvPr>
            <p:ph type="ftr" sz="quarter" idx="11"/>
          </p:nvPr>
        </p:nvSpPr>
        <p:spPr/>
        <p:txBody>
          <a:bodyPr/>
          <a:lstStyle/>
          <a:p>
            <a:r>
              <a:rPr lang="nl-NL" smtClean="0"/>
              <a:t>Oxford Econ 22.Jan.15</a:t>
            </a:r>
            <a:endParaRPr lang="en-US"/>
          </a:p>
        </p:txBody>
      </p:sp>
      <p:sp>
        <p:nvSpPr>
          <p:cNvPr id="6" name="Slide Number Placeholder 5"/>
          <p:cNvSpPr>
            <a:spLocks noGrp="1"/>
          </p:cNvSpPr>
          <p:nvPr>
            <p:ph type="sldNum" sz="quarter" idx="12"/>
          </p:nvPr>
        </p:nvSpPr>
        <p:spPr/>
        <p:txBody>
          <a:bodyPr/>
          <a:lstStyle/>
          <a:p>
            <a:fld id="{BD10E888-B3FA-F142-B686-335389289F5B}" type="slidenum">
              <a:rPr lang="en-US" smtClean="0"/>
              <a:t>‹#›</a:t>
            </a:fld>
            <a:endParaRPr lang="en-US"/>
          </a:p>
        </p:txBody>
      </p:sp>
    </p:spTree>
    <p:extLst>
      <p:ext uri="{BB962C8B-B14F-4D97-AF65-F5344CB8AC3E}">
        <p14:creationId xmlns:p14="http://schemas.microsoft.com/office/powerpoint/2010/main" val="864822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13D80BF-3F06-F24F-B75C-ECCF2416136E}" type="datetime1">
              <a:rPr lang="en-US" smtClean="0">
                <a:solidFill>
                  <a:srgbClr val="000000"/>
                </a:solidFill>
              </a:rPr>
              <a:t>3/24/15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solidFill>
                  <a:srgbClr val="000000"/>
                </a:solidFill>
              </a:rPr>
              <a:t>Oxford Econ 22.Jan.15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7DB7F2-AD78-E649-9831-9B433E76CB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4078028"/>
      </p:ext>
    </p:extLst>
  </p:cSld>
  <p:clrMapOvr>
    <a:masterClrMapping/>
  </p:clrMapOvr>
  <p:transition xmlns:p14="http://schemas.microsoft.com/office/powerpoint/2010/mai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FF6A3C7-8A2A-2C42-9D7F-6D8C316538A8}" type="datetime1">
              <a:rPr lang="en-US" smtClean="0">
                <a:solidFill>
                  <a:srgbClr val="000000"/>
                </a:solidFill>
              </a:rPr>
              <a:t>3/24/15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solidFill>
                  <a:srgbClr val="000000"/>
                </a:solidFill>
              </a:rPr>
              <a:t>Oxford Econ 22.Jan.15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79A29A-7EE2-F140-8D21-64A0736BC2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7466399"/>
      </p:ext>
    </p:extLst>
  </p:cSld>
  <p:clrMapOvr>
    <a:masterClrMapping/>
  </p:clrMapOvr>
  <p:transition xmlns:p14="http://schemas.microsoft.com/office/powerpoint/2010/mai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B50231E-6FA6-AE49-BBC1-D783029544B8}" type="datetime1">
              <a:rPr lang="en-US" smtClean="0">
                <a:solidFill>
                  <a:srgbClr val="000000"/>
                </a:solidFill>
              </a:rPr>
              <a:t>3/24/15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solidFill>
                  <a:srgbClr val="000000"/>
                </a:solidFill>
              </a:rPr>
              <a:t>Oxford Econ 22.Jan.15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EF4B5A-B7F5-6347-B5AE-3E162FCEB6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7445482"/>
      </p:ext>
    </p:extLst>
  </p:cSld>
  <p:clrMapOvr>
    <a:masterClrMapping/>
  </p:clrMapOvr>
  <p:transition xmlns:p14="http://schemas.microsoft.com/office/powerpoint/2010/mai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3EBDD15-CA88-3640-A3E9-0EB5B75E98B4}" type="datetime1">
              <a:rPr lang="en-US" smtClean="0">
                <a:solidFill>
                  <a:srgbClr val="000000"/>
                </a:solidFill>
              </a:rPr>
              <a:t>3/24/15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solidFill>
                  <a:srgbClr val="000000"/>
                </a:solidFill>
              </a:rPr>
              <a:t>Oxford Econ 22.Jan.15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B5CD39-8A41-5A48-9E2D-EBDC4088D8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3307102"/>
      </p:ext>
    </p:extLst>
  </p:cSld>
  <p:clrMapOvr>
    <a:masterClrMapping/>
  </p:clrMapOvr>
  <p:transition xmlns:p14="http://schemas.microsoft.com/office/powerpoint/2010/mai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4C0332C-147E-EC40-BE27-2A338349676E}" type="datetime1">
              <a:rPr lang="en-US" smtClean="0">
                <a:solidFill>
                  <a:srgbClr val="000000"/>
                </a:solidFill>
              </a:rPr>
              <a:t>3/24/15</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solidFill>
                  <a:srgbClr val="000000"/>
                </a:solidFill>
              </a:rPr>
              <a:t>Oxford Econ 22.Jan.15</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4407D9-ACE5-3D41-967E-FD07D14084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81648"/>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957" indent="0">
              <a:buNone/>
              <a:defRPr sz="1800">
                <a:solidFill>
                  <a:schemeClr val="tx1">
                    <a:tint val="75000"/>
                  </a:schemeClr>
                </a:solidFill>
              </a:defRPr>
            </a:lvl2pPr>
            <a:lvl3pPr marL="913914" indent="0">
              <a:buNone/>
              <a:defRPr sz="1600">
                <a:solidFill>
                  <a:schemeClr val="tx1">
                    <a:tint val="75000"/>
                  </a:schemeClr>
                </a:solidFill>
              </a:defRPr>
            </a:lvl3pPr>
            <a:lvl4pPr marL="1370872" indent="0">
              <a:buNone/>
              <a:defRPr sz="1400">
                <a:solidFill>
                  <a:schemeClr val="tx1">
                    <a:tint val="75000"/>
                  </a:schemeClr>
                </a:solidFill>
              </a:defRPr>
            </a:lvl4pPr>
            <a:lvl5pPr marL="1827828" indent="0">
              <a:buNone/>
              <a:defRPr sz="1400">
                <a:solidFill>
                  <a:schemeClr val="tx1">
                    <a:tint val="75000"/>
                  </a:schemeClr>
                </a:solidFill>
              </a:defRPr>
            </a:lvl5pPr>
            <a:lvl6pPr marL="2284786" indent="0">
              <a:buNone/>
              <a:defRPr sz="1400">
                <a:solidFill>
                  <a:schemeClr val="tx1">
                    <a:tint val="75000"/>
                  </a:schemeClr>
                </a:solidFill>
              </a:defRPr>
            </a:lvl6pPr>
            <a:lvl7pPr marL="2741742" indent="0">
              <a:buNone/>
              <a:defRPr sz="1400">
                <a:solidFill>
                  <a:schemeClr val="tx1">
                    <a:tint val="75000"/>
                  </a:schemeClr>
                </a:solidFill>
              </a:defRPr>
            </a:lvl7pPr>
            <a:lvl8pPr marL="3198700" indent="0">
              <a:buNone/>
              <a:defRPr sz="1400">
                <a:solidFill>
                  <a:schemeClr val="tx1">
                    <a:tint val="75000"/>
                  </a:schemeClr>
                </a:solidFill>
              </a:defRPr>
            </a:lvl8pPr>
            <a:lvl9pPr marL="365565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F76783-DCE5-0143-B515-635E9E4B2AD0}" type="datetime1">
              <a:rPr lang="en-US" smtClean="0"/>
              <a:t>3/24/15</a:t>
            </a:fld>
            <a:endParaRPr lang="en-US"/>
          </a:p>
        </p:txBody>
      </p:sp>
      <p:sp>
        <p:nvSpPr>
          <p:cNvPr id="5" name="Footer Placeholder 4"/>
          <p:cNvSpPr>
            <a:spLocks noGrp="1"/>
          </p:cNvSpPr>
          <p:nvPr>
            <p:ph type="ftr" sz="quarter" idx="11"/>
          </p:nvPr>
        </p:nvSpPr>
        <p:spPr/>
        <p:txBody>
          <a:bodyPr/>
          <a:lstStyle/>
          <a:p>
            <a:r>
              <a:rPr lang="nl-NL" smtClean="0"/>
              <a:t>Oxford Econ 22.Jan.15</a:t>
            </a:r>
            <a:endParaRPr lang="en-US"/>
          </a:p>
        </p:txBody>
      </p:sp>
      <p:sp>
        <p:nvSpPr>
          <p:cNvPr id="6" name="Slide Number Placeholder 5"/>
          <p:cNvSpPr>
            <a:spLocks noGrp="1"/>
          </p:cNvSpPr>
          <p:nvPr>
            <p:ph type="sldNum" sz="quarter" idx="12"/>
          </p:nvPr>
        </p:nvSpPr>
        <p:spPr/>
        <p:txBody>
          <a:bodyPr/>
          <a:lstStyle/>
          <a:p>
            <a:fld id="{BD10E888-B3FA-F142-B686-335389289F5B}" type="slidenum">
              <a:rPr lang="en-US" smtClean="0"/>
              <a:t>‹#›</a:t>
            </a:fld>
            <a:endParaRPr lang="en-US"/>
          </a:p>
        </p:txBody>
      </p:sp>
    </p:spTree>
    <p:extLst>
      <p:ext uri="{BB962C8B-B14F-4D97-AF65-F5344CB8AC3E}">
        <p14:creationId xmlns:p14="http://schemas.microsoft.com/office/powerpoint/2010/main" val="68658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354E15-FD48-514E-B564-1833A9CBE747}" type="datetime1">
              <a:rPr lang="en-US" smtClean="0"/>
              <a:t>3/24/15</a:t>
            </a:fld>
            <a:endParaRPr lang="en-US"/>
          </a:p>
        </p:txBody>
      </p:sp>
      <p:sp>
        <p:nvSpPr>
          <p:cNvPr id="6" name="Footer Placeholder 5"/>
          <p:cNvSpPr>
            <a:spLocks noGrp="1"/>
          </p:cNvSpPr>
          <p:nvPr>
            <p:ph type="ftr" sz="quarter" idx="11"/>
          </p:nvPr>
        </p:nvSpPr>
        <p:spPr/>
        <p:txBody>
          <a:bodyPr/>
          <a:lstStyle/>
          <a:p>
            <a:r>
              <a:rPr lang="nl-NL" smtClean="0"/>
              <a:t>Oxford Econ 22.Jan.15</a:t>
            </a:r>
            <a:endParaRPr lang="en-US"/>
          </a:p>
        </p:txBody>
      </p:sp>
      <p:sp>
        <p:nvSpPr>
          <p:cNvPr id="7" name="Slide Number Placeholder 6"/>
          <p:cNvSpPr>
            <a:spLocks noGrp="1"/>
          </p:cNvSpPr>
          <p:nvPr>
            <p:ph type="sldNum" sz="quarter" idx="12"/>
          </p:nvPr>
        </p:nvSpPr>
        <p:spPr/>
        <p:txBody>
          <a:bodyPr/>
          <a:lstStyle/>
          <a:p>
            <a:fld id="{BD10E888-B3FA-F142-B686-335389289F5B}" type="slidenum">
              <a:rPr lang="en-US" smtClean="0"/>
              <a:t>‹#›</a:t>
            </a:fld>
            <a:endParaRPr lang="en-US"/>
          </a:p>
        </p:txBody>
      </p:sp>
    </p:spTree>
    <p:extLst>
      <p:ext uri="{BB962C8B-B14F-4D97-AF65-F5344CB8AC3E}">
        <p14:creationId xmlns:p14="http://schemas.microsoft.com/office/powerpoint/2010/main" val="386034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7" indent="0">
              <a:buNone/>
              <a:defRPr sz="2000" b="1"/>
            </a:lvl2pPr>
            <a:lvl3pPr marL="913914" indent="0">
              <a:buNone/>
              <a:defRPr sz="1800" b="1"/>
            </a:lvl3pPr>
            <a:lvl4pPr marL="1370872" indent="0">
              <a:buNone/>
              <a:defRPr sz="1600" b="1"/>
            </a:lvl4pPr>
            <a:lvl5pPr marL="1827828" indent="0">
              <a:buNone/>
              <a:defRPr sz="1600" b="1"/>
            </a:lvl5pPr>
            <a:lvl6pPr marL="2284786" indent="0">
              <a:buNone/>
              <a:defRPr sz="1600" b="1"/>
            </a:lvl6pPr>
            <a:lvl7pPr marL="2741742" indent="0">
              <a:buNone/>
              <a:defRPr sz="1600" b="1"/>
            </a:lvl7pPr>
            <a:lvl8pPr marL="3198700" indent="0">
              <a:buNone/>
              <a:defRPr sz="1600" b="1"/>
            </a:lvl8pPr>
            <a:lvl9pPr marL="36556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957" indent="0">
              <a:buNone/>
              <a:defRPr sz="2000" b="1"/>
            </a:lvl2pPr>
            <a:lvl3pPr marL="913914" indent="0">
              <a:buNone/>
              <a:defRPr sz="1800" b="1"/>
            </a:lvl3pPr>
            <a:lvl4pPr marL="1370872" indent="0">
              <a:buNone/>
              <a:defRPr sz="1600" b="1"/>
            </a:lvl4pPr>
            <a:lvl5pPr marL="1827828" indent="0">
              <a:buNone/>
              <a:defRPr sz="1600" b="1"/>
            </a:lvl5pPr>
            <a:lvl6pPr marL="2284786" indent="0">
              <a:buNone/>
              <a:defRPr sz="1600" b="1"/>
            </a:lvl6pPr>
            <a:lvl7pPr marL="2741742" indent="0">
              <a:buNone/>
              <a:defRPr sz="1600" b="1"/>
            </a:lvl7pPr>
            <a:lvl8pPr marL="3198700" indent="0">
              <a:buNone/>
              <a:defRPr sz="1600" b="1"/>
            </a:lvl8pPr>
            <a:lvl9pPr marL="36556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28882E-0FFF-D34E-901E-7C85BE8FF2F9}" type="datetime1">
              <a:rPr lang="en-US" smtClean="0"/>
              <a:t>3/24/15</a:t>
            </a:fld>
            <a:endParaRPr lang="en-US"/>
          </a:p>
        </p:txBody>
      </p:sp>
      <p:sp>
        <p:nvSpPr>
          <p:cNvPr id="8" name="Footer Placeholder 7"/>
          <p:cNvSpPr>
            <a:spLocks noGrp="1"/>
          </p:cNvSpPr>
          <p:nvPr>
            <p:ph type="ftr" sz="quarter" idx="11"/>
          </p:nvPr>
        </p:nvSpPr>
        <p:spPr/>
        <p:txBody>
          <a:bodyPr/>
          <a:lstStyle/>
          <a:p>
            <a:r>
              <a:rPr lang="nl-NL" smtClean="0"/>
              <a:t>Oxford Econ 22.Jan.15</a:t>
            </a:r>
            <a:endParaRPr lang="en-US"/>
          </a:p>
        </p:txBody>
      </p:sp>
      <p:sp>
        <p:nvSpPr>
          <p:cNvPr id="9" name="Slide Number Placeholder 8"/>
          <p:cNvSpPr>
            <a:spLocks noGrp="1"/>
          </p:cNvSpPr>
          <p:nvPr>
            <p:ph type="sldNum" sz="quarter" idx="12"/>
          </p:nvPr>
        </p:nvSpPr>
        <p:spPr/>
        <p:txBody>
          <a:bodyPr/>
          <a:lstStyle/>
          <a:p>
            <a:fld id="{BD10E888-B3FA-F142-B686-335389289F5B}" type="slidenum">
              <a:rPr lang="en-US" smtClean="0"/>
              <a:t>‹#›</a:t>
            </a:fld>
            <a:endParaRPr lang="en-US"/>
          </a:p>
        </p:txBody>
      </p:sp>
    </p:spTree>
    <p:extLst>
      <p:ext uri="{BB962C8B-B14F-4D97-AF65-F5344CB8AC3E}">
        <p14:creationId xmlns:p14="http://schemas.microsoft.com/office/powerpoint/2010/main" val="44205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4D17F6-5182-764D-88D0-8D7154E1D378}" type="datetime1">
              <a:rPr lang="en-US" smtClean="0"/>
              <a:t>3/24/15</a:t>
            </a:fld>
            <a:endParaRPr lang="en-US"/>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a:t>
            </a:fld>
            <a:endParaRPr lang="en-US"/>
          </a:p>
        </p:txBody>
      </p:sp>
    </p:spTree>
    <p:extLst>
      <p:ext uri="{BB962C8B-B14F-4D97-AF65-F5344CB8AC3E}">
        <p14:creationId xmlns:p14="http://schemas.microsoft.com/office/powerpoint/2010/main" val="137332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66D30-A3F9-6C46-8EE7-58CBD65B4592}" type="datetime1">
              <a:rPr lang="en-US" smtClean="0"/>
              <a:t>3/24/15</a:t>
            </a:fld>
            <a:endParaRPr lang="en-US"/>
          </a:p>
        </p:txBody>
      </p:sp>
      <p:sp>
        <p:nvSpPr>
          <p:cNvPr id="3" name="Footer Placeholder 2"/>
          <p:cNvSpPr>
            <a:spLocks noGrp="1"/>
          </p:cNvSpPr>
          <p:nvPr>
            <p:ph type="ftr" sz="quarter" idx="11"/>
          </p:nvPr>
        </p:nvSpPr>
        <p:spPr/>
        <p:txBody>
          <a:bodyPr/>
          <a:lstStyle/>
          <a:p>
            <a:r>
              <a:rPr lang="nl-NL" smtClean="0"/>
              <a:t>Oxford Econ 22.Jan.15</a:t>
            </a:r>
            <a:endParaRPr lang="en-US"/>
          </a:p>
        </p:txBody>
      </p:sp>
      <p:sp>
        <p:nvSpPr>
          <p:cNvPr id="4" name="Slide Number Placeholder 3"/>
          <p:cNvSpPr>
            <a:spLocks noGrp="1"/>
          </p:cNvSpPr>
          <p:nvPr>
            <p:ph type="sldNum" sz="quarter" idx="12"/>
          </p:nvPr>
        </p:nvSpPr>
        <p:spPr/>
        <p:txBody>
          <a:bodyPr/>
          <a:lstStyle/>
          <a:p>
            <a:fld id="{BD10E888-B3FA-F142-B686-335389289F5B}" type="slidenum">
              <a:rPr lang="en-US" smtClean="0"/>
              <a:t>‹#›</a:t>
            </a:fld>
            <a:endParaRPr lang="en-US"/>
          </a:p>
        </p:txBody>
      </p:sp>
    </p:spTree>
    <p:extLst>
      <p:ext uri="{BB962C8B-B14F-4D97-AF65-F5344CB8AC3E}">
        <p14:creationId xmlns:p14="http://schemas.microsoft.com/office/powerpoint/2010/main" val="47652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6957" indent="0">
              <a:buNone/>
              <a:defRPr sz="1200"/>
            </a:lvl2pPr>
            <a:lvl3pPr marL="913914" indent="0">
              <a:buNone/>
              <a:defRPr sz="1000"/>
            </a:lvl3pPr>
            <a:lvl4pPr marL="1370872" indent="0">
              <a:buNone/>
              <a:defRPr sz="900"/>
            </a:lvl4pPr>
            <a:lvl5pPr marL="1827828" indent="0">
              <a:buNone/>
              <a:defRPr sz="900"/>
            </a:lvl5pPr>
            <a:lvl6pPr marL="2284786" indent="0">
              <a:buNone/>
              <a:defRPr sz="900"/>
            </a:lvl6pPr>
            <a:lvl7pPr marL="2741742" indent="0">
              <a:buNone/>
              <a:defRPr sz="900"/>
            </a:lvl7pPr>
            <a:lvl8pPr marL="3198700" indent="0">
              <a:buNone/>
              <a:defRPr sz="900"/>
            </a:lvl8pPr>
            <a:lvl9pPr marL="365565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42672-9E07-E04C-BA5D-47611C376836}" type="datetime1">
              <a:rPr lang="en-US" smtClean="0"/>
              <a:t>3/24/15</a:t>
            </a:fld>
            <a:endParaRPr lang="en-US"/>
          </a:p>
        </p:txBody>
      </p:sp>
      <p:sp>
        <p:nvSpPr>
          <p:cNvPr id="6" name="Footer Placeholder 5"/>
          <p:cNvSpPr>
            <a:spLocks noGrp="1"/>
          </p:cNvSpPr>
          <p:nvPr>
            <p:ph type="ftr" sz="quarter" idx="11"/>
          </p:nvPr>
        </p:nvSpPr>
        <p:spPr/>
        <p:txBody>
          <a:bodyPr/>
          <a:lstStyle/>
          <a:p>
            <a:r>
              <a:rPr lang="nl-NL" smtClean="0"/>
              <a:t>Oxford Econ 22.Jan.15</a:t>
            </a:r>
            <a:endParaRPr lang="en-US"/>
          </a:p>
        </p:txBody>
      </p:sp>
      <p:sp>
        <p:nvSpPr>
          <p:cNvPr id="7" name="Slide Number Placeholder 6"/>
          <p:cNvSpPr>
            <a:spLocks noGrp="1"/>
          </p:cNvSpPr>
          <p:nvPr>
            <p:ph type="sldNum" sz="quarter" idx="12"/>
          </p:nvPr>
        </p:nvSpPr>
        <p:spPr/>
        <p:txBody>
          <a:bodyPr/>
          <a:lstStyle/>
          <a:p>
            <a:fld id="{BD10E888-B3FA-F142-B686-335389289F5B}" type="slidenum">
              <a:rPr lang="en-US" smtClean="0"/>
              <a:t>‹#›</a:t>
            </a:fld>
            <a:endParaRPr lang="en-US"/>
          </a:p>
        </p:txBody>
      </p:sp>
    </p:spTree>
    <p:extLst>
      <p:ext uri="{BB962C8B-B14F-4D97-AF65-F5344CB8AC3E}">
        <p14:creationId xmlns:p14="http://schemas.microsoft.com/office/powerpoint/2010/main" val="311192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7" indent="0">
              <a:buNone/>
              <a:defRPr sz="2800"/>
            </a:lvl2pPr>
            <a:lvl3pPr marL="913914" indent="0">
              <a:buNone/>
              <a:defRPr sz="2400"/>
            </a:lvl3pPr>
            <a:lvl4pPr marL="1370872" indent="0">
              <a:buNone/>
              <a:defRPr sz="2000"/>
            </a:lvl4pPr>
            <a:lvl5pPr marL="1827828" indent="0">
              <a:buNone/>
              <a:defRPr sz="2000"/>
            </a:lvl5pPr>
            <a:lvl6pPr marL="2284786" indent="0">
              <a:buNone/>
              <a:defRPr sz="2000"/>
            </a:lvl6pPr>
            <a:lvl7pPr marL="2741742" indent="0">
              <a:buNone/>
              <a:defRPr sz="2000"/>
            </a:lvl7pPr>
            <a:lvl8pPr marL="3198700" indent="0">
              <a:buNone/>
              <a:defRPr sz="2000"/>
            </a:lvl8pPr>
            <a:lvl9pPr marL="365565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7" indent="0">
              <a:buNone/>
              <a:defRPr sz="1200"/>
            </a:lvl2pPr>
            <a:lvl3pPr marL="913914" indent="0">
              <a:buNone/>
              <a:defRPr sz="1000"/>
            </a:lvl3pPr>
            <a:lvl4pPr marL="1370872" indent="0">
              <a:buNone/>
              <a:defRPr sz="900"/>
            </a:lvl4pPr>
            <a:lvl5pPr marL="1827828" indent="0">
              <a:buNone/>
              <a:defRPr sz="900"/>
            </a:lvl5pPr>
            <a:lvl6pPr marL="2284786" indent="0">
              <a:buNone/>
              <a:defRPr sz="900"/>
            </a:lvl6pPr>
            <a:lvl7pPr marL="2741742" indent="0">
              <a:buNone/>
              <a:defRPr sz="900"/>
            </a:lvl7pPr>
            <a:lvl8pPr marL="3198700" indent="0">
              <a:buNone/>
              <a:defRPr sz="900"/>
            </a:lvl8pPr>
            <a:lvl9pPr marL="365565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2BCD6-C9C8-4445-B2FE-9D011CE35D0D}" type="datetime1">
              <a:rPr lang="en-US" smtClean="0"/>
              <a:t>3/24/15</a:t>
            </a:fld>
            <a:endParaRPr lang="en-US"/>
          </a:p>
        </p:txBody>
      </p:sp>
      <p:sp>
        <p:nvSpPr>
          <p:cNvPr id="6" name="Footer Placeholder 5"/>
          <p:cNvSpPr>
            <a:spLocks noGrp="1"/>
          </p:cNvSpPr>
          <p:nvPr>
            <p:ph type="ftr" sz="quarter" idx="11"/>
          </p:nvPr>
        </p:nvSpPr>
        <p:spPr/>
        <p:txBody>
          <a:bodyPr/>
          <a:lstStyle/>
          <a:p>
            <a:r>
              <a:rPr lang="nl-NL" smtClean="0"/>
              <a:t>Oxford Econ 22.Jan.15</a:t>
            </a:r>
            <a:endParaRPr lang="en-US"/>
          </a:p>
        </p:txBody>
      </p:sp>
      <p:sp>
        <p:nvSpPr>
          <p:cNvPr id="7" name="Slide Number Placeholder 6"/>
          <p:cNvSpPr>
            <a:spLocks noGrp="1"/>
          </p:cNvSpPr>
          <p:nvPr>
            <p:ph type="sldNum" sz="quarter" idx="12"/>
          </p:nvPr>
        </p:nvSpPr>
        <p:spPr/>
        <p:txBody>
          <a:bodyPr/>
          <a:lstStyle/>
          <a:p>
            <a:fld id="{BD10E888-B3FA-F142-B686-335389289F5B}" type="slidenum">
              <a:rPr lang="en-US" smtClean="0"/>
              <a:t>‹#›</a:t>
            </a:fld>
            <a:endParaRPr lang="en-US"/>
          </a:p>
        </p:txBody>
      </p:sp>
    </p:spTree>
    <p:extLst>
      <p:ext uri="{BB962C8B-B14F-4D97-AF65-F5344CB8AC3E}">
        <p14:creationId xmlns:p14="http://schemas.microsoft.com/office/powerpoint/2010/main" val="36696327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2" tIns="45696" rIns="91392"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392" tIns="45696" rIns="91392"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392" tIns="45696" rIns="91392" bIns="45696" rtlCol="0" anchor="ctr"/>
          <a:lstStyle>
            <a:lvl1pPr algn="l">
              <a:defRPr sz="1200">
                <a:solidFill>
                  <a:schemeClr val="tx1">
                    <a:tint val="75000"/>
                  </a:schemeClr>
                </a:solidFill>
              </a:defRPr>
            </a:lvl1pPr>
          </a:lstStyle>
          <a:p>
            <a:fld id="{52FDAF31-E02A-FB4A-BB3C-A94907A58169}" type="datetime1">
              <a:rPr lang="en-US" smtClean="0"/>
              <a:t>3/24/15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392" tIns="45696" rIns="91392" bIns="45696" rtlCol="0" anchor="ctr"/>
          <a:lstStyle>
            <a:lvl1pPr algn="ctr">
              <a:defRPr sz="1200">
                <a:solidFill>
                  <a:schemeClr val="tx1">
                    <a:tint val="75000"/>
                  </a:schemeClr>
                </a:solidFill>
              </a:defRPr>
            </a:lvl1pPr>
          </a:lstStyle>
          <a:p>
            <a:r>
              <a:rPr lang="nl-NL" smtClean="0"/>
              <a:t>Oxford Econ 22.Jan.15</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392" tIns="45696" rIns="91392" bIns="45696" rtlCol="0" anchor="ctr"/>
          <a:lstStyle>
            <a:lvl1pPr algn="r">
              <a:defRPr sz="1200">
                <a:solidFill>
                  <a:schemeClr val="tx1">
                    <a:tint val="75000"/>
                  </a:schemeClr>
                </a:solidFill>
              </a:defRPr>
            </a:lvl1pPr>
          </a:lstStyle>
          <a:p>
            <a:fld id="{BD10E888-B3FA-F142-B686-335389289F5B}" type="slidenum">
              <a:rPr lang="en-US" smtClean="0"/>
              <a:t>‹#›</a:t>
            </a:fld>
            <a:endParaRPr lang="en-US"/>
          </a:p>
        </p:txBody>
      </p:sp>
    </p:spTree>
    <p:extLst>
      <p:ext uri="{BB962C8B-B14F-4D97-AF65-F5344CB8AC3E}">
        <p14:creationId xmlns:p14="http://schemas.microsoft.com/office/powerpoint/2010/main" val="34669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6957" rtl="0" eaLnBrk="1" latinLnBrk="0" hangingPunct="1">
        <a:spcBef>
          <a:spcPct val="0"/>
        </a:spcBef>
        <a:buNone/>
        <a:defRPr sz="4400" kern="1200">
          <a:solidFill>
            <a:schemeClr val="tx1"/>
          </a:solidFill>
          <a:latin typeface="+mj-lt"/>
          <a:ea typeface="+mj-ea"/>
          <a:cs typeface="+mj-cs"/>
        </a:defRPr>
      </a:lvl1pPr>
    </p:titleStyle>
    <p:bodyStyle>
      <a:lvl1pPr marL="342718" indent="-342718" algn="l" defTabSz="456957" rtl="0" eaLnBrk="1" latinLnBrk="0" hangingPunct="1">
        <a:spcBef>
          <a:spcPct val="20000"/>
        </a:spcBef>
        <a:buFont typeface="Arial"/>
        <a:buChar char="•"/>
        <a:defRPr sz="3200" kern="1200">
          <a:solidFill>
            <a:schemeClr val="tx1"/>
          </a:solidFill>
          <a:latin typeface="+mn-lt"/>
          <a:ea typeface="+mn-ea"/>
          <a:cs typeface="+mn-cs"/>
        </a:defRPr>
      </a:lvl1pPr>
      <a:lvl2pPr marL="742556" indent="-285598" algn="l" defTabSz="456957" rtl="0" eaLnBrk="1" latinLnBrk="0" hangingPunct="1">
        <a:spcBef>
          <a:spcPct val="20000"/>
        </a:spcBef>
        <a:buFont typeface="Arial"/>
        <a:buChar char="–"/>
        <a:defRPr sz="2800" kern="1200">
          <a:solidFill>
            <a:schemeClr val="tx1"/>
          </a:solidFill>
          <a:latin typeface="+mn-lt"/>
          <a:ea typeface="+mn-ea"/>
          <a:cs typeface="+mn-cs"/>
        </a:defRPr>
      </a:lvl2pPr>
      <a:lvl3pPr marL="1142393" indent="-228478" algn="l" defTabSz="456957" rtl="0" eaLnBrk="1" latinLnBrk="0" hangingPunct="1">
        <a:spcBef>
          <a:spcPct val="20000"/>
        </a:spcBef>
        <a:buFont typeface="Arial"/>
        <a:buChar char="•"/>
        <a:defRPr sz="2400" kern="1200">
          <a:solidFill>
            <a:schemeClr val="tx1"/>
          </a:solidFill>
          <a:latin typeface="+mn-lt"/>
          <a:ea typeface="+mn-ea"/>
          <a:cs typeface="+mn-cs"/>
        </a:defRPr>
      </a:lvl3pPr>
      <a:lvl4pPr marL="1599350" indent="-228478" algn="l" defTabSz="456957" rtl="0" eaLnBrk="1" latinLnBrk="0" hangingPunct="1">
        <a:spcBef>
          <a:spcPct val="20000"/>
        </a:spcBef>
        <a:buFont typeface="Arial"/>
        <a:buChar char="–"/>
        <a:defRPr sz="2000" kern="1200">
          <a:solidFill>
            <a:schemeClr val="tx1"/>
          </a:solidFill>
          <a:latin typeface="+mn-lt"/>
          <a:ea typeface="+mn-ea"/>
          <a:cs typeface="+mn-cs"/>
        </a:defRPr>
      </a:lvl4pPr>
      <a:lvl5pPr marL="2056308" indent="-228478" algn="l" defTabSz="456957" rtl="0" eaLnBrk="1" latinLnBrk="0" hangingPunct="1">
        <a:spcBef>
          <a:spcPct val="20000"/>
        </a:spcBef>
        <a:buFont typeface="Arial"/>
        <a:buChar char="»"/>
        <a:defRPr sz="2000" kern="1200">
          <a:solidFill>
            <a:schemeClr val="tx1"/>
          </a:solidFill>
          <a:latin typeface="+mn-lt"/>
          <a:ea typeface="+mn-ea"/>
          <a:cs typeface="+mn-cs"/>
        </a:defRPr>
      </a:lvl5pPr>
      <a:lvl6pPr marL="2513264" indent="-228478" algn="l" defTabSz="456957" rtl="0" eaLnBrk="1" latinLnBrk="0" hangingPunct="1">
        <a:spcBef>
          <a:spcPct val="20000"/>
        </a:spcBef>
        <a:buFont typeface="Arial"/>
        <a:buChar char="•"/>
        <a:defRPr sz="2000" kern="1200">
          <a:solidFill>
            <a:schemeClr val="tx1"/>
          </a:solidFill>
          <a:latin typeface="+mn-lt"/>
          <a:ea typeface="+mn-ea"/>
          <a:cs typeface="+mn-cs"/>
        </a:defRPr>
      </a:lvl6pPr>
      <a:lvl7pPr marL="2970222" indent="-228478" algn="l" defTabSz="456957" rtl="0" eaLnBrk="1" latinLnBrk="0" hangingPunct="1">
        <a:spcBef>
          <a:spcPct val="20000"/>
        </a:spcBef>
        <a:buFont typeface="Arial"/>
        <a:buChar char="•"/>
        <a:defRPr sz="2000" kern="1200">
          <a:solidFill>
            <a:schemeClr val="tx1"/>
          </a:solidFill>
          <a:latin typeface="+mn-lt"/>
          <a:ea typeface="+mn-ea"/>
          <a:cs typeface="+mn-cs"/>
        </a:defRPr>
      </a:lvl7pPr>
      <a:lvl8pPr marL="3427179" indent="-228478" algn="l" defTabSz="456957" rtl="0" eaLnBrk="1" latinLnBrk="0" hangingPunct="1">
        <a:spcBef>
          <a:spcPct val="20000"/>
        </a:spcBef>
        <a:buFont typeface="Arial"/>
        <a:buChar char="•"/>
        <a:defRPr sz="2000" kern="1200">
          <a:solidFill>
            <a:schemeClr val="tx1"/>
          </a:solidFill>
          <a:latin typeface="+mn-lt"/>
          <a:ea typeface="+mn-ea"/>
          <a:cs typeface="+mn-cs"/>
        </a:defRPr>
      </a:lvl8pPr>
      <a:lvl9pPr marL="3884136" indent="-228478" algn="l" defTabSz="45695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7" rtl="0" eaLnBrk="1" latinLnBrk="0" hangingPunct="1">
        <a:defRPr sz="1800" kern="1200">
          <a:solidFill>
            <a:schemeClr val="tx1"/>
          </a:solidFill>
          <a:latin typeface="+mn-lt"/>
          <a:ea typeface="+mn-ea"/>
          <a:cs typeface="+mn-cs"/>
        </a:defRPr>
      </a:lvl1pPr>
      <a:lvl2pPr marL="456957" algn="l" defTabSz="456957" rtl="0" eaLnBrk="1" latinLnBrk="0" hangingPunct="1">
        <a:defRPr sz="1800" kern="1200">
          <a:solidFill>
            <a:schemeClr val="tx1"/>
          </a:solidFill>
          <a:latin typeface="+mn-lt"/>
          <a:ea typeface="+mn-ea"/>
          <a:cs typeface="+mn-cs"/>
        </a:defRPr>
      </a:lvl2pPr>
      <a:lvl3pPr marL="913914" algn="l" defTabSz="456957" rtl="0" eaLnBrk="1" latinLnBrk="0" hangingPunct="1">
        <a:defRPr sz="1800" kern="1200">
          <a:solidFill>
            <a:schemeClr val="tx1"/>
          </a:solidFill>
          <a:latin typeface="+mn-lt"/>
          <a:ea typeface="+mn-ea"/>
          <a:cs typeface="+mn-cs"/>
        </a:defRPr>
      </a:lvl3pPr>
      <a:lvl4pPr marL="1370872" algn="l" defTabSz="456957" rtl="0" eaLnBrk="1" latinLnBrk="0" hangingPunct="1">
        <a:defRPr sz="1800" kern="1200">
          <a:solidFill>
            <a:schemeClr val="tx1"/>
          </a:solidFill>
          <a:latin typeface="+mn-lt"/>
          <a:ea typeface="+mn-ea"/>
          <a:cs typeface="+mn-cs"/>
        </a:defRPr>
      </a:lvl4pPr>
      <a:lvl5pPr marL="1827828" algn="l" defTabSz="456957" rtl="0" eaLnBrk="1" latinLnBrk="0" hangingPunct="1">
        <a:defRPr sz="1800" kern="1200">
          <a:solidFill>
            <a:schemeClr val="tx1"/>
          </a:solidFill>
          <a:latin typeface="+mn-lt"/>
          <a:ea typeface="+mn-ea"/>
          <a:cs typeface="+mn-cs"/>
        </a:defRPr>
      </a:lvl5pPr>
      <a:lvl6pPr marL="2284786" algn="l" defTabSz="456957" rtl="0" eaLnBrk="1" latinLnBrk="0" hangingPunct="1">
        <a:defRPr sz="1800" kern="1200">
          <a:solidFill>
            <a:schemeClr val="tx1"/>
          </a:solidFill>
          <a:latin typeface="+mn-lt"/>
          <a:ea typeface="+mn-ea"/>
          <a:cs typeface="+mn-cs"/>
        </a:defRPr>
      </a:lvl6pPr>
      <a:lvl7pPr marL="2741742" algn="l" defTabSz="456957" rtl="0" eaLnBrk="1" latinLnBrk="0" hangingPunct="1">
        <a:defRPr sz="1800" kern="1200">
          <a:solidFill>
            <a:schemeClr val="tx1"/>
          </a:solidFill>
          <a:latin typeface="+mn-lt"/>
          <a:ea typeface="+mn-ea"/>
          <a:cs typeface="+mn-cs"/>
        </a:defRPr>
      </a:lvl7pPr>
      <a:lvl8pPr marL="3198700" algn="l" defTabSz="456957" rtl="0" eaLnBrk="1" latinLnBrk="0" hangingPunct="1">
        <a:defRPr sz="1800" kern="1200">
          <a:solidFill>
            <a:schemeClr val="tx1"/>
          </a:solidFill>
          <a:latin typeface="+mn-lt"/>
          <a:ea typeface="+mn-ea"/>
          <a:cs typeface="+mn-cs"/>
        </a:defRPr>
      </a:lvl8pPr>
      <a:lvl9pPr marL="3655658" algn="l" defTabSz="45695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400" smtClean="0"/>
            </a:lvl1pPr>
          </a:lstStyle>
          <a:p>
            <a:pPr defTabSz="914400" fontAlgn="base">
              <a:spcAft>
                <a:spcPct val="0"/>
              </a:spcAft>
              <a:defRPr/>
            </a:pPr>
            <a:fld id="{9B028861-ED70-074C-8F2B-CAA57A8BD28C}" type="datetime1">
              <a:rPr lang="en-US" smtClean="0">
                <a:solidFill>
                  <a:srgbClr val="000000"/>
                </a:solidFill>
                <a:latin typeface="Arial" charset="0"/>
                <a:ea typeface="ＭＳ Ｐゴシック" charset="0"/>
                <a:cs typeface="ＭＳ Ｐゴシック" charset="0"/>
              </a:rPr>
              <a:t>3/24/15</a:t>
            </a:fld>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defRPr sz="1400" smtClean="0"/>
            </a:lvl1pPr>
          </a:lstStyle>
          <a:p>
            <a:pPr defTabSz="914400" fontAlgn="base">
              <a:spcAft>
                <a:spcPct val="0"/>
              </a:spcAft>
              <a:defRPr/>
            </a:pPr>
            <a:r>
              <a:rPr lang="nl-NL" smtClean="0">
                <a:solidFill>
                  <a:srgbClr val="000000"/>
                </a:solidFill>
                <a:latin typeface="Arial" charset="0"/>
                <a:ea typeface="ＭＳ Ｐゴシック" charset="0"/>
                <a:cs typeface="ＭＳ Ｐゴシック" charset="0"/>
              </a:rPr>
              <a:t>Oxford Econ 22.Jan.15</a:t>
            </a: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lvl1pPr>
          </a:lstStyle>
          <a:p>
            <a:pPr defTabSz="914400" fontAlgn="base">
              <a:spcAft>
                <a:spcPct val="0"/>
              </a:spcAft>
              <a:defRPr/>
            </a:pPr>
            <a:fld id="{DB9738EF-F0F2-3A43-9DE3-A6B6E02CF85B}" type="slidenum">
              <a:rPr lang="en-US">
                <a:solidFill>
                  <a:srgbClr val="000000"/>
                </a:solidFill>
                <a:latin typeface="Arial" charset="0"/>
                <a:ea typeface="ＭＳ Ｐゴシック" charset="0"/>
                <a:cs typeface="ＭＳ Ｐゴシック" charset="0"/>
              </a:rPr>
              <a:pPr defTabSz="914400" fontAlgn="base">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174683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xmlns:p14="http://schemas.microsoft.com/office/powerpoint/2010/main" spd="med">
    <p:fade/>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5.docx"/><Relationship Id="rId4" Type="http://schemas.openxmlformats.org/officeDocument/2006/relationships/image" Target="../media/image14.png"/><Relationship Id="rId5" Type="http://schemas.openxmlformats.org/officeDocument/2006/relationships/package" Target="../embeddings/Microsoft_Word_Document6.docx"/><Relationship Id="rId6" Type="http://schemas.openxmlformats.org/officeDocument/2006/relationships/image" Target="../media/image13.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emf"/><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emf"/><Relationship Id="rId3" Type="http://schemas.openxmlformats.org/officeDocument/2006/relationships/image" Target="../media/image4.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8.tiff"/><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39.xml.rels><?xml version="1.0" encoding="UTF-8" standalone="yes"?>
<Relationships xmlns="http://schemas.openxmlformats.org/package/2006/relationships"><Relationship Id="rId3" Type="http://schemas.openxmlformats.org/officeDocument/2006/relationships/image" Target="../media/image28.tiff"/><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0.png"/><Relationship Id="rId3"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emf"/><Relationship Id="rId3" Type="http://schemas.openxmlformats.org/officeDocument/2006/relationships/image" Target="../media/image43.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9.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69.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34.emf"/><Relationship Id="rId5" Type="http://schemas.openxmlformats.org/officeDocument/2006/relationships/image" Target="../media/image9.png"/><Relationship Id="rId6" Type="http://schemas.openxmlformats.org/officeDocument/2006/relationships/image" Target="../media/image40.png"/><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5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616200" y="482600"/>
            <a:ext cx="3898900" cy="5892800"/>
          </a:xfrm>
          <a:prstGeom prst="rect">
            <a:avLst/>
          </a:prstGeom>
        </p:spPr>
      </p:pic>
      <p:sp>
        <p:nvSpPr>
          <p:cNvPr id="6" name="Slide Number Placeholder 5"/>
          <p:cNvSpPr>
            <a:spLocks noGrp="1"/>
          </p:cNvSpPr>
          <p:nvPr>
            <p:ph type="sldNum" sz="quarter" idx="12"/>
          </p:nvPr>
        </p:nvSpPr>
        <p:spPr/>
        <p:txBody>
          <a:bodyPr/>
          <a:lstStyle/>
          <a:p>
            <a:fld id="{BD10E888-B3FA-F142-B686-335389289F5B}" type="slidenum">
              <a:rPr lang="en-US" smtClean="0"/>
              <a:t>1</a:t>
            </a:fld>
            <a:endParaRPr lang="en-US"/>
          </a:p>
        </p:txBody>
      </p:sp>
      <p:pic>
        <p:nvPicPr>
          <p:cNvPr id="7" name="Picture 6"/>
          <p:cNvPicPr>
            <a:picLocks noChangeAspect="1"/>
          </p:cNvPicPr>
          <p:nvPr/>
        </p:nvPicPr>
        <p:blipFill>
          <a:blip r:embed="rId4"/>
          <a:stretch>
            <a:fillRect/>
          </a:stretch>
        </p:blipFill>
        <p:spPr>
          <a:xfrm>
            <a:off x="898077" y="3453480"/>
            <a:ext cx="1177078" cy="1718534"/>
          </a:xfrm>
          <a:prstGeom prst="rect">
            <a:avLst/>
          </a:prstGeom>
        </p:spPr>
      </p:pic>
      <p:pic>
        <p:nvPicPr>
          <p:cNvPr id="8" name="Picture 7"/>
          <p:cNvPicPr>
            <a:picLocks noChangeAspect="1"/>
          </p:cNvPicPr>
          <p:nvPr/>
        </p:nvPicPr>
        <p:blipFill>
          <a:blip r:embed="rId5"/>
          <a:stretch>
            <a:fillRect/>
          </a:stretch>
        </p:blipFill>
        <p:spPr>
          <a:xfrm>
            <a:off x="0" y="1348509"/>
            <a:ext cx="9144000" cy="2078182"/>
          </a:xfrm>
          <a:prstGeom prst="rect">
            <a:avLst/>
          </a:prstGeom>
        </p:spPr>
      </p:pic>
    </p:spTree>
    <p:extLst>
      <p:ext uri="{BB962C8B-B14F-4D97-AF65-F5344CB8AC3E}">
        <p14:creationId xmlns:p14="http://schemas.microsoft.com/office/powerpoint/2010/main" val="1598247872"/>
      </p:ext>
    </p:extLst>
  </p:cSld>
  <p:clrMapOvr>
    <a:masterClrMapping/>
  </p:clrMapOvr>
  <mc:AlternateContent xmlns:mc="http://schemas.openxmlformats.org/markup-compatibility/2006" xmlns:p14="http://schemas.microsoft.com/office/powerpoint/2010/main">
    <mc:Choice Requires="p14">
      <p:transition spd="slow" p14:dur="2000" advTm="2035"/>
    </mc:Choice>
    <mc:Fallback xmlns="">
      <p:transition xmlns:p14="http://schemas.microsoft.com/office/powerpoint/2010/main" spd="slow" advTm="2035"/>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idx="1"/>
          </p:nvPr>
        </p:nvSpPr>
        <p:spPr/>
        <p:txBody>
          <a:bodyPr/>
          <a:lstStyle/>
          <a:p>
            <a:r>
              <a:rPr lang="en-US" dirty="0" smtClean="0"/>
              <a:t>Create a lab </a:t>
            </a:r>
            <a:r>
              <a:rPr lang="en-US" dirty="0"/>
              <a:t>p</a:t>
            </a:r>
            <a:r>
              <a:rPr lang="en-US" dirty="0" smtClean="0"/>
              <a:t>aradigm that reliably generates bubbles and crashes</a:t>
            </a:r>
          </a:p>
          <a:p>
            <a:r>
              <a:rPr lang="en-US" dirty="0" smtClean="0"/>
              <a:t>Measure neural activity using fMRI</a:t>
            </a:r>
          </a:p>
          <a:p>
            <a:r>
              <a:rPr lang="en-US" dirty="0" smtClean="0"/>
              <a:t>Connect neural activity to bubbles and crashes</a:t>
            </a:r>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10</a:t>
            </a:fld>
            <a:endParaRPr lang="en-US"/>
          </a:p>
        </p:txBody>
      </p:sp>
    </p:spTree>
    <p:extLst>
      <p:ext uri="{BB962C8B-B14F-4D97-AF65-F5344CB8AC3E}">
        <p14:creationId xmlns:p14="http://schemas.microsoft.com/office/powerpoint/2010/main" val="3222725051"/>
      </p:ext>
    </p:extLst>
  </p:cSld>
  <p:clrMapOvr>
    <a:masterClrMapping/>
  </p:clrMapOvr>
  <mc:AlternateContent xmlns:mc="http://schemas.openxmlformats.org/markup-compatibility/2006" xmlns:p14="http://schemas.microsoft.com/office/powerpoint/2010/main">
    <mc:Choice Requires="p14">
      <p:transition spd="slow" p14:dur="2000" advTm="78"/>
    </mc:Choice>
    <mc:Fallback xmlns="">
      <p:transition xmlns:p14="http://schemas.microsoft.com/office/powerpoint/2010/main" spd="slow" advTm="78"/>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Cap Group Kirby chairs 12/2014</a:t>
            </a:r>
            <a:endParaRPr lang="en-US"/>
          </a:p>
        </p:txBody>
      </p:sp>
      <p:sp>
        <p:nvSpPr>
          <p:cNvPr id="5" name="Slide Number Placeholder 4"/>
          <p:cNvSpPr>
            <a:spLocks noGrp="1"/>
          </p:cNvSpPr>
          <p:nvPr>
            <p:ph type="sldNum" sz="quarter" idx="12"/>
          </p:nvPr>
        </p:nvSpPr>
        <p:spPr/>
        <p:txBody>
          <a:bodyPr/>
          <a:lstStyle/>
          <a:p>
            <a:fld id="{08444762-F27D-BE47-9EFD-253F932EE63A}" type="slidenum">
              <a:rPr lang="en-US" smtClean="0"/>
              <a:t>11</a:t>
            </a:fld>
            <a:endParaRPr lang="en-US"/>
          </a:p>
        </p:txBody>
      </p:sp>
      <p:pic>
        <p:nvPicPr>
          <p:cNvPr id="6" name="Content Placeholder 3"/>
          <p:cNvPicPr>
            <a:picLocks noChangeAspect="1"/>
          </p:cNvPicPr>
          <p:nvPr/>
        </p:nvPicPr>
        <p:blipFill>
          <a:blip r:embed="rId2"/>
          <a:srcRect l="-18187" r="-18187"/>
          <a:stretch>
            <a:fillRect/>
          </a:stretch>
        </p:blipFill>
        <p:spPr>
          <a:xfrm>
            <a:off x="-1381189" y="0"/>
            <a:ext cx="12174087" cy="7251398"/>
          </a:xfrm>
          <a:prstGeom prst="rect">
            <a:avLst/>
          </a:prstGeom>
        </p:spPr>
      </p:pic>
    </p:spTree>
    <p:extLst>
      <p:ext uri="{BB962C8B-B14F-4D97-AF65-F5344CB8AC3E}">
        <p14:creationId xmlns:p14="http://schemas.microsoft.com/office/powerpoint/2010/main" val="39998753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529" y="274638"/>
            <a:ext cx="8335271" cy="689281"/>
          </a:xfrm>
        </p:spPr>
        <p:txBody>
          <a:bodyPr>
            <a:normAutofit fontScale="90000"/>
          </a:bodyPr>
          <a:lstStyle/>
          <a:p>
            <a:r>
              <a:rPr lang="en-US" dirty="0" smtClean="0"/>
              <a:t>Why care about </a:t>
            </a:r>
            <a:r>
              <a:rPr lang="en-US" i="1" dirty="0" smtClean="0"/>
              <a:t>where</a:t>
            </a:r>
            <a:r>
              <a:rPr lang="en-US" dirty="0" smtClean="0"/>
              <a:t>?   I. </a:t>
            </a:r>
            <a:endParaRPr lang="en-US" dirty="0"/>
          </a:p>
        </p:txBody>
      </p:sp>
      <p:sp>
        <p:nvSpPr>
          <p:cNvPr id="3" name="Content Placeholder 2"/>
          <p:cNvSpPr>
            <a:spLocks noGrp="1"/>
          </p:cNvSpPr>
          <p:nvPr>
            <p:ph idx="1"/>
          </p:nvPr>
        </p:nvSpPr>
        <p:spPr>
          <a:xfrm>
            <a:off x="1" y="1101564"/>
            <a:ext cx="9060370" cy="5254787"/>
          </a:xfrm>
        </p:spPr>
        <p:txBody>
          <a:bodyPr>
            <a:normAutofit/>
          </a:bodyPr>
          <a:lstStyle/>
          <a:p>
            <a:r>
              <a:rPr lang="en-US" sz="2800" dirty="0" smtClean="0"/>
              <a:t>Choice depends on a neural </a:t>
            </a:r>
            <a:r>
              <a:rPr lang="en-US" sz="2800" dirty="0"/>
              <a:t>algorithm </a:t>
            </a:r>
            <a:r>
              <a:rPr lang="en-US" sz="2800" dirty="0" err="1" smtClean="0"/>
              <a:t>η</a:t>
            </a:r>
            <a:endParaRPr lang="en-US" sz="2800" dirty="0" smtClean="0"/>
          </a:p>
          <a:p>
            <a:pPr lvl="1"/>
            <a:r>
              <a:rPr lang="en-US" sz="2400" dirty="0" smtClean="0"/>
              <a:t>C(</a:t>
            </a:r>
            <a:r>
              <a:rPr lang="en-US" sz="2400" dirty="0" err="1" smtClean="0"/>
              <a:t>η</a:t>
            </a:r>
            <a:r>
              <a:rPr lang="en-US" sz="2400" dirty="0" smtClean="0"/>
              <a:t>(S,Θ))     S=choice set    </a:t>
            </a:r>
            <a:r>
              <a:rPr lang="en-US" sz="2400" dirty="0" err="1" smtClean="0"/>
              <a:t>Θ</a:t>
            </a:r>
            <a:r>
              <a:rPr lang="en-US" sz="2400" dirty="0" smtClean="0"/>
              <a:t>=information, prices…</a:t>
            </a:r>
          </a:p>
          <a:p>
            <a:pPr lvl="1"/>
            <a:r>
              <a:rPr lang="en-US" sz="2400" dirty="0" smtClean="0"/>
              <a:t>Choice data: Observe only C(</a:t>
            </a:r>
            <a:r>
              <a:rPr lang="en-US" sz="2400" dirty="0"/>
              <a:t>S,</a:t>
            </a:r>
            <a:r>
              <a:rPr lang="en-US" sz="2400" dirty="0" smtClean="0"/>
              <a:t>Θ)……  </a:t>
            </a:r>
          </a:p>
          <a:p>
            <a:pPr lvl="1"/>
            <a:r>
              <a:rPr lang="en-US" sz="2400" dirty="0" smtClean="0"/>
              <a:t>Omitting </a:t>
            </a:r>
            <a:r>
              <a:rPr lang="en-US" sz="2400" dirty="0" err="1" smtClean="0"/>
              <a:t>η</a:t>
            </a:r>
            <a:r>
              <a:rPr lang="en-US" sz="2400" dirty="0" smtClean="0"/>
              <a:t>(.,.) is vulnerable to a neural “Lucas critique”:</a:t>
            </a:r>
          </a:p>
          <a:p>
            <a:pPr lvl="2"/>
            <a:r>
              <a:rPr lang="en-US" dirty="0" smtClean="0"/>
              <a:t>Effects of  S,Θ operate through </a:t>
            </a:r>
            <a:r>
              <a:rPr lang="en-US" dirty="0" err="1"/>
              <a:t>η</a:t>
            </a:r>
            <a:r>
              <a:rPr lang="en-US" dirty="0"/>
              <a:t>(S,Θ</a:t>
            </a:r>
            <a:r>
              <a:rPr lang="en-US" dirty="0" smtClean="0"/>
              <a:t>)</a:t>
            </a:r>
          </a:p>
          <a:p>
            <a:pPr lvl="2"/>
            <a:r>
              <a:rPr lang="en-US" dirty="0" smtClean="0"/>
              <a:t>Will draw wrong (inefficient) inferences from historical </a:t>
            </a:r>
            <a:r>
              <a:rPr lang="en-US" dirty="0"/>
              <a:t>C(S,Θ)</a:t>
            </a:r>
            <a:endParaRPr lang="en-US" dirty="0" smtClean="0"/>
          </a:p>
          <a:p>
            <a:pPr lvl="1"/>
            <a:r>
              <a:rPr lang="en-US" sz="2400" dirty="0" smtClean="0"/>
              <a:t>Example: Suppose there is an inelastic habit mode H(S,Θ)=H(S)</a:t>
            </a:r>
          </a:p>
          <a:p>
            <a:pPr lvl="2"/>
            <a:r>
              <a:rPr lang="en-US" dirty="0" smtClean="0"/>
              <a:t>Choice function is C(</a:t>
            </a:r>
            <a:r>
              <a:rPr lang="en-US" dirty="0" err="1" smtClean="0"/>
              <a:t>η</a:t>
            </a:r>
            <a:r>
              <a:rPr lang="en-US" dirty="0"/>
              <a:t>(S,</a:t>
            </a:r>
            <a:r>
              <a:rPr lang="en-US" dirty="0" smtClean="0"/>
              <a:t>Θ,H))</a:t>
            </a:r>
          </a:p>
          <a:p>
            <a:pPr lvl="2"/>
            <a:r>
              <a:rPr lang="en-US" dirty="0" smtClean="0"/>
              <a:t>H is unobserved in reduced-form non-neural data</a:t>
            </a:r>
          </a:p>
          <a:p>
            <a:pPr lvl="2"/>
            <a:r>
              <a:rPr lang="en-US" dirty="0" smtClean="0"/>
              <a:t>Elasticity estimates would be improved by observing H</a:t>
            </a:r>
          </a:p>
          <a:p>
            <a:r>
              <a:rPr lang="en-US" sz="2800" dirty="0" smtClean="0"/>
              <a:t>Why </a:t>
            </a:r>
            <a:r>
              <a:rPr lang="en-US" sz="2800" i="1" dirty="0" smtClean="0"/>
              <a:t>where</a:t>
            </a:r>
            <a:r>
              <a:rPr lang="en-US" sz="2800" dirty="0" smtClean="0"/>
              <a:t>? Necessary to pin down a neural habit </a:t>
            </a:r>
          </a:p>
          <a:p>
            <a:pPr marL="456958" lvl="1" indent="0">
              <a:buNone/>
            </a:pPr>
            <a:endParaRPr lang="en-US" dirty="0" smtClean="0">
              <a:sym typeface="Wingdings"/>
            </a:endParaRPr>
          </a:p>
          <a:p>
            <a:pPr lvl="1"/>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12</a:t>
            </a:fld>
            <a:endParaRPr lang="en-US"/>
          </a:p>
        </p:txBody>
      </p:sp>
    </p:spTree>
    <p:extLst>
      <p:ext uri="{BB962C8B-B14F-4D97-AF65-F5344CB8AC3E}">
        <p14:creationId xmlns:p14="http://schemas.microsoft.com/office/powerpoint/2010/main" val="29763046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529" y="274638"/>
            <a:ext cx="8335271" cy="689281"/>
          </a:xfrm>
        </p:spPr>
        <p:txBody>
          <a:bodyPr>
            <a:normAutofit fontScale="90000"/>
          </a:bodyPr>
          <a:lstStyle/>
          <a:p>
            <a:r>
              <a:rPr lang="en-US" dirty="0" smtClean="0"/>
              <a:t>Why care about </a:t>
            </a:r>
            <a:r>
              <a:rPr lang="en-US" i="1" dirty="0" smtClean="0"/>
              <a:t>where</a:t>
            </a:r>
            <a:r>
              <a:rPr lang="en-US" dirty="0" smtClean="0"/>
              <a:t>?   II. </a:t>
            </a:r>
            <a:endParaRPr lang="en-US" dirty="0"/>
          </a:p>
        </p:txBody>
      </p:sp>
      <p:sp>
        <p:nvSpPr>
          <p:cNvPr id="3" name="Content Placeholder 2"/>
          <p:cNvSpPr>
            <a:spLocks noGrp="1"/>
          </p:cNvSpPr>
          <p:nvPr>
            <p:ph idx="1"/>
          </p:nvPr>
        </p:nvSpPr>
        <p:spPr>
          <a:xfrm>
            <a:off x="147415" y="1101565"/>
            <a:ext cx="8912955" cy="5024602"/>
          </a:xfrm>
        </p:spPr>
        <p:txBody>
          <a:bodyPr>
            <a:normAutofit/>
          </a:bodyPr>
          <a:lstStyle/>
          <a:p>
            <a:r>
              <a:rPr lang="en-US" sz="2800" dirty="0" smtClean="0"/>
              <a:t>Early causality checks are valuable!</a:t>
            </a:r>
          </a:p>
          <a:p>
            <a:pPr lvl="1"/>
            <a:r>
              <a:rPr lang="en-US" sz="2400" dirty="0" smtClean="0"/>
              <a:t>Knowing </a:t>
            </a:r>
            <a:r>
              <a:rPr lang="en-US" sz="2400" dirty="0"/>
              <a:t>“where” checks fMRI-based </a:t>
            </a:r>
            <a:r>
              <a:rPr lang="en-US" sz="2400" dirty="0" smtClean="0"/>
              <a:t>hypothesis</a:t>
            </a:r>
            <a:endParaRPr lang="en-US" sz="2400" dirty="0"/>
          </a:p>
          <a:p>
            <a:pPr lvl="1"/>
            <a:r>
              <a:rPr lang="en-US" sz="2400" dirty="0"/>
              <a:t>ROIs are targets of different neurotransmitters, hormones</a:t>
            </a:r>
          </a:p>
          <a:p>
            <a:pPr lvl="1"/>
            <a:r>
              <a:rPr lang="en-US" sz="2400" dirty="0"/>
              <a:t>Differential </a:t>
            </a:r>
            <a:r>
              <a:rPr lang="en-US" sz="2400"/>
              <a:t>human </a:t>
            </a:r>
            <a:r>
              <a:rPr lang="en-US" sz="2400" smtClean="0"/>
              <a:t>lifecycle development </a:t>
            </a:r>
            <a:r>
              <a:rPr lang="en-US" sz="2400" dirty="0"/>
              <a:t>in different regions</a:t>
            </a:r>
          </a:p>
          <a:p>
            <a:pPr lvl="1"/>
            <a:r>
              <a:rPr lang="en-US" sz="2400" dirty="0"/>
              <a:t>targets for causal stimulation (e.g. TMS, </a:t>
            </a:r>
            <a:r>
              <a:rPr lang="en-US" sz="2400" dirty="0" err="1"/>
              <a:t>tDCS</a:t>
            </a:r>
            <a:r>
              <a:rPr lang="en-US" sz="2400" dirty="0" smtClean="0"/>
              <a:t>)</a:t>
            </a:r>
            <a:endParaRPr lang="en-US" sz="2800" dirty="0" smtClean="0"/>
          </a:p>
          <a:p>
            <a:r>
              <a:rPr lang="en-US" sz="2800" dirty="0" smtClean="0"/>
              <a:t>Evidence </a:t>
            </a:r>
            <a:r>
              <a:rPr lang="en-US" sz="2800" dirty="0"/>
              <a:t>of function of ROIs makes field predictions</a:t>
            </a:r>
          </a:p>
          <a:p>
            <a:pPr marL="456958" lvl="1" indent="0">
              <a:buNone/>
            </a:pPr>
            <a:r>
              <a:rPr lang="en-US" sz="2400" dirty="0">
                <a:sym typeface="Wingdings"/>
              </a:rPr>
              <a:t>					   insula    ?  selling          (this study)</a:t>
            </a:r>
          </a:p>
          <a:p>
            <a:pPr marL="456958" lvl="1" indent="0">
              <a:buNone/>
            </a:pPr>
            <a:r>
              <a:rPr lang="en-US" sz="2400" dirty="0">
                <a:sym typeface="Wingdings"/>
              </a:rPr>
              <a:t>S           insula                                                  (other studies)</a:t>
            </a:r>
          </a:p>
          <a:p>
            <a:pPr marL="456958" lvl="1" indent="0">
              <a:buNone/>
            </a:pPr>
            <a:r>
              <a:rPr lang="en-US" sz="2400" dirty="0"/>
              <a:t>(S)</a:t>
            </a:r>
            <a:r>
              <a:rPr lang="en-US" sz="2400" dirty="0" err="1"/>
              <a:t>timulus</a:t>
            </a:r>
            <a:r>
              <a:rPr lang="en-US" sz="2400" dirty="0">
                <a:sym typeface="Wingdings"/>
              </a:rPr>
              <a:t>   insula activity  behavior      (</a:t>
            </a:r>
            <a:r>
              <a:rPr lang="en-US" sz="2400" i="1" dirty="0">
                <a:sym typeface="Wingdings"/>
              </a:rPr>
              <a:t>possible incidental </a:t>
            </a:r>
            <a:r>
              <a:rPr lang="en-US" sz="2400" i="1" dirty="0" err="1">
                <a:sym typeface="Wingdings"/>
              </a:rPr>
              <a:t>fx</a:t>
            </a:r>
            <a:r>
              <a:rPr lang="en-US" sz="2400" dirty="0">
                <a:sym typeface="Wingdings"/>
              </a:rPr>
              <a:t>)</a:t>
            </a:r>
          </a:p>
          <a:p>
            <a:pPr marL="456958" lvl="1" indent="0">
              <a:buNone/>
            </a:pPr>
            <a:r>
              <a:rPr lang="en-US" sz="2400" dirty="0">
                <a:sym typeface="Wingdings"/>
              </a:rPr>
              <a:t>(S)</a:t>
            </a:r>
            <a:r>
              <a:rPr lang="en-US" sz="2400" dirty="0" err="1">
                <a:sym typeface="Wingdings"/>
              </a:rPr>
              <a:t>Timulus</a:t>
            </a:r>
            <a:r>
              <a:rPr lang="en-US" sz="2400" dirty="0">
                <a:sym typeface="Wingdings"/>
              </a:rPr>
              <a:t>                                 behavior      (test w/ field data)</a:t>
            </a:r>
          </a:p>
          <a:p>
            <a:pPr marL="456958" lvl="1" indent="0">
              <a:buNone/>
            </a:pPr>
            <a:endParaRPr lang="en-US" sz="2400" dirty="0" smtClean="0">
              <a:sym typeface="Wingdings"/>
            </a:endParaRPr>
          </a:p>
          <a:p>
            <a:pPr lvl="1"/>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13</a:t>
            </a:fld>
            <a:endParaRPr lang="en-US"/>
          </a:p>
        </p:txBody>
      </p:sp>
    </p:spTree>
    <p:extLst>
      <p:ext uri="{BB962C8B-B14F-4D97-AF65-F5344CB8AC3E}">
        <p14:creationId xmlns:p14="http://schemas.microsoft.com/office/powerpoint/2010/main" val="12620217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317500" y="596900"/>
            <a:ext cx="8496300" cy="5664200"/>
          </a:xfrm>
          <a:prstGeom prst="rect">
            <a:avLst/>
          </a:prstGeom>
        </p:spPr>
      </p:pic>
      <p:pic>
        <p:nvPicPr>
          <p:cNvPr id="5" name="Picture 4"/>
          <p:cNvPicPr>
            <a:picLocks noChangeAspect="1"/>
          </p:cNvPicPr>
          <p:nvPr/>
        </p:nvPicPr>
        <p:blipFill>
          <a:blip r:embed="rId2"/>
          <a:stretch>
            <a:fillRect/>
          </a:stretch>
        </p:blipFill>
        <p:spPr>
          <a:xfrm>
            <a:off x="317500" y="596900"/>
            <a:ext cx="8496300" cy="5664200"/>
          </a:xfrm>
          <a:prstGeom prst="rect">
            <a:avLst/>
          </a:prstGeom>
        </p:spPr>
      </p:pic>
      <p:pic>
        <p:nvPicPr>
          <p:cNvPr id="6" name="Picture 5"/>
          <p:cNvPicPr>
            <a:picLocks noChangeAspect="1"/>
          </p:cNvPicPr>
          <p:nvPr/>
        </p:nvPicPr>
        <p:blipFill>
          <a:blip r:embed="rId2"/>
          <a:stretch>
            <a:fillRect/>
          </a:stretch>
        </p:blipFill>
        <p:spPr>
          <a:xfrm>
            <a:off x="317500" y="596900"/>
            <a:ext cx="8496300" cy="5664200"/>
          </a:xfrm>
          <a:prstGeom prst="rect">
            <a:avLst/>
          </a:prstGeom>
        </p:spPr>
      </p:pic>
      <p:sp>
        <p:nvSpPr>
          <p:cNvPr id="7" name="Footer Placeholder 6"/>
          <p:cNvSpPr>
            <a:spLocks noGrp="1"/>
          </p:cNvSpPr>
          <p:nvPr>
            <p:ph type="ftr" sz="quarter" idx="11"/>
          </p:nvPr>
        </p:nvSpPr>
        <p:spPr/>
        <p:txBody>
          <a:bodyPr/>
          <a:lstStyle/>
          <a:p>
            <a:r>
              <a:rPr lang="nl-NL" smtClean="0"/>
              <a:t>Oxford Econ 22.Jan.15</a:t>
            </a:r>
            <a:endParaRPr lang="en-US"/>
          </a:p>
        </p:txBody>
      </p:sp>
      <p:sp>
        <p:nvSpPr>
          <p:cNvPr id="8" name="Slide Number Placeholder 7"/>
          <p:cNvSpPr>
            <a:spLocks noGrp="1"/>
          </p:cNvSpPr>
          <p:nvPr>
            <p:ph type="sldNum" sz="quarter" idx="12"/>
          </p:nvPr>
        </p:nvSpPr>
        <p:spPr/>
        <p:txBody>
          <a:bodyPr/>
          <a:lstStyle/>
          <a:p>
            <a:fld id="{BD10E888-B3FA-F142-B686-335389289F5B}" type="slidenum">
              <a:rPr lang="en-US" smtClean="0"/>
              <a:t>14</a:t>
            </a:fld>
            <a:endParaRPr lang="en-US"/>
          </a:p>
        </p:txBody>
      </p:sp>
    </p:spTree>
    <p:extLst>
      <p:ext uri="{BB962C8B-B14F-4D97-AF65-F5344CB8AC3E}">
        <p14:creationId xmlns:p14="http://schemas.microsoft.com/office/powerpoint/2010/main" val="41777552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787" y="3213100"/>
            <a:ext cx="2341638" cy="2458720"/>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0070" t="9445" r="16040" b="8334"/>
          <a:stretch/>
        </p:blipFill>
        <p:spPr>
          <a:xfrm>
            <a:off x="342839" y="3838596"/>
            <a:ext cx="3505261" cy="2819358"/>
          </a:xfrm>
          <a:prstGeom prst="rect">
            <a:avLst/>
          </a:prstGeom>
        </p:spPr>
      </p:pic>
      <p:sp>
        <p:nvSpPr>
          <p:cNvPr id="12" name="Title 11"/>
          <p:cNvSpPr>
            <a:spLocks noGrp="1"/>
          </p:cNvSpPr>
          <p:nvPr>
            <p:ph type="title"/>
          </p:nvPr>
        </p:nvSpPr>
        <p:spPr>
          <a:xfrm>
            <a:off x="457200" y="274638"/>
            <a:ext cx="8229600" cy="690562"/>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3600" dirty="0" smtClean="0"/>
              <a:t>A Neurobehavioral Feedback Mechanism</a:t>
            </a:r>
            <a:endParaRPr lang="en-US" sz="3600" dirty="0"/>
          </a:p>
        </p:txBody>
      </p:sp>
      <p:grpSp>
        <p:nvGrpSpPr>
          <p:cNvPr id="53" name="Group 52"/>
          <p:cNvGrpSpPr>
            <a:grpSpLocks noChangeAspect="1"/>
          </p:cNvGrpSpPr>
          <p:nvPr/>
        </p:nvGrpSpPr>
        <p:grpSpPr>
          <a:xfrm>
            <a:off x="1269614" y="650912"/>
            <a:ext cx="6172126" cy="6172126"/>
            <a:chOff x="1822752" y="1534070"/>
            <a:chExt cx="4937701" cy="4937701"/>
          </a:xfrm>
        </p:grpSpPr>
        <p:sp>
          <p:nvSpPr>
            <p:cNvPr id="16" name="Circular Arrow 15"/>
            <p:cNvSpPr>
              <a:spLocks noChangeAspect="1"/>
            </p:cNvSpPr>
            <p:nvPr/>
          </p:nvSpPr>
          <p:spPr>
            <a:xfrm rot="13877547">
              <a:off x="1822752" y="1534070"/>
              <a:ext cx="4937700" cy="4937700"/>
            </a:xfrm>
            <a:prstGeom prst="circularArrow">
              <a:avLst>
                <a:gd name="adj1" fmla="val 12500"/>
                <a:gd name="adj2" fmla="val 1142319"/>
                <a:gd name="adj3" fmla="val 20457681"/>
                <a:gd name="adj4" fmla="val 17762099"/>
                <a:gd name="adj5" fmla="val 12500"/>
              </a:avLst>
            </a:prstGeom>
            <a:ln/>
          </p:spPr>
          <p:style>
            <a:lnRef idx="0">
              <a:schemeClr val="dk1"/>
            </a:lnRef>
            <a:fillRef idx="3">
              <a:schemeClr val="dk1"/>
            </a:fillRef>
            <a:effectRef idx="3">
              <a:schemeClr val="dk1"/>
            </a:effectRef>
            <a:fontRef idx="minor">
              <a:schemeClr val="lt1"/>
            </a:fontRef>
          </p:style>
          <p:txBody>
            <a:bodyPr/>
            <a:lstStyle/>
            <a:p>
              <a:endParaRPr lang="en-US"/>
            </a:p>
          </p:txBody>
        </p:sp>
        <p:sp>
          <p:nvSpPr>
            <p:cNvPr id="19" name="Circular Arrow 18"/>
            <p:cNvSpPr>
              <a:spLocks noChangeAspect="1"/>
            </p:cNvSpPr>
            <p:nvPr/>
          </p:nvSpPr>
          <p:spPr>
            <a:xfrm rot="6553487">
              <a:off x="1822752" y="1534071"/>
              <a:ext cx="4937700" cy="4937700"/>
            </a:xfrm>
            <a:prstGeom prst="circularArrow">
              <a:avLst>
                <a:gd name="adj1" fmla="val 12500"/>
                <a:gd name="adj2" fmla="val 1142319"/>
                <a:gd name="adj3" fmla="val 20457681"/>
                <a:gd name="adj4" fmla="val 18236962"/>
                <a:gd name="adj5" fmla="val 12500"/>
              </a:avLst>
            </a:prstGeom>
            <a:ln/>
          </p:spPr>
          <p:style>
            <a:lnRef idx="0">
              <a:schemeClr val="dk1"/>
            </a:lnRef>
            <a:fillRef idx="3">
              <a:schemeClr val="dk1"/>
            </a:fillRef>
            <a:effectRef idx="3">
              <a:schemeClr val="dk1"/>
            </a:effectRef>
            <a:fontRef idx="minor">
              <a:schemeClr val="lt1"/>
            </a:fontRef>
          </p:style>
          <p:txBody>
            <a:bodyPr/>
            <a:lstStyle/>
            <a:p>
              <a:endParaRPr lang="en-US"/>
            </a:p>
          </p:txBody>
        </p:sp>
        <p:sp>
          <p:nvSpPr>
            <p:cNvPr id="18" name="Circular Arrow 17"/>
            <p:cNvSpPr>
              <a:spLocks noChangeAspect="1"/>
            </p:cNvSpPr>
            <p:nvPr/>
          </p:nvSpPr>
          <p:spPr>
            <a:xfrm rot="20910244">
              <a:off x="1822753" y="1534070"/>
              <a:ext cx="4937700" cy="4937700"/>
            </a:xfrm>
            <a:prstGeom prst="circularArrow">
              <a:avLst>
                <a:gd name="adj1" fmla="val 12500"/>
                <a:gd name="adj2" fmla="val 1142319"/>
                <a:gd name="adj3" fmla="val 20457681"/>
                <a:gd name="adj4" fmla="val 18807561"/>
                <a:gd name="adj5" fmla="val 12500"/>
              </a:avLst>
            </a:prstGeom>
            <a:ln/>
          </p:spPr>
          <p:style>
            <a:lnRef idx="0">
              <a:schemeClr val="dk1"/>
            </a:lnRef>
            <a:fillRef idx="3">
              <a:schemeClr val="dk1"/>
            </a:fillRef>
            <a:effectRef idx="3">
              <a:schemeClr val="dk1"/>
            </a:effectRef>
            <a:fontRef idx="minor">
              <a:schemeClr val="lt1"/>
            </a:fontRef>
          </p:style>
          <p:txBody>
            <a:bodyPr/>
            <a:lstStyle/>
            <a:p>
              <a:endParaRPr lang="en-US"/>
            </a:p>
          </p:txBody>
        </p:sp>
      </p:grpSp>
      <p:sp>
        <p:nvSpPr>
          <p:cNvPr id="22" name="Rectangle 21"/>
          <p:cNvSpPr/>
          <p:nvPr/>
        </p:nvSpPr>
        <p:spPr>
          <a:xfrm>
            <a:off x="3225800" y="1494367"/>
            <a:ext cx="2070100" cy="14097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4" name="Group 33"/>
          <p:cNvGrpSpPr/>
          <p:nvPr/>
        </p:nvGrpSpPr>
        <p:grpSpPr>
          <a:xfrm>
            <a:off x="3581400" y="1722967"/>
            <a:ext cx="1206500" cy="762000"/>
            <a:chOff x="3581400" y="1574800"/>
            <a:chExt cx="1206500" cy="762000"/>
          </a:xfrm>
        </p:grpSpPr>
        <p:cxnSp>
          <p:nvCxnSpPr>
            <p:cNvPr id="29" name="Straight Connector 28"/>
            <p:cNvCxnSpPr/>
            <p:nvPr/>
          </p:nvCxnSpPr>
          <p:spPr>
            <a:xfrm flipV="1">
              <a:off x="3581400" y="1951567"/>
              <a:ext cx="296333" cy="35560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cxnSp>
          <p:nvCxnSpPr>
            <p:cNvPr id="31" name="Straight Connector 30"/>
            <p:cNvCxnSpPr/>
            <p:nvPr/>
          </p:nvCxnSpPr>
          <p:spPr>
            <a:xfrm>
              <a:off x="3848100" y="1951567"/>
              <a:ext cx="575733" cy="385233"/>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cxnSp>
          <p:nvCxnSpPr>
            <p:cNvPr id="33" name="Straight Arrow Connector 32"/>
            <p:cNvCxnSpPr/>
            <p:nvPr/>
          </p:nvCxnSpPr>
          <p:spPr>
            <a:xfrm flipV="1">
              <a:off x="4389967" y="1574800"/>
              <a:ext cx="397933" cy="762000"/>
            </a:xfrm>
            <a:prstGeom prst="straightConnector1">
              <a:avLst/>
            </a:prstGeom>
            <a:ln>
              <a:solidFill>
                <a:schemeClr val="tx1"/>
              </a:solidFill>
              <a:tailEnd type="arrow"/>
            </a:ln>
          </p:spPr>
          <p:style>
            <a:lnRef idx="3">
              <a:schemeClr val="accent3"/>
            </a:lnRef>
            <a:fillRef idx="0">
              <a:schemeClr val="accent3"/>
            </a:fillRef>
            <a:effectRef idx="2">
              <a:schemeClr val="accent3"/>
            </a:effectRef>
            <a:fontRef idx="minor">
              <a:schemeClr val="tx1"/>
            </a:fontRef>
          </p:style>
        </p:cxnSp>
      </p:grpSp>
      <p:sp>
        <p:nvSpPr>
          <p:cNvPr id="20" name="Donut 19"/>
          <p:cNvSpPr/>
          <p:nvPr/>
        </p:nvSpPr>
        <p:spPr>
          <a:xfrm>
            <a:off x="2400300" y="5654040"/>
            <a:ext cx="914400" cy="914400"/>
          </a:xfrm>
          <a:prstGeom prst="donut">
            <a:avLst>
              <a:gd name="adj" fmla="val 11111"/>
            </a:avLst>
          </a:prstGeom>
          <a:solidFill>
            <a:srgbClr val="FFFF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4267200" y="1265767"/>
            <a:ext cx="914400" cy="914400"/>
          </a:xfrm>
          <a:prstGeom prst="donut">
            <a:avLst>
              <a:gd name="adj" fmla="val 11111"/>
            </a:avLst>
          </a:prstGeom>
          <a:solidFill>
            <a:srgbClr val="FFFF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flipH="1">
            <a:off x="1507067" y="4610100"/>
            <a:ext cx="1092200" cy="461665"/>
          </a:xfrm>
          <a:prstGeom prst="rect">
            <a:avLst/>
          </a:prstGeom>
          <a:solidFill>
            <a:schemeClr val="tx1"/>
          </a:solidFill>
        </p:spPr>
        <p:txBody>
          <a:bodyPr wrap="square" rtlCol="0">
            <a:spAutoFit/>
          </a:bodyPr>
          <a:lstStyle/>
          <a:p>
            <a:r>
              <a:rPr lang="en-US" sz="2400" dirty="0" smtClean="0">
                <a:solidFill>
                  <a:schemeClr val="bg1"/>
                </a:solidFill>
              </a:rPr>
              <a:t>$27.52</a:t>
            </a:r>
            <a:endParaRPr lang="en-US" sz="2400" dirty="0">
              <a:solidFill>
                <a:schemeClr val="bg1"/>
              </a:solidFill>
            </a:endParaRPr>
          </a:p>
        </p:txBody>
      </p:sp>
      <p:sp>
        <p:nvSpPr>
          <p:cNvPr id="17" name="Donut 16"/>
          <p:cNvSpPr/>
          <p:nvPr/>
        </p:nvSpPr>
        <p:spPr>
          <a:xfrm>
            <a:off x="6057900" y="4333875"/>
            <a:ext cx="914400" cy="914400"/>
          </a:xfrm>
          <a:prstGeom prst="donut">
            <a:avLst>
              <a:gd name="adj" fmla="val 11111"/>
            </a:avLst>
          </a:prstGeom>
          <a:solidFill>
            <a:srgbClr val="FFFF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 name="Footer Placeholder 2"/>
          <p:cNvSpPr>
            <a:spLocks noGrp="1"/>
          </p:cNvSpPr>
          <p:nvPr>
            <p:ph type="ftr" sz="quarter" idx="11"/>
          </p:nvPr>
        </p:nvSpPr>
        <p:spPr/>
        <p:txBody>
          <a:bodyPr/>
          <a:lstStyle/>
          <a:p>
            <a:r>
              <a:rPr lang="nl-NL" smtClean="0"/>
              <a:t>Oxford Econ 22.Jan.15</a:t>
            </a:r>
            <a:endParaRPr lang="en-US"/>
          </a:p>
        </p:txBody>
      </p:sp>
      <p:sp>
        <p:nvSpPr>
          <p:cNvPr id="4" name="Slide Number Placeholder 3"/>
          <p:cNvSpPr>
            <a:spLocks noGrp="1"/>
          </p:cNvSpPr>
          <p:nvPr>
            <p:ph type="sldNum" sz="quarter" idx="12"/>
          </p:nvPr>
        </p:nvSpPr>
        <p:spPr/>
        <p:txBody>
          <a:bodyPr/>
          <a:lstStyle/>
          <a:p>
            <a:fld id="{BD10E888-B3FA-F142-B686-335389289F5B}" type="slidenum">
              <a:rPr lang="en-US" smtClean="0"/>
              <a:t>15</a:t>
            </a:fld>
            <a:endParaRPr lang="en-US"/>
          </a:p>
        </p:txBody>
      </p:sp>
    </p:spTree>
    <p:extLst>
      <p:ext uri="{BB962C8B-B14F-4D97-AF65-F5344CB8AC3E}">
        <p14:creationId xmlns:p14="http://schemas.microsoft.com/office/powerpoint/2010/main" val="3082789703"/>
      </p:ext>
    </p:extLst>
  </p:cSld>
  <p:clrMapOvr>
    <a:masterClrMapping/>
  </p:clrMapOvr>
  <mc:AlternateContent xmlns:mc="http://schemas.openxmlformats.org/markup-compatibility/2006" xmlns:p14="http://schemas.microsoft.com/office/powerpoint/2010/main">
    <mc:Choice Requires="p14">
      <p:transition spd="slow" p14:dur="2000" advTm="38"/>
    </mc:Choice>
    <mc:Fallback xmlns="">
      <p:transition xmlns:p14="http://schemas.microsoft.com/office/powerpoint/2010/main" spd="slow" advTm="38"/>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lstStyle/>
          <a:p>
            <a:pPr marL="400203" indent="-342900"/>
            <a:r>
              <a:rPr lang="en-US" dirty="0">
                <a:latin typeface="Helvetica"/>
                <a:cs typeface="Helvetica"/>
              </a:rPr>
              <a:t>16 </a:t>
            </a:r>
            <a:r>
              <a:rPr lang="en-US" dirty="0" smtClean="0">
                <a:latin typeface="Helvetica"/>
                <a:cs typeface="Helvetica"/>
              </a:rPr>
              <a:t>sessions</a:t>
            </a:r>
            <a:endParaRPr lang="en-US" dirty="0">
              <a:latin typeface="Helvetica"/>
              <a:cs typeface="Helvetica"/>
            </a:endParaRPr>
          </a:p>
          <a:p>
            <a:pPr marL="400203" indent="-342900"/>
            <a:r>
              <a:rPr lang="en-US" dirty="0" smtClean="0">
                <a:latin typeface="Helvetica"/>
                <a:cs typeface="Helvetica"/>
              </a:rPr>
              <a:t>N=11-23/Session</a:t>
            </a:r>
          </a:p>
          <a:p>
            <a:pPr marL="800041" lvl="1" indent="-342900"/>
            <a:r>
              <a:rPr lang="en-US" dirty="0" smtClean="0">
                <a:latin typeface="Helvetica"/>
                <a:cs typeface="Helvetica"/>
              </a:rPr>
              <a:t>Mean N=20</a:t>
            </a:r>
          </a:p>
          <a:p>
            <a:pPr marL="800041" lvl="1" indent="-342900"/>
            <a:r>
              <a:rPr lang="en-US" dirty="0" smtClean="0">
                <a:latin typeface="Helvetica"/>
                <a:cs typeface="Helvetica"/>
              </a:rPr>
              <a:t>N = 320 </a:t>
            </a:r>
            <a:r>
              <a:rPr lang="en-US" dirty="0">
                <a:latin typeface="Helvetica"/>
                <a:cs typeface="Helvetica"/>
              </a:rPr>
              <a:t>Total Participants</a:t>
            </a:r>
          </a:p>
          <a:p>
            <a:pPr marL="800041" lvl="1" indent="-342900"/>
            <a:r>
              <a:rPr lang="en-US" dirty="0" smtClean="0">
                <a:latin typeface="Helvetica"/>
                <a:cs typeface="Helvetica"/>
              </a:rPr>
              <a:t>UCLA </a:t>
            </a:r>
            <a:r>
              <a:rPr lang="en-US" dirty="0">
                <a:latin typeface="Helvetica"/>
                <a:cs typeface="Helvetica"/>
              </a:rPr>
              <a:t>&amp; </a:t>
            </a:r>
            <a:r>
              <a:rPr lang="en-US" dirty="0" smtClean="0">
                <a:latin typeface="Helvetica"/>
                <a:cs typeface="Helvetica"/>
              </a:rPr>
              <a:t>Virginia Tech (scanned)</a:t>
            </a:r>
          </a:p>
          <a:p>
            <a:pPr marL="400203" indent="-342900"/>
            <a:r>
              <a:rPr lang="en-US" dirty="0">
                <a:latin typeface="Helvetica"/>
                <a:cs typeface="Helvetica"/>
              </a:rPr>
              <a:t>2-3 </a:t>
            </a:r>
            <a:r>
              <a:rPr lang="en-US" dirty="0" smtClean="0">
                <a:latin typeface="Helvetica"/>
                <a:cs typeface="Helvetica"/>
              </a:rPr>
              <a:t>fMRI Participants/Session</a:t>
            </a:r>
          </a:p>
          <a:p>
            <a:pPr marL="800041" lvl="1" indent="-342900"/>
            <a:r>
              <a:rPr lang="en-US" dirty="0" smtClean="0">
                <a:latin typeface="Helvetica"/>
                <a:cs typeface="Helvetica"/>
              </a:rPr>
              <a:t>N=44 total scanned</a:t>
            </a:r>
            <a:endParaRPr lang="en-US" dirty="0">
              <a:latin typeface="Helvetica"/>
              <a:cs typeface="Helvetica"/>
            </a:endParaRPr>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16</a:t>
            </a:fld>
            <a:endParaRPr lang="en-US"/>
          </a:p>
        </p:txBody>
      </p:sp>
    </p:spTree>
    <p:extLst>
      <p:ext uri="{BB962C8B-B14F-4D97-AF65-F5344CB8AC3E}">
        <p14:creationId xmlns:p14="http://schemas.microsoft.com/office/powerpoint/2010/main" val="2678042337"/>
      </p:ext>
    </p:extLst>
  </p:cSld>
  <p:clrMapOvr>
    <a:masterClrMapping/>
  </p:clrMapOvr>
  <mc:AlternateContent xmlns:mc="http://schemas.openxmlformats.org/markup-compatibility/2006" xmlns:p14="http://schemas.microsoft.com/office/powerpoint/2010/main">
    <mc:Choice Requires="p14">
      <p:transition spd="slow" p14:dur="2000" advTm="65"/>
    </mc:Choice>
    <mc:Fallback xmlns="">
      <p:transition xmlns:p14="http://schemas.microsoft.com/office/powerpoint/2010/main" spd="slow" advTm="65"/>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Market </a:t>
            </a:r>
            <a:r>
              <a:rPr lang="en-US" dirty="0"/>
              <a:t>Design </a:t>
            </a:r>
            <a:r>
              <a:rPr lang="en-US" sz="1800" dirty="0"/>
              <a:t>(</a:t>
            </a:r>
            <a:r>
              <a:rPr lang="en-US" sz="1800" dirty="0" err="1"/>
              <a:t>Bostian</a:t>
            </a:r>
            <a:r>
              <a:rPr lang="en-US" sz="1800" dirty="0"/>
              <a:t>, </a:t>
            </a:r>
            <a:r>
              <a:rPr lang="en-US" sz="1800" dirty="0" err="1"/>
              <a:t>Goeree</a:t>
            </a:r>
            <a:r>
              <a:rPr lang="en-US" sz="1800" dirty="0"/>
              <a:t>, </a:t>
            </a:r>
            <a:r>
              <a:rPr lang="en-US" sz="1800"/>
              <a:t>&amp; </a:t>
            </a:r>
            <a:r>
              <a:rPr lang="en-US" sz="1800" smtClean="0"/>
              <a:t>Holt 05</a:t>
            </a:r>
            <a:r>
              <a:rPr lang="en-US" sz="1800" dirty="0"/>
              <a:t>)</a:t>
            </a:r>
          </a:p>
        </p:txBody>
      </p:sp>
      <p:sp>
        <p:nvSpPr>
          <p:cNvPr id="3" name="Content Placeholder 2"/>
          <p:cNvSpPr>
            <a:spLocks noGrp="1"/>
          </p:cNvSpPr>
          <p:nvPr>
            <p:ph idx="1"/>
          </p:nvPr>
        </p:nvSpPr>
        <p:spPr/>
        <p:txBody>
          <a:bodyPr/>
          <a:lstStyle/>
          <a:p>
            <a:r>
              <a:rPr lang="en-US" dirty="0" smtClean="0"/>
              <a:t>2 assets: </a:t>
            </a:r>
          </a:p>
          <a:p>
            <a:pPr lvl="1"/>
            <a:r>
              <a:rPr lang="en-US" dirty="0" smtClean="0"/>
              <a:t>Risky (“Stock”) lives 50 periods</a:t>
            </a:r>
          </a:p>
          <a:p>
            <a:pPr lvl="1"/>
            <a:r>
              <a:rPr lang="en-US" dirty="0" smtClean="0"/>
              <a:t>Risk-free (“Cash”)</a:t>
            </a:r>
          </a:p>
          <a:p>
            <a:r>
              <a:rPr lang="en-US" dirty="0" smtClean="0"/>
              <a:t>Risky pays uncertain dividend with E(</a:t>
            </a:r>
            <a:r>
              <a:rPr lang="en-US" i="1" dirty="0" smtClean="0"/>
              <a:t>d</a:t>
            </a:r>
            <a:r>
              <a:rPr lang="en-US" dirty="0" smtClean="0"/>
              <a:t>)</a:t>
            </a:r>
          </a:p>
          <a:p>
            <a:r>
              <a:rPr lang="en-US" dirty="0" smtClean="0"/>
              <a:t>Risk-free pays interest rate </a:t>
            </a:r>
            <a:r>
              <a:rPr lang="en-US" i="1" dirty="0" smtClean="0"/>
              <a:t>r</a:t>
            </a:r>
          </a:p>
          <a:p>
            <a:r>
              <a:rPr lang="en-US" dirty="0" smtClean="0"/>
              <a:t>Risky converts into</a:t>
            </a:r>
            <a:r>
              <a:rPr lang="en-US" i="1" dirty="0" smtClean="0"/>
              <a:t> F </a:t>
            </a:r>
            <a:r>
              <a:rPr lang="en-US" dirty="0" smtClean="0"/>
              <a:t>units of cash in period 50</a:t>
            </a:r>
            <a:endParaRPr lang="en-US"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17</a:t>
            </a:fld>
            <a:endParaRPr lang="en-US"/>
          </a:p>
        </p:txBody>
      </p:sp>
    </p:spTree>
    <p:extLst>
      <p:ext uri="{BB962C8B-B14F-4D97-AF65-F5344CB8AC3E}">
        <p14:creationId xmlns:p14="http://schemas.microsoft.com/office/powerpoint/2010/main" val="3792062664"/>
      </p:ext>
    </p:extLst>
  </p:cSld>
  <p:clrMapOvr>
    <a:masterClrMapping/>
  </p:clrMapOvr>
  <mc:AlternateContent xmlns:mc="http://schemas.openxmlformats.org/markup-compatibility/2006" xmlns:p14="http://schemas.microsoft.com/office/powerpoint/2010/main">
    <mc:Choice Requires="p14">
      <p:transition spd="slow" p14:dur="2000" advTm="594"/>
    </mc:Choice>
    <mc:Fallback xmlns="">
      <p:transition xmlns:p14="http://schemas.microsoft.com/office/powerpoint/2010/main" spd="slow" advTm="594"/>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a:t>
            </a:r>
            <a:endParaRPr lang="en-US" dirty="0"/>
          </a:p>
        </p:txBody>
      </p:sp>
      <p:sp>
        <p:nvSpPr>
          <p:cNvPr id="3" name="Content Placeholder 2"/>
          <p:cNvSpPr>
            <a:spLocks noGrp="1"/>
          </p:cNvSpPr>
          <p:nvPr>
            <p:ph idx="1"/>
          </p:nvPr>
        </p:nvSpPr>
        <p:spPr/>
        <p:txBody>
          <a:bodyPr/>
          <a:lstStyle/>
          <a:p>
            <a:r>
              <a:rPr lang="en-US" dirty="0" smtClean="0"/>
              <a:t>50 trading rounds</a:t>
            </a:r>
          </a:p>
          <a:p>
            <a:r>
              <a:rPr lang="en-US" dirty="0" smtClean="0"/>
              <a:t>Trade 1 unit max per round</a:t>
            </a:r>
          </a:p>
          <a:p>
            <a:r>
              <a:rPr lang="en-US" dirty="0" smtClean="0"/>
              <a:t>Call market design: 1 common price per round</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18</a:t>
            </a:fld>
            <a:endParaRPr lang="en-US"/>
          </a:p>
        </p:txBody>
      </p:sp>
    </p:spTree>
    <p:extLst>
      <p:ext uri="{BB962C8B-B14F-4D97-AF65-F5344CB8AC3E}">
        <p14:creationId xmlns:p14="http://schemas.microsoft.com/office/powerpoint/2010/main" val="17662597"/>
      </p:ext>
    </p:extLst>
  </p:cSld>
  <p:clrMapOvr>
    <a:masterClrMapping/>
  </p:clrMapOvr>
  <mc:AlternateContent xmlns:mc="http://schemas.openxmlformats.org/markup-compatibility/2006" xmlns:p14="http://schemas.microsoft.com/office/powerpoint/2010/main">
    <mc:Choice Requires="p14">
      <p:transition spd="slow" p14:dur="2000" advTm="145"/>
    </mc:Choice>
    <mc:Fallback xmlns="">
      <p:transition xmlns:p14="http://schemas.microsoft.com/office/powerpoint/2010/main" spd="slow" advTm="145"/>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848688291"/>
              </p:ext>
            </p:extLst>
          </p:nvPr>
        </p:nvGraphicFramePr>
        <p:xfrm>
          <a:off x="914400" y="2758372"/>
          <a:ext cx="16459200" cy="533400"/>
        </p:xfrm>
        <a:graphic>
          <a:graphicData uri="http://schemas.openxmlformats.org/presentationml/2006/ole">
            <mc:AlternateContent xmlns:mc="http://schemas.openxmlformats.org/markup-compatibility/2006">
              <mc:Choice xmlns:v="urn:schemas-microsoft-com:vml" Requires="v">
                <p:oleObj spid="_x0000_s4259" name="Document" r:id="rId3" imgW="5486400" imgH="177800" progId="Word.Document.12">
                  <p:embed/>
                </p:oleObj>
              </mc:Choice>
              <mc:Fallback>
                <p:oleObj name="Document" r:id="rId3" imgW="5486400" imgH="177800" progId="Word.Document.12">
                  <p:embed/>
                  <p:pic>
                    <p:nvPicPr>
                      <p:cNvPr id="0" name=""/>
                      <p:cNvPicPr/>
                      <p:nvPr/>
                    </p:nvPicPr>
                    <p:blipFill>
                      <a:blip r:embed="rId4"/>
                      <a:stretch>
                        <a:fillRect/>
                      </a:stretch>
                    </p:blipFill>
                    <p:spPr>
                      <a:xfrm>
                        <a:off x="914400" y="2758372"/>
                        <a:ext cx="16459200" cy="5334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Fundamental Value</a:t>
            </a:r>
            <a:endParaRPr lang="en-US" dirty="0"/>
          </a:p>
        </p:txBody>
      </p:sp>
      <p:sp>
        <p:nvSpPr>
          <p:cNvPr id="3" name="Content Placeholder 2"/>
          <p:cNvSpPr>
            <a:spLocks noGrp="1"/>
          </p:cNvSpPr>
          <p:nvPr>
            <p:ph idx="1"/>
          </p:nvPr>
        </p:nvSpPr>
        <p:spPr/>
        <p:txBody>
          <a:bodyPr/>
          <a:lstStyle/>
          <a:p>
            <a:r>
              <a:rPr lang="en-US" dirty="0" smtClean="0"/>
              <a:t>Indifferent between safe and risky assets when:</a:t>
            </a:r>
          </a:p>
          <a:p>
            <a:pPr marL="456958" lvl="1" indent="0">
              <a:buNone/>
            </a:pPr>
            <a:endParaRPr lang="en-US" dirty="0"/>
          </a:p>
          <a:p>
            <a:pPr marL="456958" lvl="1" indent="0">
              <a:buNone/>
            </a:pPr>
            <a:endParaRPr lang="en-US"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19</a:t>
            </a:fld>
            <a:endParaRPr lang="en-US"/>
          </a:p>
        </p:txBody>
      </p:sp>
    </p:spTree>
    <p:extLst>
      <p:ext uri="{BB962C8B-B14F-4D97-AF65-F5344CB8AC3E}">
        <p14:creationId xmlns:p14="http://schemas.microsoft.com/office/powerpoint/2010/main" val="3103895154"/>
      </p:ext>
    </p:extLst>
  </p:cSld>
  <p:clrMapOvr>
    <a:masterClrMapping/>
  </p:clrMapOvr>
  <mc:AlternateContent xmlns:mc="http://schemas.openxmlformats.org/markup-compatibility/2006" xmlns:p14="http://schemas.microsoft.com/office/powerpoint/2010/main">
    <mc:Choice Requires="p14">
      <p:transition spd="slow" p14:dur="2000" advTm="155"/>
    </mc:Choice>
    <mc:Fallback xmlns="">
      <p:transition xmlns:p14="http://schemas.microsoft.com/office/powerpoint/2010/main" spd="slow" advTm="155"/>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bble-overlay-4.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9144000" cy="6644707"/>
          </a:xfrm>
          <a:prstGeom prst="rect">
            <a:avLst/>
          </a:prstGeom>
        </p:spPr>
      </p:pic>
      <p:sp>
        <p:nvSpPr>
          <p:cNvPr id="2" name="Footer Placeholder 1"/>
          <p:cNvSpPr>
            <a:spLocks noGrp="1"/>
          </p:cNvSpPr>
          <p:nvPr>
            <p:ph type="ftr" sz="quarter" idx="11"/>
          </p:nvPr>
        </p:nvSpPr>
        <p:spPr/>
        <p:txBody>
          <a:bodyPr/>
          <a:lstStyle/>
          <a:p>
            <a:r>
              <a:rPr lang="nl-NL" smtClean="0"/>
              <a:t>Oxford Econ 22.Jan.15</a:t>
            </a:r>
            <a:endParaRPr lang="en-US"/>
          </a:p>
        </p:txBody>
      </p:sp>
      <p:sp>
        <p:nvSpPr>
          <p:cNvPr id="3" name="Slide Number Placeholder 2"/>
          <p:cNvSpPr>
            <a:spLocks noGrp="1"/>
          </p:cNvSpPr>
          <p:nvPr>
            <p:ph type="sldNum" sz="quarter" idx="12"/>
          </p:nvPr>
        </p:nvSpPr>
        <p:spPr/>
        <p:txBody>
          <a:bodyPr/>
          <a:lstStyle/>
          <a:p>
            <a:fld id="{BD10E888-B3FA-F142-B686-335389289F5B}" type="slidenum">
              <a:rPr lang="en-US" smtClean="0"/>
              <a:t>2</a:t>
            </a:fld>
            <a:endParaRPr lang="en-US"/>
          </a:p>
        </p:txBody>
      </p:sp>
    </p:spTree>
    <p:extLst>
      <p:ext uri="{BB962C8B-B14F-4D97-AF65-F5344CB8AC3E}">
        <p14:creationId xmlns:p14="http://schemas.microsoft.com/office/powerpoint/2010/main" val="1321701211"/>
      </p:ext>
    </p:extLst>
  </p:cSld>
  <p:clrMapOvr>
    <a:masterClrMapping/>
  </p:clrMapOvr>
  <mc:AlternateContent xmlns:mc="http://schemas.openxmlformats.org/markup-compatibility/2006" xmlns:p14="http://schemas.microsoft.com/office/powerpoint/2010/main">
    <mc:Choice Requires="p14">
      <p:transition spd="slow" p14:dur="2000" advTm="18686"/>
    </mc:Choice>
    <mc:Fallback xmlns="">
      <p:transition xmlns:p14="http://schemas.microsoft.com/office/powerpoint/2010/main" spd="slow" advTm="18686"/>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Value</a:t>
            </a:r>
            <a:endParaRPr lang="en-US" dirty="0"/>
          </a:p>
        </p:txBody>
      </p:sp>
      <p:sp>
        <p:nvSpPr>
          <p:cNvPr id="3" name="Content Placeholder 2"/>
          <p:cNvSpPr>
            <a:spLocks noGrp="1"/>
          </p:cNvSpPr>
          <p:nvPr>
            <p:ph idx="1"/>
          </p:nvPr>
        </p:nvSpPr>
        <p:spPr/>
        <p:txBody>
          <a:bodyPr/>
          <a:lstStyle/>
          <a:p>
            <a:r>
              <a:rPr lang="en-US" dirty="0" smtClean="0"/>
              <a:t>Indifferent between safe and risky assets when:</a:t>
            </a:r>
          </a:p>
          <a:p>
            <a:pPr marL="456958" lvl="1"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48817399"/>
              </p:ext>
            </p:extLst>
          </p:nvPr>
        </p:nvGraphicFramePr>
        <p:xfrm>
          <a:off x="3098800" y="2611438"/>
          <a:ext cx="16459200" cy="876300"/>
        </p:xfrm>
        <a:graphic>
          <a:graphicData uri="http://schemas.openxmlformats.org/presentationml/2006/ole">
            <mc:AlternateContent xmlns:mc="http://schemas.openxmlformats.org/markup-compatibility/2006">
              <mc:Choice xmlns:v="urn:schemas-microsoft-com:vml" Requires="v">
                <p:oleObj spid="_x0000_s8351" name="Document" r:id="rId3" imgW="5486400" imgH="292100" progId="Word.Document.12">
                  <p:embed/>
                </p:oleObj>
              </mc:Choice>
              <mc:Fallback>
                <p:oleObj name="Document" r:id="rId3" imgW="5486400" imgH="292100" progId="Word.Document.12">
                  <p:embed/>
                  <p:pic>
                    <p:nvPicPr>
                      <p:cNvPr id="0" name=""/>
                      <p:cNvPicPr/>
                      <p:nvPr/>
                    </p:nvPicPr>
                    <p:blipFill>
                      <a:blip r:embed="rId4"/>
                      <a:stretch>
                        <a:fillRect/>
                      </a:stretch>
                    </p:blipFill>
                    <p:spPr>
                      <a:xfrm>
                        <a:off x="3098800" y="2611438"/>
                        <a:ext cx="16459200" cy="876300"/>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nl-NL" smtClean="0"/>
              <a:t>Oxford Econ 22.Jan.15</a:t>
            </a:r>
            <a:endParaRPr lang="en-US"/>
          </a:p>
        </p:txBody>
      </p:sp>
      <p:sp>
        <p:nvSpPr>
          <p:cNvPr id="6" name="Slide Number Placeholder 5"/>
          <p:cNvSpPr>
            <a:spLocks noGrp="1"/>
          </p:cNvSpPr>
          <p:nvPr>
            <p:ph type="sldNum" sz="quarter" idx="12"/>
          </p:nvPr>
        </p:nvSpPr>
        <p:spPr/>
        <p:txBody>
          <a:bodyPr/>
          <a:lstStyle/>
          <a:p>
            <a:fld id="{BD10E888-B3FA-F142-B686-335389289F5B}" type="slidenum">
              <a:rPr lang="en-US" smtClean="0"/>
              <a:t>20</a:t>
            </a:fld>
            <a:endParaRPr lang="en-US"/>
          </a:p>
        </p:txBody>
      </p:sp>
    </p:spTree>
    <p:extLst>
      <p:ext uri="{BB962C8B-B14F-4D97-AF65-F5344CB8AC3E}">
        <p14:creationId xmlns:p14="http://schemas.microsoft.com/office/powerpoint/2010/main" val="2967051294"/>
      </p:ext>
    </p:extLst>
  </p:cSld>
  <p:clrMapOvr>
    <a:masterClrMapping/>
  </p:clrMapOvr>
  <mc:AlternateContent xmlns:mc="http://schemas.openxmlformats.org/markup-compatibility/2006" xmlns:p14="http://schemas.microsoft.com/office/powerpoint/2010/main">
    <mc:Choice Requires="p14">
      <p:transition spd="slow" p14:dur="2000" advTm="94"/>
    </mc:Choice>
    <mc:Fallback xmlns="">
      <p:transition xmlns:p14="http://schemas.microsoft.com/office/powerpoint/2010/main" spd="slow" advTm="94"/>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Value</a:t>
            </a:r>
            <a:endParaRPr lang="en-US" dirty="0"/>
          </a:p>
        </p:txBody>
      </p:sp>
      <p:sp>
        <p:nvSpPr>
          <p:cNvPr id="3" name="Content Placeholder 2"/>
          <p:cNvSpPr>
            <a:spLocks noGrp="1"/>
          </p:cNvSpPr>
          <p:nvPr>
            <p:ph idx="1"/>
          </p:nvPr>
        </p:nvSpPr>
        <p:spPr/>
        <p:txBody>
          <a:bodyPr/>
          <a:lstStyle/>
          <a:p>
            <a:r>
              <a:rPr lang="en-US" dirty="0" smtClean="0"/>
              <a:t>Indifferent between safe and risky assets when:</a:t>
            </a:r>
          </a:p>
          <a:p>
            <a:pPr marL="456958" lvl="1"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33649107"/>
              </p:ext>
            </p:extLst>
          </p:nvPr>
        </p:nvGraphicFramePr>
        <p:xfrm>
          <a:off x="3098800" y="2611438"/>
          <a:ext cx="16459200" cy="876300"/>
        </p:xfrm>
        <a:graphic>
          <a:graphicData uri="http://schemas.openxmlformats.org/presentationml/2006/ole">
            <mc:AlternateContent xmlns:mc="http://schemas.openxmlformats.org/markup-compatibility/2006">
              <mc:Choice xmlns:v="urn:schemas-microsoft-com:vml" Requires="v">
                <p:oleObj spid="_x0000_s9365" name="Document" r:id="rId3" imgW="5486400" imgH="292100" progId="Word.Document.12">
                  <p:embed/>
                </p:oleObj>
              </mc:Choice>
              <mc:Fallback>
                <p:oleObj name="Document" r:id="rId3" imgW="5486400" imgH="292100" progId="Word.Document.12">
                  <p:embed/>
                  <p:pic>
                    <p:nvPicPr>
                      <p:cNvPr id="0" name=""/>
                      <p:cNvPicPr/>
                      <p:nvPr/>
                    </p:nvPicPr>
                    <p:blipFill>
                      <a:blip r:embed="rId4"/>
                      <a:stretch>
                        <a:fillRect/>
                      </a:stretch>
                    </p:blipFill>
                    <p:spPr>
                      <a:xfrm>
                        <a:off x="3098800" y="2611438"/>
                        <a:ext cx="16459200" cy="876300"/>
                      </a:xfrm>
                      <a:prstGeom prst="rect">
                        <a:avLst/>
                      </a:prstGeom>
                    </p:spPr>
                  </p:pic>
                </p:oleObj>
              </mc:Fallback>
            </mc:AlternateContent>
          </a:graphicData>
        </a:graphic>
      </p:graphicFrame>
      <p:sp>
        <p:nvSpPr>
          <p:cNvPr id="17" name="Freeform 16"/>
          <p:cNvSpPr/>
          <p:nvPr/>
        </p:nvSpPr>
        <p:spPr>
          <a:xfrm>
            <a:off x="3507909" y="3371361"/>
            <a:ext cx="861857" cy="638255"/>
          </a:xfrm>
          <a:custGeom>
            <a:avLst/>
            <a:gdLst>
              <a:gd name="connsiteX0" fmla="*/ 1088661 w 1088661"/>
              <a:gd name="connsiteY0" fmla="*/ 0 h 840776"/>
              <a:gd name="connsiteX1" fmla="*/ 619932 w 1088661"/>
              <a:gd name="connsiteY1" fmla="*/ 831502 h 840776"/>
              <a:gd name="connsiteX2" fmla="*/ 0 w 1088661"/>
              <a:gd name="connsiteY2" fmla="*/ 468665 h 840776"/>
              <a:gd name="connsiteX3" fmla="*/ 0 w 1088661"/>
              <a:gd name="connsiteY3" fmla="*/ 468665 h 840776"/>
              <a:gd name="connsiteX0" fmla="*/ 1088661 w 1088661"/>
              <a:gd name="connsiteY0" fmla="*/ 0 h 832966"/>
              <a:gd name="connsiteX1" fmla="*/ 974065 w 1088661"/>
              <a:gd name="connsiteY1" fmla="*/ 572180 h 832966"/>
              <a:gd name="connsiteX2" fmla="*/ 619932 w 1088661"/>
              <a:gd name="connsiteY2" fmla="*/ 831502 h 832966"/>
              <a:gd name="connsiteX3" fmla="*/ 0 w 1088661"/>
              <a:gd name="connsiteY3" fmla="*/ 468665 h 832966"/>
              <a:gd name="connsiteX4" fmla="*/ 0 w 1088661"/>
              <a:gd name="connsiteY4" fmla="*/ 468665 h 832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661" h="832966">
                <a:moveTo>
                  <a:pt x="1088661" y="0"/>
                </a:moveTo>
                <a:cubicBezTo>
                  <a:pt x="1044096" y="82210"/>
                  <a:pt x="1052186" y="433596"/>
                  <a:pt x="974065" y="572180"/>
                </a:cubicBezTo>
                <a:cubicBezTo>
                  <a:pt x="895944" y="710764"/>
                  <a:pt x="782276" y="848754"/>
                  <a:pt x="619932" y="831502"/>
                </a:cubicBezTo>
                <a:cubicBezTo>
                  <a:pt x="457588" y="814250"/>
                  <a:pt x="0" y="468665"/>
                  <a:pt x="0" y="468665"/>
                </a:cubicBezTo>
                <a:lnTo>
                  <a:pt x="0" y="468665"/>
                </a:lnTo>
              </a:path>
            </a:pathLst>
          </a:cu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6" name="Slide Number Placeholder 5"/>
          <p:cNvSpPr>
            <a:spLocks noGrp="1"/>
          </p:cNvSpPr>
          <p:nvPr>
            <p:ph type="sldNum" sz="quarter" idx="12"/>
          </p:nvPr>
        </p:nvSpPr>
        <p:spPr/>
        <p:txBody>
          <a:bodyPr/>
          <a:lstStyle/>
          <a:p>
            <a:fld id="{BD10E888-B3FA-F142-B686-335389289F5B}" type="slidenum">
              <a:rPr lang="en-US" smtClean="0"/>
              <a:t>21</a:t>
            </a:fld>
            <a:endParaRPr lang="en-US"/>
          </a:p>
        </p:txBody>
      </p:sp>
    </p:spTree>
    <p:extLst>
      <p:ext uri="{BB962C8B-B14F-4D97-AF65-F5344CB8AC3E}">
        <p14:creationId xmlns:p14="http://schemas.microsoft.com/office/powerpoint/2010/main" val="2617976419"/>
      </p:ext>
    </p:extLst>
  </p:cSld>
  <p:clrMapOvr>
    <a:masterClrMapping/>
  </p:clrMapOvr>
  <mc:AlternateContent xmlns:mc="http://schemas.openxmlformats.org/markup-compatibility/2006" xmlns:p14="http://schemas.microsoft.com/office/powerpoint/2010/main">
    <mc:Choice Requires="p14">
      <p:transition spd="slow" p14:dur="2000" advTm="428"/>
    </mc:Choice>
    <mc:Fallback xmlns="">
      <p:transition xmlns:p14="http://schemas.microsoft.com/office/powerpoint/2010/main" spd="slow" advTm="428"/>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Value</a:t>
            </a:r>
            <a:endParaRPr lang="en-US" dirty="0"/>
          </a:p>
        </p:txBody>
      </p:sp>
      <p:sp>
        <p:nvSpPr>
          <p:cNvPr id="3" name="Content Placeholder 2"/>
          <p:cNvSpPr>
            <a:spLocks noGrp="1"/>
          </p:cNvSpPr>
          <p:nvPr>
            <p:ph idx="1"/>
          </p:nvPr>
        </p:nvSpPr>
        <p:spPr/>
        <p:txBody>
          <a:bodyPr/>
          <a:lstStyle/>
          <a:p>
            <a:r>
              <a:rPr lang="en-US" dirty="0" smtClean="0"/>
              <a:t>Indifferent between safe and risky assets when:</a:t>
            </a:r>
          </a:p>
          <a:p>
            <a:pPr marL="456958" lvl="1" indent="0">
              <a:buNone/>
            </a:pPr>
            <a:endParaRPr lang="en-US" dirty="0"/>
          </a:p>
          <a:p>
            <a:pPr marL="456958" lvl="1"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62330487"/>
              </p:ext>
            </p:extLst>
          </p:nvPr>
        </p:nvGraphicFramePr>
        <p:xfrm>
          <a:off x="3098800" y="2648759"/>
          <a:ext cx="16459200" cy="800100"/>
        </p:xfrm>
        <a:graphic>
          <a:graphicData uri="http://schemas.openxmlformats.org/presentationml/2006/ole">
            <mc:AlternateContent xmlns:mc="http://schemas.openxmlformats.org/markup-compatibility/2006">
              <mc:Choice xmlns:v="urn:schemas-microsoft-com:vml" Requires="v">
                <p:oleObj spid="_x0000_s7330" name="Document" r:id="rId3" imgW="5486400" imgH="266700" progId="Word.Document.12">
                  <p:embed/>
                </p:oleObj>
              </mc:Choice>
              <mc:Fallback>
                <p:oleObj name="Document" r:id="rId3" imgW="5486400" imgH="266700" progId="Word.Document.12">
                  <p:embed/>
                  <p:pic>
                    <p:nvPicPr>
                      <p:cNvPr id="0" name=""/>
                      <p:cNvPicPr/>
                      <p:nvPr/>
                    </p:nvPicPr>
                    <p:blipFill>
                      <a:blip r:embed="rId4"/>
                      <a:stretch>
                        <a:fillRect/>
                      </a:stretch>
                    </p:blipFill>
                    <p:spPr>
                      <a:xfrm>
                        <a:off x="3098800" y="2648759"/>
                        <a:ext cx="16459200" cy="800100"/>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nl-NL" smtClean="0"/>
              <a:t>Oxford Econ 22.Jan.15</a:t>
            </a:r>
            <a:endParaRPr lang="en-US"/>
          </a:p>
        </p:txBody>
      </p:sp>
      <p:sp>
        <p:nvSpPr>
          <p:cNvPr id="6" name="Slide Number Placeholder 5"/>
          <p:cNvSpPr>
            <a:spLocks noGrp="1"/>
          </p:cNvSpPr>
          <p:nvPr>
            <p:ph type="sldNum" sz="quarter" idx="12"/>
          </p:nvPr>
        </p:nvSpPr>
        <p:spPr/>
        <p:txBody>
          <a:bodyPr/>
          <a:lstStyle/>
          <a:p>
            <a:fld id="{BD10E888-B3FA-F142-B686-335389289F5B}" type="slidenum">
              <a:rPr lang="en-US" smtClean="0"/>
              <a:t>22</a:t>
            </a:fld>
            <a:endParaRPr lang="en-US"/>
          </a:p>
        </p:txBody>
      </p:sp>
    </p:spTree>
    <p:extLst>
      <p:ext uri="{BB962C8B-B14F-4D97-AF65-F5344CB8AC3E}">
        <p14:creationId xmlns:p14="http://schemas.microsoft.com/office/powerpoint/2010/main" val="131394067"/>
      </p:ext>
    </p:extLst>
  </p:cSld>
  <p:clrMapOvr>
    <a:masterClrMapping/>
  </p:clrMapOvr>
  <mc:AlternateContent xmlns:mc="http://schemas.openxmlformats.org/markup-compatibility/2006" xmlns:p14="http://schemas.microsoft.com/office/powerpoint/2010/main">
    <mc:Choice Requires="p14">
      <p:transition spd="slow" p14:dur="2000" advTm="164"/>
    </mc:Choice>
    <mc:Fallback xmlns="">
      <p:transition xmlns:p14="http://schemas.microsoft.com/office/powerpoint/2010/main" spd="slow" advTm="164"/>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Value</a:t>
            </a:r>
            <a:endParaRPr lang="en-US" dirty="0"/>
          </a:p>
        </p:txBody>
      </p:sp>
      <p:sp>
        <p:nvSpPr>
          <p:cNvPr id="3" name="Content Placeholder 2"/>
          <p:cNvSpPr>
            <a:spLocks noGrp="1"/>
          </p:cNvSpPr>
          <p:nvPr>
            <p:ph idx="1"/>
          </p:nvPr>
        </p:nvSpPr>
        <p:spPr/>
        <p:txBody>
          <a:bodyPr/>
          <a:lstStyle/>
          <a:p>
            <a:r>
              <a:rPr lang="en-US" dirty="0" smtClean="0"/>
              <a:t>Indifferent between safe and risky assets when:</a:t>
            </a:r>
          </a:p>
          <a:p>
            <a:pPr marL="456958" lvl="1" indent="0">
              <a:buNone/>
            </a:pPr>
            <a:endParaRPr lang="en-US" dirty="0"/>
          </a:p>
          <a:p>
            <a:pPr marL="456958" lvl="1" indent="0">
              <a:buNone/>
            </a:pPr>
            <a:endParaRPr lang="en-US" dirty="0"/>
          </a:p>
          <a:p>
            <a:r>
              <a:rPr lang="en-US" dirty="0" smtClean="0"/>
              <a:t>Choose parameters:</a:t>
            </a:r>
          </a:p>
        </p:txBody>
      </p:sp>
      <p:graphicFrame>
        <p:nvGraphicFramePr>
          <p:cNvPr id="4" name="Object 3"/>
          <p:cNvGraphicFramePr>
            <a:graphicFrameLocks noChangeAspect="1"/>
          </p:cNvGraphicFramePr>
          <p:nvPr>
            <p:extLst>
              <p:ext uri="{D42A27DB-BD31-4B8C-83A1-F6EECF244321}">
                <p14:modId xmlns:p14="http://schemas.microsoft.com/office/powerpoint/2010/main" val="836594209"/>
              </p:ext>
            </p:extLst>
          </p:nvPr>
        </p:nvGraphicFramePr>
        <p:xfrm>
          <a:off x="2296773" y="4621478"/>
          <a:ext cx="16459200" cy="800100"/>
        </p:xfrm>
        <a:graphic>
          <a:graphicData uri="http://schemas.openxmlformats.org/presentationml/2006/ole">
            <mc:AlternateContent xmlns:mc="http://schemas.openxmlformats.org/markup-compatibility/2006">
              <mc:Choice xmlns:v="urn:schemas-microsoft-com:vml" Requires="v">
                <p:oleObj spid="_x0000_s1314" name="Document" r:id="rId3" imgW="5486400" imgH="266700" progId="Word.Document.12">
                  <p:embed/>
                </p:oleObj>
              </mc:Choice>
              <mc:Fallback>
                <p:oleObj name="Document" r:id="rId3" imgW="5486400" imgH="266700" progId="Word.Document.12">
                  <p:embed/>
                  <p:pic>
                    <p:nvPicPr>
                      <p:cNvPr id="0" name=""/>
                      <p:cNvPicPr/>
                      <p:nvPr/>
                    </p:nvPicPr>
                    <p:blipFill>
                      <a:blip r:embed="rId4"/>
                      <a:stretch>
                        <a:fillRect/>
                      </a:stretch>
                    </p:blipFill>
                    <p:spPr>
                      <a:xfrm>
                        <a:off x="2296773" y="4621478"/>
                        <a:ext cx="16459200" cy="8001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02814500"/>
              </p:ext>
            </p:extLst>
          </p:nvPr>
        </p:nvGraphicFramePr>
        <p:xfrm>
          <a:off x="3098800" y="2648759"/>
          <a:ext cx="16459200" cy="800100"/>
        </p:xfrm>
        <a:graphic>
          <a:graphicData uri="http://schemas.openxmlformats.org/presentationml/2006/ole">
            <mc:AlternateContent xmlns:mc="http://schemas.openxmlformats.org/markup-compatibility/2006">
              <mc:Choice xmlns:v="urn:schemas-microsoft-com:vml" Requires="v">
                <p:oleObj spid="_x0000_s1315" name="Document" r:id="rId5" imgW="5486400" imgH="266700" progId="Word.Document.12">
                  <p:embed/>
                </p:oleObj>
              </mc:Choice>
              <mc:Fallback>
                <p:oleObj name="Document" r:id="rId5" imgW="5486400" imgH="266700" progId="Word.Document.12">
                  <p:embed/>
                  <p:pic>
                    <p:nvPicPr>
                      <p:cNvPr id="0" name=""/>
                      <p:cNvPicPr/>
                      <p:nvPr/>
                    </p:nvPicPr>
                    <p:blipFill>
                      <a:blip r:embed="rId6"/>
                      <a:stretch>
                        <a:fillRect/>
                      </a:stretch>
                    </p:blipFill>
                    <p:spPr>
                      <a:xfrm>
                        <a:off x="3098800" y="2648759"/>
                        <a:ext cx="16459200" cy="800100"/>
                      </a:xfrm>
                      <a:prstGeom prst="rect">
                        <a:avLst/>
                      </a:prstGeom>
                    </p:spPr>
                  </p:pic>
                </p:oleObj>
              </mc:Fallback>
            </mc:AlternateContent>
          </a:graphicData>
        </a:graphic>
      </p:graphicFrame>
      <p:sp>
        <p:nvSpPr>
          <p:cNvPr id="6" name="Footer Placeholder 5"/>
          <p:cNvSpPr>
            <a:spLocks noGrp="1"/>
          </p:cNvSpPr>
          <p:nvPr>
            <p:ph type="ftr" sz="quarter" idx="11"/>
          </p:nvPr>
        </p:nvSpPr>
        <p:spPr/>
        <p:txBody>
          <a:bodyPr/>
          <a:lstStyle/>
          <a:p>
            <a:r>
              <a:rPr lang="nl-NL" smtClean="0"/>
              <a:t>Oxford Econ 22.Jan.15</a:t>
            </a:r>
            <a:endParaRPr lang="en-US"/>
          </a:p>
        </p:txBody>
      </p:sp>
      <p:sp>
        <p:nvSpPr>
          <p:cNvPr id="7" name="Slide Number Placeholder 6"/>
          <p:cNvSpPr>
            <a:spLocks noGrp="1"/>
          </p:cNvSpPr>
          <p:nvPr>
            <p:ph type="sldNum" sz="quarter" idx="12"/>
          </p:nvPr>
        </p:nvSpPr>
        <p:spPr/>
        <p:txBody>
          <a:bodyPr/>
          <a:lstStyle/>
          <a:p>
            <a:fld id="{BD10E888-B3FA-F142-B686-335389289F5B}" type="slidenum">
              <a:rPr lang="en-US" smtClean="0"/>
              <a:t>23</a:t>
            </a:fld>
            <a:endParaRPr lang="en-US"/>
          </a:p>
        </p:txBody>
      </p:sp>
    </p:spTree>
    <p:extLst>
      <p:ext uri="{BB962C8B-B14F-4D97-AF65-F5344CB8AC3E}">
        <p14:creationId xmlns:p14="http://schemas.microsoft.com/office/powerpoint/2010/main" val="950507104"/>
      </p:ext>
    </p:extLst>
  </p:cSld>
  <p:clrMapOvr>
    <a:masterClrMapping/>
  </p:clrMapOvr>
  <mc:AlternateContent xmlns:mc="http://schemas.openxmlformats.org/markup-compatibility/2006" xmlns:p14="http://schemas.microsoft.com/office/powerpoint/2010/main">
    <mc:Choice Requires="p14">
      <p:transition spd="slow" p14:dur="2000" advTm="575"/>
    </mc:Choice>
    <mc:Fallback xmlns="">
      <p:transition xmlns:p14="http://schemas.microsoft.com/office/powerpoint/2010/main" spd="slow" advTm="575"/>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6454691" y="447989"/>
            <a:ext cx="2133301" cy="2643502"/>
            <a:chOff x="16395192" y="445532"/>
            <a:chExt cx="4266594" cy="5287003"/>
          </a:xfrm>
        </p:grpSpPr>
        <p:cxnSp>
          <p:nvCxnSpPr>
            <p:cNvPr id="5" name="Straight Connector 4"/>
            <p:cNvCxnSpPr/>
            <p:nvPr/>
          </p:nvCxnSpPr>
          <p:spPr>
            <a:xfrm>
              <a:off x="17526000" y="797118"/>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6852392" y="814863"/>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6852392" y="2633472"/>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6852392" y="1719072"/>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6852392" y="5363203"/>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6852392" y="3547872"/>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6852392" y="4462272"/>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6395192" y="3090672"/>
              <a:ext cx="2286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8636554" y="2719702"/>
              <a:ext cx="1564909" cy="73866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P</a:t>
              </a:r>
              <a:r>
                <a:rPr lang="en-US" baseline="-25000" dirty="0" smtClean="0"/>
                <a:t>t-1 </a:t>
              </a:r>
              <a:endParaRPr lang="en-US" baseline="-25000" dirty="0"/>
            </a:p>
          </p:txBody>
        </p:sp>
        <p:sp>
          <p:nvSpPr>
            <p:cNvPr id="14" name="Rectangle 13"/>
            <p:cNvSpPr/>
            <p:nvPr/>
          </p:nvSpPr>
          <p:spPr>
            <a:xfrm>
              <a:off x="18423936" y="445532"/>
              <a:ext cx="2237850" cy="738664"/>
            </a:xfrm>
            <a:prstGeom prst="rect">
              <a:avLst/>
            </a:prstGeom>
          </p:spPr>
          <p:txBody>
            <a:bodyPr wrap="none">
              <a:spAutoFit/>
            </a:bodyPr>
            <a:lstStyle/>
            <a:p>
              <a:r>
                <a:rPr lang="en-US" dirty="0" smtClean="0"/>
                <a:t>1.25(P</a:t>
              </a:r>
              <a:r>
                <a:rPr lang="en-US" baseline="-25000" dirty="0" smtClean="0"/>
                <a:t>t-1</a:t>
              </a:r>
              <a:r>
                <a:rPr lang="en-US" dirty="0" smtClean="0"/>
                <a:t>)</a:t>
              </a:r>
              <a:endParaRPr lang="en-US" baseline="-25000" dirty="0"/>
            </a:p>
          </p:txBody>
        </p:sp>
        <p:sp>
          <p:nvSpPr>
            <p:cNvPr id="15" name="Rectangle 14"/>
            <p:cNvSpPr/>
            <p:nvPr/>
          </p:nvSpPr>
          <p:spPr>
            <a:xfrm>
              <a:off x="18423936" y="4993871"/>
              <a:ext cx="2156673" cy="738664"/>
            </a:xfrm>
            <a:prstGeom prst="rect">
              <a:avLst/>
            </a:prstGeom>
          </p:spPr>
          <p:txBody>
            <a:bodyPr wrap="none">
              <a:spAutoFit/>
            </a:bodyPr>
            <a:lstStyle/>
            <a:p>
              <a:r>
                <a:rPr lang="en-US" dirty="0" smtClean="0"/>
                <a:t>0.75(P</a:t>
              </a:r>
              <a:r>
                <a:rPr lang="en-US" baseline="-25000" dirty="0" smtClean="0"/>
                <a:t>t-1</a:t>
              </a:r>
              <a:r>
                <a:rPr lang="en-US" dirty="0" smtClean="0"/>
                <a:t>)</a:t>
              </a:r>
              <a:endParaRPr lang="en-US" baseline="-25000" dirty="0"/>
            </a:p>
          </p:txBody>
        </p:sp>
      </p:grpSp>
      <p:grpSp>
        <p:nvGrpSpPr>
          <p:cNvPr id="17" name="Group 16"/>
          <p:cNvGrpSpPr>
            <a:grpSpLocks noChangeAspect="1"/>
          </p:cNvGrpSpPr>
          <p:nvPr/>
        </p:nvGrpSpPr>
        <p:grpSpPr>
          <a:xfrm>
            <a:off x="18941467" y="10673080"/>
            <a:ext cx="2298934" cy="1097280"/>
            <a:chOff x="17210401" y="8942864"/>
            <a:chExt cx="5747333" cy="2743200"/>
          </a:xfrm>
        </p:grpSpPr>
        <p:pic>
          <p:nvPicPr>
            <p:cNvPr id="18" name="Picture 17"/>
            <p:cNvPicPr>
              <a:picLocks/>
            </p:cNvPicPr>
            <p:nvPr/>
          </p:nvPicPr>
          <p:blipFill>
            <a:blip r:embed="rId2">
              <a:extLst>
                <a:ext uri="{28A0092B-C50C-407E-A947-70E740481C1C}">
                  <a14:useLocalDpi xmlns:a14="http://schemas.microsoft.com/office/drawing/2010/main" val="0"/>
                </a:ext>
              </a:extLst>
            </a:blip>
            <a:stretch>
              <a:fillRect/>
            </a:stretch>
          </p:blipFill>
          <p:spPr>
            <a:xfrm>
              <a:off x="17210401" y="8942864"/>
              <a:ext cx="4572000" cy="2743200"/>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19" name="TextBox 18"/>
            <p:cNvSpPr txBox="1"/>
            <p:nvPr/>
          </p:nvSpPr>
          <p:spPr>
            <a:xfrm>
              <a:off x="21782401" y="9022375"/>
              <a:ext cx="1175333" cy="738664"/>
            </a:xfrm>
            <a:prstGeom prst="rect">
              <a:avLst/>
            </a:prstGeom>
            <a:noFill/>
          </p:spPr>
          <p:txBody>
            <a:bodyPr wrap="square" rtlCol="0">
              <a:spAutoFit/>
            </a:bodyPr>
            <a:lstStyle/>
            <a:p>
              <a:r>
                <a:rPr lang="en-US" dirty="0" smtClean="0"/>
                <a:t> 10s</a:t>
              </a:r>
              <a:endParaRPr lang="en-US" dirty="0"/>
            </a:p>
          </p:txBody>
        </p:sp>
      </p:grpSp>
      <p:grpSp>
        <p:nvGrpSpPr>
          <p:cNvPr id="20" name="Group 19"/>
          <p:cNvGrpSpPr>
            <a:grpSpLocks noChangeAspect="1"/>
          </p:cNvGrpSpPr>
          <p:nvPr/>
        </p:nvGrpSpPr>
        <p:grpSpPr>
          <a:xfrm>
            <a:off x="3203549" y="2852852"/>
            <a:ext cx="2929748" cy="1371605"/>
            <a:chOff x="8628781" y="4140200"/>
            <a:chExt cx="5859495" cy="2743200"/>
          </a:xfrm>
        </p:grpSpPr>
        <p:pic>
          <p:nvPicPr>
            <p:cNvPr id="21" name="Picture 20"/>
            <p:cNvPicPr>
              <a:picLocks/>
            </p:cNvPicPr>
            <p:nvPr/>
          </p:nvPicPr>
          <p:blipFill>
            <a:blip r:embed="rId2">
              <a:extLst>
                <a:ext uri="{28A0092B-C50C-407E-A947-70E740481C1C}">
                  <a14:useLocalDpi xmlns:a14="http://schemas.microsoft.com/office/drawing/2010/main" val="0"/>
                </a:ext>
              </a:extLst>
            </a:blip>
            <a:stretch>
              <a:fillRect/>
            </a:stretch>
          </p:blipFill>
          <p:spPr>
            <a:xfrm>
              <a:off x="8628781" y="4140200"/>
              <a:ext cx="4572000" cy="2743200"/>
            </a:xfrm>
            <a:prstGeom prst="rect">
              <a:avLst/>
            </a:prstGeom>
            <a:ln/>
          </p:spPr>
          <p:style>
            <a:lnRef idx="1">
              <a:schemeClr val="accent5"/>
            </a:lnRef>
            <a:fillRef idx="2">
              <a:schemeClr val="accent5"/>
            </a:fillRef>
            <a:effectRef idx="1">
              <a:schemeClr val="accent5"/>
            </a:effectRef>
            <a:fontRef idx="minor">
              <a:schemeClr val="dk1"/>
            </a:fontRef>
          </p:style>
        </p:pic>
        <p:sp>
          <p:nvSpPr>
            <p:cNvPr id="22" name="TextBox 21"/>
            <p:cNvSpPr txBox="1"/>
            <p:nvPr/>
          </p:nvSpPr>
          <p:spPr>
            <a:xfrm>
              <a:off x="13302381" y="4140200"/>
              <a:ext cx="1185895" cy="738664"/>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stStyle>
            <a:p>
              <a:r>
                <a:rPr lang="en-US" dirty="0"/>
                <a:t>1-7s</a:t>
              </a:r>
            </a:p>
          </p:txBody>
        </p:sp>
      </p:grpSp>
      <p:grpSp>
        <p:nvGrpSpPr>
          <p:cNvPr id="23" name="Group 22"/>
          <p:cNvGrpSpPr>
            <a:grpSpLocks noChangeAspect="1"/>
          </p:cNvGrpSpPr>
          <p:nvPr/>
        </p:nvGrpSpPr>
        <p:grpSpPr>
          <a:xfrm>
            <a:off x="1507963" y="1293014"/>
            <a:ext cx="2922828" cy="1371605"/>
            <a:chOff x="3011727" y="1371600"/>
            <a:chExt cx="5845654" cy="2743200"/>
          </a:xfrm>
        </p:grpSpPr>
        <p:pic>
          <p:nvPicPr>
            <p:cNvPr id="24" name="Picture 23"/>
            <p:cNvPicPr>
              <a:picLocks/>
            </p:cNvPicPr>
            <p:nvPr/>
          </p:nvPicPr>
          <p:blipFill>
            <a:blip r:embed="rId2">
              <a:extLst>
                <a:ext uri="{28A0092B-C50C-407E-A947-70E740481C1C}">
                  <a14:useLocalDpi xmlns:a14="http://schemas.microsoft.com/office/drawing/2010/main" val="0"/>
                </a:ext>
              </a:extLst>
            </a:blip>
            <a:stretch>
              <a:fillRect/>
            </a:stretch>
          </p:blipFill>
          <p:spPr>
            <a:xfrm>
              <a:off x="3011727" y="1371600"/>
              <a:ext cx="4572000" cy="2743200"/>
            </a:xfrm>
            <a:prstGeom prst="rect">
              <a:avLst/>
            </a:prstGeom>
            <a:ln/>
          </p:spPr>
          <p:style>
            <a:lnRef idx="1">
              <a:schemeClr val="accent5"/>
            </a:lnRef>
            <a:fillRef idx="2">
              <a:schemeClr val="accent5"/>
            </a:fillRef>
            <a:effectRef idx="1">
              <a:schemeClr val="accent5"/>
            </a:effectRef>
            <a:fontRef idx="minor">
              <a:schemeClr val="dk1"/>
            </a:fontRef>
          </p:style>
        </p:pic>
        <p:sp>
          <p:nvSpPr>
            <p:cNvPr id="25" name="TextBox 24"/>
            <p:cNvSpPr txBox="1"/>
            <p:nvPr/>
          </p:nvSpPr>
          <p:spPr>
            <a:xfrm>
              <a:off x="7671485" y="1422400"/>
              <a:ext cx="1185896" cy="738664"/>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stStyle>
            <a:p>
              <a:r>
                <a:rPr lang="en-US" dirty="0"/>
                <a:t>1-7s</a:t>
              </a:r>
            </a:p>
          </p:txBody>
        </p:sp>
      </p:grpSp>
      <p:grpSp>
        <p:nvGrpSpPr>
          <p:cNvPr id="26" name="Group 25"/>
          <p:cNvGrpSpPr>
            <a:grpSpLocks noChangeAspect="1"/>
          </p:cNvGrpSpPr>
          <p:nvPr/>
        </p:nvGrpSpPr>
        <p:grpSpPr>
          <a:xfrm>
            <a:off x="948212" y="496162"/>
            <a:ext cx="2761928" cy="1371605"/>
            <a:chOff x="829718" y="-8466"/>
            <a:chExt cx="5523864" cy="2743200"/>
          </a:xfrm>
        </p:grpSpPr>
        <p:pic>
          <p:nvPicPr>
            <p:cNvPr id="27" name="Picture 26" descr="positions.png"/>
            <p:cNvPicPr>
              <a:picLocks/>
            </p:cNvPicPr>
            <p:nvPr/>
          </p:nvPicPr>
          <p:blipFill>
            <a:blip r:embed="rId3">
              <a:extLst>
                <a:ext uri="{28A0092B-C50C-407E-A947-70E740481C1C}">
                  <a14:useLocalDpi xmlns:a14="http://schemas.microsoft.com/office/drawing/2010/main" val="0"/>
                </a:ext>
              </a:extLst>
            </a:blip>
            <a:stretch>
              <a:fillRect/>
            </a:stretch>
          </p:blipFill>
          <p:spPr>
            <a:xfrm>
              <a:off x="829718" y="-8466"/>
              <a:ext cx="4572000" cy="2743200"/>
            </a:xfrm>
            <a:prstGeom prst="rect">
              <a:avLst/>
            </a:prstGeom>
            <a:ln/>
          </p:spPr>
          <p:style>
            <a:lnRef idx="1">
              <a:schemeClr val="accent5"/>
            </a:lnRef>
            <a:fillRef idx="2">
              <a:schemeClr val="accent5"/>
            </a:fillRef>
            <a:effectRef idx="1">
              <a:schemeClr val="accent5"/>
            </a:effectRef>
            <a:fontRef idx="minor">
              <a:schemeClr val="dk1"/>
            </a:fontRef>
          </p:style>
        </p:pic>
        <p:sp>
          <p:nvSpPr>
            <p:cNvPr id="28" name="TextBox 27"/>
            <p:cNvSpPr txBox="1"/>
            <p:nvPr/>
          </p:nvSpPr>
          <p:spPr>
            <a:xfrm>
              <a:off x="5556151" y="80636"/>
              <a:ext cx="797431" cy="738663"/>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stStyle>
            <a:p>
              <a:r>
                <a:rPr lang="en-US" dirty="0"/>
                <a:t>6s</a:t>
              </a:r>
            </a:p>
          </p:txBody>
        </p:sp>
      </p:grpSp>
      <p:pic>
        <p:nvPicPr>
          <p:cNvPr id="30" name="Picture 29"/>
          <p:cNvPicPr>
            <a:picLocks/>
          </p:cNvPicPr>
          <p:nvPr/>
        </p:nvPicPr>
        <p:blipFill>
          <a:blip r:embed="rId4">
            <a:extLst>
              <a:ext uri="{28A0092B-C50C-407E-A947-70E740481C1C}">
                <a14:useLocalDpi xmlns:a14="http://schemas.microsoft.com/office/drawing/2010/main" val="0"/>
              </a:ext>
            </a:extLst>
          </a:blip>
          <a:stretch>
            <a:fillRect/>
          </a:stretch>
        </p:blipFill>
        <p:spPr>
          <a:xfrm>
            <a:off x="2657236" y="2072933"/>
            <a:ext cx="2286002" cy="1371605"/>
          </a:xfrm>
          <a:prstGeom prst="rect">
            <a:avLst/>
          </a:prstGeom>
          <a:ln/>
        </p:spPr>
        <p:style>
          <a:lnRef idx="1">
            <a:schemeClr val="accent5"/>
          </a:lnRef>
          <a:fillRef idx="2">
            <a:schemeClr val="accent5"/>
          </a:fillRef>
          <a:effectRef idx="1">
            <a:schemeClr val="accent5"/>
          </a:effectRef>
          <a:fontRef idx="minor">
            <a:schemeClr val="dk1"/>
          </a:fontRef>
        </p:style>
      </p:pic>
      <p:sp>
        <p:nvSpPr>
          <p:cNvPr id="31" name="TextBox 30"/>
          <p:cNvSpPr txBox="1"/>
          <p:nvPr/>
        </p:nvSpPr>
        <p:spPr>
          <a:xfrm>
            <a:off x="4923839" y="2044711"/>
            <a:ext cx="951309" cy="369333"/>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stStyle>
          <a:p>
            <a:r>
              <a:rPr lang="en-US" dirty="0"/>
              <a:t>2s (x5)</a:t>
            </a:r>
          </a:p>
        </p:txBody>
      </p:sp>
      <p:grpSp>
        <p:nvGrpSpPr>
          <p:cNvPr id="32" name="Group 31"/>
          <p:cNvGrpSpPr>
            <a:grpSpLocks noChangeAspect="1"/>
          </p:cNvGrpSpPr>
          <p:nvPr/>
        </p:nvGrpSpPr>
        <p:grpSpPr>
          <a:xfrm>
            <a:off x="4867909" y="4412687"/>
            <a:ext cx="2903834" cy="1371605"/>
            <a:chOff x="14271145" y="6858000"/>
            <a:chExt cx="5807664" cy="2743200"/>
          </a:xfrm>
        </p:grpSpPr>
        <p:pic>
          <p:nvPicPr>
            <p:cNvPr id="33" name="Picture 32"/>
            <p:cNvPicPr>
              <a:picLocks/>
            </p:cNvPicPr>
            <p:nvPr/>
          </p:nvPicPr>
          <p:blipFill>
            <a:blip r:embed="rId2">
              <a:extLst>
                <a:ext uri="{28A0092B-C50C-407E-A947-70E740481C1C}">
                  <a14:useLocalDpi xmlns:a14="http://schemas.microsoft.com/office/drawing/2010/main" val="0"/>
                </a:ext>
              </a:extLst>
            </a:blip>
            <a:stretch>
              <a:fillRect/>
            </a:stretch>
          </p:blipFill>
          <p:spPr>
            <a:xfrm>
              <a:off x="14271145" y="6858000"/>
              <a:ext cx="4572000" cy="2743200"/>
            </a:xfrm>
            <a:prstGeom prst="rect">
              <a:avLst/>
            </a:prstGeom>
            <a:ln/>
          </p:spPr>
          <p:style>
            <a:lnRef idx="1">
              <a:schemeClr val="accent5"/>
            </a:lnRef>
            <a:fillRef idx="2">
              <a:schemeClr val="accent5"/>
            </a:fillRef>
            <a:effectRef idx="1">
              <a:schemeClr val="accent5"/>
            </a:effectRef>
            <a:fontRef idx="minor">
              <a:schemeClr val="dk1"/>
            </a:fontRef>
          </p:style>
        </p:pic>
        <p:sp>
          <p:nvSpPr>
            <p:cNvPr id="34" name="TextBox 33"/>
            <p:cNvSpPr txBox="1"/>
            <p:nvPr/>
          </p:nvSpPr>
          <p:spPr>
            <a:xfrm>
              <a:off x="18903367" y="6883400"/>
              <a:ext cx="1175442" cy="738664"/>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stStyle>
            <a:p>
              <a:r>
                <a:rPr lang="en-US" dirty="0"/>
                <a:t> 10s</a:t>
              </a:r>
            </a:p>
          </p:txBody>
        </p:sp>
      </p:grpSp>
      <p:pic>
        <p:nvPicPr>
          <p:cNvPr id="36" name="Picture 35"/>
          <p:cNvPicPr>
            <a:picLocks/>
          </p:cNvPicPr>
          <p:nvPr/>
        </p:nvPicPr>
        <p:blipFill>
          <a:blip r:embed="rId5">
            <a:extLst>
              <a:ext uri="{28A0092B-C50C-407E-A947-70E740481C1C}">
                <a14:useLocalDpi xmlns:a14="http://schemas.microsoft.com/office/drawing/2010/main" val="0"/>
              </a:ext>
            </a:extLst>
          </a:blip>
          <a:stretch>
            <a:fillRect/>
          </a:stretch>
        </p:blipFill>
        <p:spPr>
          <a:xfrm>
            <a:off x="4342809" y="3632771"/>
            <a:ext cx="2247856" cy="1371602"/>
          </a:xfrm>
          <a:prstGeom prst="rect">
            <a:avLst/>
          </a:prstGeom>
          <a:ln/>
        </p:spPr>
        <p:style>
          <a:lnRef idx="1">
            <a:schemeClr val="accent5"/>
          </a:lnRef>
          <a:fillRef idx="2">
            <a:schemeClr val="accent5"/>
          </a:fillRef>
          <a:effectRef idx="1">
            <a:schemeClr val="accent5"/>
          </a:effectRef>
          <a:fontRef idx="minor">
            <a:schemeClr val="dk1"/>
          </a:fontRef>
        </p:style>
      </p:pic>
      <p:sp>
        <p:nvSpPr>
          <p:cNvPr id="37" name="TextBox 36"/>
          <p:cNvSpPr txBox="1"/>
          <p:nvPr/>
        </p:nvSpPr>
        <p:spPr>
          <a:xfrm>
            <a:off x="6607631" y="3550927"/>
            <a:ext cx="598728" cy="369333"/>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stStyle>
          <a:p>
            <a:r>
              <a:rPr lang="en-US" dirty="0"/>
              <a:t>2s</a:t>
            </a:r>
          </a:p>
        </p:txBody>
      </p:sp>
      <p:pic>
        <p:nvPicPr>
          <p:cNvPr id="39" name="Picture 38" descr="dividendsinterest.png"/>
          <p:cNvPicPr>
            <a:picLocks/>
          </p:cNvPicPr>
          <p:nvPr/>
        </p:nvPicPr>
        <p:blipFill>
          <a:blip r:embed="rId6">
            <a:extLst>
              <a:ext uri="{28A0092B-C50C-407E-A947-70E740481C1C}">
                <a14:useLocalDpi xmlns:a14="http://schemas.microsoft.com/office/drawing/2010/main" val="0"/>
              </a:ext>
            </a:extLst>
          </a:blip>
          <a:stretch>
            <a:fillRect/>
          </a:stretch>
        </p:blipFill>
        <p:spPr>
          <a:xfrm>
            <a:off x="6015119" y="5192605"/>
            <a:ext cx="2285998" cy="1371605"/>
          </a:xfrm>
          <a:prstGeom prst="rect">
            <a:avLst/>
          </a:prstGeom>
          <a:ln/>
        </p:spPr>
        <p:style>
          <a:lnRef idx="1">
            <a:schemeClr val="accent5"/>
          </a:lnRef>
          <a:fillRef idx="2">
            <a:schemeClr val="accent5"/>
          </a:fillRef>
          <a:effectRef idx="1">
            <a:schemeClr val="accent5"/>
          </a:effectRef>
          <a:fontRef idx="minor">
            <a:schemeClr val="dk1"/>
          </a:fontRef>
        </p:style>
      </p:pic>
      <p:sp>
        <p:nvSpPr>
          <p:cNvPr id="40" name="TextBox 39"/>
          <p:cNvSpPr txBox="1"/>
          <p:nvPr/>
        </p:nvSpPr>
        <p:spPr>
          <a:xfrm>
            <a:off x="8358634" y="5204639"/>
            <a:ext cx="458715" cy="369333"/>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stStyle>
          <a:p>
            <a:r>
              <a:rPr lang="en-US" dirty="0"/>
              <a:t>2s</a:t>
            </a:r>
          </a:p>
        </p:txBody>
      </p:sp>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585" y="4318163"/>
            <a:ext cx="2712720" cy="2204720"/>
          </a:xfrm>
          <a:prstGeom prst="rect">
            <a:avLst/>
          </a:prstGeom>
        </p:spPr>
      </p:pic>
      <p:sp>
        <p:nvSpPr>
          <p:cNvPr id="42" name="TextBox 41"/>
          <p:cNvSpPr txBox="1">
            <a:spLocks noChangeAspect="1"/>
          </p:cNvSpPr>
          <p:nvPr/>
        </p:nvSpPr>
        <p:spPr>
          <a:xfrm>
            <a:off x="232828" y="529897"/>
            <a:ext cx="582083" cy="461665"/>
          </a:xfrm>
          <a:prstGeom prst="rect">
            <a:avLst/>
          </a:prstGeom>
          <a:noFill/>
        </p:spPr>
        <p:txBody>
          <a:bodyPr wrap="square" rtlCol="0">
            <a:spAutoFit/>
          </a:bodyPr>
          <a:lstStyle/>
          <a:p>
            <a:r>
              <a:rPr lang="en-US" sz="2400" dirty="0" smtClean="0"/>
              <a:t>A)</a:t>
            </a:r>
            <a:endParaRPr lang="en-US" sz="2400" dirty="0"/>
          </a:p>
        </p:txBody>
      </p:sp>
      <p:sp>
        <p:nvSpPr>
          <p:cNvPr id="43" name="TextBox 42"/>
          <p:cNvSpPr txBox="1"/>
          <p:nvPr/>
        </p:nvSpPr>
        <p:spPr>
          <a:xfrm>
            <a:off x="5823061" y="513095"/>
            <a:ext cx="465667" cy="461665"/>
          </a:xfrm>
          <a:prstGeom prst="rect">
            <a:avLst/>
          </a:prstGeom>
          <a:noFill/>
        </p:spPr>
        <p:txBody>
          <a:bodyPr wrap="square" rtlCol="0">
            <a:spAutoFit/>
          </a:bodyPr>
          <a:lstStyle>
            <a:defPPr>
              <a:defRPr lang="en-US"/>
            </a:defPPr>
            <a:lvl1pPr>
              <a:defRPr sz="2400"/>
            </a:lvl1pPr>
          </a:lstStyle>
          <a:p>
            <a:r>
              <a:rPr lang="en-US" dirty="0"/>
              <a:t>B)</a:t>
            </a:r>
          </a:p>
        </p:txBody>
      </p:sp>
      <p:sp>
        <p:nvSpPr>
          <p:cNvPr id="44" name="TextBox 43"/>
          <p:cNvSpPr txBox="1"/>
          <p:nvPr/>
        </p:nvSpPr>
        <p:spPr>
          <a:xfrm>
            <a:off x="232833" y="4337898"/>
            <a:ext cx="465667" cy="461665"/>
          </a:xfrm>
          <a:prstGeom prst="rect">
            <a:avLst/>
          </a:prstGeom>
          <a:noFill/>
        </p:spPr>
        <p:txBody>
          <a:bodyPr wrap="square" rtlCol="0">
            <a:spAutoFit/>
          </a:bodyPr>
          <a:lstStyle>
            <a:defPPr>
              <a:defRPr lang="en-US"/>
            </a:defPPr>
            <a:lvl1pPr>
              <a:defRPr sz="2400"/>
            </a:lvl1pPr>
          </a:lstStyle>
          <a:p>
            <a:r>
              <a:rPr lang="en-US" dirty="0"/>
              <a:t>C)</a:t>
            </a:r>
          </a:p>
        </p:txBody>
      </p:sp>
      <p:cxnSp>
        <p:nvCxnSpPr>
          <p:cNvPr id="54" name="Curved Connector 53"/>
          <p:cNvCxnSpPr/>
          <p:nvPr/>
        </p:nvCxnSpPr>
        <p:spPr>
          <a:xfrm rot="10800000" flipV="1">
            <a:off x="4148668" y="1318413"/>
            <a:ext cx="2871431" cy="1137946"/>
          </a:xfrm>
          <a:prstGeom prst="curvedConnector3">
            <a:avLst>
              <a:gd name="adj1" fmla="val 70050"/>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60" name="Curved Connector 59"/>
          <p:cNvCxnSpPr/>
          <p:nvPr/>
        </p:nvCxnSpPr>
        <p:spPr>
          <a:xfrm flipV="1">
            <a:off x="1693333" y="4429620"/>
            <a:ext cx="3249905" cy="876617"/>
          </a:xfrm>
          <a:prstGeom prst="curvedConnector3">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579969" y="1954406"/>
            <a:ext cx="4861931" cy="44818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5" name="TextBox 44"/>
          <p:cNvSpPr txBox="1"/>
          <p:nvPr/>
        </p:nvSpPr>
        <p:spPr>
          <a:xfrm>
            <a:off x="4627444" y="936715"/>
            <a:ext cx="1628912" cy="1107996"/>
          </a:xfrm>
          <a:prstGeom prst="rect">
            <a:avLst/>
          </a:prstGeom>
          <a:noFill/>
        </p:spPr>
        <p:txBody>
          <a:bodyPr wrap="square" rtlCol="0">
            <a:spAutoFit/>
          </a:bodyPr>
          <a:lstStyle/>
          <a:p>
            <a:r>
              <a:rPr lang="en-US" sz="1600" dirty="0" smtClean="0"/>
              <a:t>Randomly Drawn Stimulus</a:t>
            </a:r>
          </a:p>
          <a:p>
            <a:r>
              <a:rPr lang="en-US" sz="1600" dirty="0" smtClean="0"/>
              <a:t>Price</a:t>
            </a:r>
          </a:p>
          <a:p>
            <a:endParaRPr lang="en-US" dirty="0"/>
          </a:p>
        </p:txBody>
      </p:sp>
      <p:sp>
        <p:nvSpPr>
          <p:cNvPr id="46" name="TextBox 45"/>
          <p:cNvSpPr txBox="1"/>
          <p:nvPr/>
        </p:nvSpPr>
        <p:spPr>
          <a:xfrm>
            <a:off x="3130662" y="5004373"/>
            <a:ext cx="2692399" cy="861774"/>
          </a:xfrm>
          <a:prstGeom prst="rect">
            <a:avLst/>
          </a:prstGeom>
          <a:noFill/>
        </p:spPr>
        <p:txBody>
          <a:bodyPr wrap="square" rtlCol="0">
            <a:spAutoFit/>
          </a:bodyPr>
          <a:lstStyle/>
          <a:p>
            <a:r>
              <a:rPr lang="en-US" sz="1600" dirty="0" smtClean="0"/>
              <a:t>Market</a:t>
            </a:r>
          </a:p>
          <a:p>
            <a:r>
              <a:rPr lang="en-US" sz="1600" dirty="0" smtClean="0"/>
              <a:t>Price</a:t>
            </a:r>
          </a:p>
          <a:p>
            <a:endParaRPr lang="en-US" dirty="0"/>
          </a:p>
        </p:txBody>
      </p:sp>
      <p:sp>
        <p:nvSpPr>
          <p:cNvPr id="2" name="Footer Placeholder 1"/>
          <p:cNvSpPr>
            <a:spLocks noGrp="1"/>
          </p:cNvSpPr>
          <p:nvPr>
            <p:ph type="ftr" sz="quarter" idx="11"/>
          </p:nvPr>
        </p:nvSpPr>
        <p:spPr/>
        <p:txBody>
          <a:bodyPr/>
          <a:lstStyle/>
          <a:p>
            <a:r>
              <a:rPr lang="nl-NL" smtClean="0"/>
              <a:t>Oxford Econ 22.Jan.15</a:t>
            </a:r>
            <a:endParaRPr lang="en-US"/>
          </a:p>
        </p:txBody>
      </p:sp>
      <p:sp>
        <p:nvSpPr>
          <p:cNvPr id="3" name="Slide Number Placeholder 2"/>
          <p:cNvSpPr>
            <a:spLocks noGrp="1"/>
          </p:cNvSpPr>
          <p:nvPr>
            <p:ph type="sldNum" sz="quarter" idx="12"/>
          </p:nvPr>
        </p:nvSpPr>
        <p:spPr/>
        <p:txBody>
          <a:bodyPr/>
          <a:lstStyle/>
          <a:p>
            <a:fld id="{BD10E888-B3FA-F142-B686-335389289F5B}" type="slidenum">
              <a:rPr lang="en-US" smtClean="0"/>
              <a:t>24</a:t>
            </a:fld>
            <a:endParaRPr lang="en-US"/>
          </a:p>
        </p:txBody>
      </p:sp>
    </p:spTree>
    <p:extLst>
      <p:ext uri="{BB962C8B-B14F-4D97-AF65-F5344CB8AC3E}">
        <p14:creationId xmlns:p14="http://schemas.microsoft.com/office/powerpoint/2010/main" val="1245038729"/>
      </p:ext>
    </p:extLst>
  </p:cSld>
  <p:clrMapOvr>
    <a:masterClrMapping/>
  </p:clrMapOvr>
  <mc:AlternateContent xmlns:mc="http://schemas.openxmlformats.org/markup-compatibility/2006" xmlns:p14="http://schemas.microsoft.com/office/powerpoint/2010/main">
    <mc:Choice Requires="p14">
      <p:transition spd="slow" p14:dur="2000" advTm="91"/>
    </mc:Choice>
    <mc:Fallback xmlns="">
      <p:transition xmlns:p14="http://schemas.microsoft.com/office/powerpoint/2010/main" spd="slow" advTm="91"/>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a:t>
            </a:r>
            <a:endParaRPr lang="en-US" dirty="0"/>
          </a:p>
        </p:txBody>
      </p:sp>
      <p:sp>
        <p:nvSpPr>
          <p:cNvPr id="3" name="Content Placeholder 2"/>
          <p:cNvSpPr>
            <a:spLocks noGrp="1"/>
          </p:cNvSpPr>
          <p:nvPr>
            <p:ph idx="1"/>
          </p:nvPr>
        </p:nvSpPr>
        <p:spPr/>
        <p:txBody>
          <a:bodyPr/>
          <a:lstStyle/>
          <a:p>
            <a:r>
              <a:rPr lang="en-US" dirty="0"/>
              <a:t>5</a:t>
            </a:r>
            <a:r>
              <a:rPr lang="en-US" dirty="0" smtClean="0"/>
              <a:t> </a:t>
            </a:r>
            <a:r>
              <a:rPr lang="en-US" dirty="0"/>
              <a:t>pseudorandom prices each round</a:t>
            </a:r>
          </a:p>
          <a:p>
            <a:r>
              <a:rPr lang="en-US" dirty="0" smtClean="0"/>
              <a:t>Subjects respond Sell, Hold or Buy</a:t>
            </a:r>
          </a:p>
          <a:p>
            <a:r>
              <a:rPr lang="en-US" dirty="0" smtClean="0"/>
              <a:t>Orders are highest Buy, lowest Sell</a:t>
            </a:r>
            <a:endParaRPr lang="en-US" dirty="0"/>
          </a:p>
        </p:txBody>
      </p:sp>
      <p:grpSp>
        <p:nvGrpSpPr>
          <p:cNvPr id="4" name="Group 3"/>
          <p:cNvGrpSpPr>
            <a:grpSpLocks noChangeAspect="1"/>
          </p:cNvGrpSpPr>
          <p:nvPr/>
        </p:nvGrpSpPr>
        <p:grpSpPr>
          <a:xfrm>
            <a:off x="469899" y="3418378"/>
            <a:ext cx="4937760" cy="3086100"/>
            <a:chOff x="5712874" y="1338290"/>
            <a:chExt cx="2468880" cy="1543050"/>
          </a:xfrm>
        </p:grpSpPr>
        <p:pic>
          <p:nvPicPr>
            <p:cNvPr id="5" name="Picture 4" descr="orderentry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2874" y="1338290"/>
              <a:ext cx="2468880" cy="1543050"/>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6656917" y="1846043"/>
              <a:ext cx="736600" cy="261610"/>
            </a:xfrm>
            <a:prstGeom prst="rect">
              <a:avLst/>
            </a:prstGeom>
            <a:solidFill>
              <a:schemeClr val="tx1"/>
            </a:solidFill>
          </p:spPr>
          <p:txBody>
            <a:bodyPr wrap="square" rtlCol="0">
              <a:spAutoFit/>
            </a:bodyPr>
            <a:lstStyle/>
            <a:p>
              <a:r>
                <a:rPr lang="en-US" sz="2800" dirty="0" smtClean="0">
                  <a:solidFill>
                    <a:schemeClr val="bg1"/>
                  </a:solidFill>
                </a:rPr>
                <a:t>35.42</a:t>
              </a:r>
              <a:endParaRPr lang="en-US" sz="2800" dirty="0">
                <a:solidFill>
                  <a:schemeClr val="bg1"/>
                </a:solidFill>
              </a:endParaRPr>
            </a:p>
          </p:txBody>
        </p:sp>
      </p:grpSp>
      <p:grpSp>
        <p:nvGrpSpPr>
          <p:cNvPr id="7" name="Group 6"/>
          <p:cNvGrpSpPr>
            <a:grpSpLocks noChangeAspect="1"/>
          </p:cNvGrpSpPr>
          <p:nvPr/>
        </p:nvGrpSpPr>
        <p:grpSpPr>
          <a:xfrm>
            <a:off x="6683291" y="3238036"/>
            <a:ext cx="2133301" cy="2643502"/>
            <a:chOff x="16395192" y="445532"/>
            <a:chExt cx="4266594" cy="5287003"/>
          </a:xfrm>
        </p:grpSpPr>
        <p:cxnSp>
          <p:nvCxnSpPr>
            <p:cNvPr id="8" name="Straight Connector 7"/>
            <p:cNvCxnSpPr/>
            <p:nvPr/>
          </p:nvCxnSpPr>
          <p:spPr>
            <a:xfrm>
              <a:off x="17526000" y="797118"/>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6852392" y="814863"/>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6852392" y="2633472"/>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6852392" y="1719072"/>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6852392" y="5363203"/>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6852392" y="3547872"/>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6852392" y="4462272"/>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16395192" y="3090672"/>
              <a:ext cx="2286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18636554" y="2719702"/>
              <a:ext cx="1564909" cy="73866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P</a:t>
              </a:r>
              <a:r>
                <a:rPr lang="en-US" baseline="-25000" dirty="0" smtClean="0"/>
                <a:t>t-1 </a:t>
              </a:r>
              <a:endParaRPr lang="en-US" baseline="-25000" dirty="0"/>
            </a:p>
          </p:txBody>
        </p:sp>
        <p:sp>
          <p:nvSpPr>
            <p:cNvPr id="17" name="Rectangle 16"/>
            <p:cNvSpPr/>
            <p:nvPr/>
          </p:nvSpPr>
          <p:spPr>
            <a:xfrm>
              <a:off x="18423936" y="445532"/>
              <a:ext cx="2237850" cy="738664"/>
            </a:xfrm>
            <a:prstGeom prst="rect">
              <a:avLst/>
            </a:prstGeom>
          </p:spPr>
          <p:txBody>
            <a:bodyPr wrap="none">
              <a:spAutoFit/>
            </a:bodyPr>
            <a:lstStyle/>
            <a:p>
              <a:r>
                <a:rPr lang="en-US" dirty="0" smtClean="0"/>
                <a:t>1.25(P</a:t>
              </a:r>
              <a:r>
                <a:rPr lang="en-US" baseline="-25000" dirty="0" smtClean="0"/>
                <a:t>t-1</a:t>
              </a:r>
              <a:r>
                <a:rPr lang="en-US" dirty="0" smtClean="0"/>
                <a:t>)</a:t>
              </a:r>
              <a:endParaRPr lang="en-US" baseline="-25000" dirty="0"/>
            </a:p>
          </p:txBody>
        </p:sp>
        <p:sp>
          <p:nvSpPr>
            <p:cNvPr id="18" name="Rectangle 17"/>
            <p:cNvSpPr/>
            <p:nvPr/>
          </p:nvSpPr>
          <p:spPr>
            <a:xfrm>
              <a:off x="18423936" y="4993871"/>
              <a:ext cx="2156673" cy="738664"/>
            </a:xfrm>
            <a:prstGeom prst="rect">
              <a:avLst/>
            </a:prstGeom>
          </p:spPr>
          <p:txBody>
            <a:bodyPr wrap="none">
              <a:spAutoFit/>
            </a:bodyPr>
            <a:lstStyle/>
            <a:p>
              <a:r>
                <a:rPr lang="en-US" dirty="0" smtClean="0"/>
                <a:t>0.75(P</a:t>
              </a:r>
              <a:r>
                <a:rPr lang="en-US" baseline="-25000" dirty="0" smtClean="0"/>
                <a:t>t-1</a:t>
              </a:r>
              <a:r>
                <a:rPr lang="en-US" dirty="0" smtClean="0"/>
                <a:t>)</a:t>
              </a:r>
              <a:endParaRPr lang="en-US" baseline="-25000" dirty="0"/>
            </a:p>
          </p:txBody>
        </p:sp>
      </p:grpSp>
      <p:cxnSp>
        <p:nvCxnSpPr>
          <p:cNvPr id="19" name="Curved Connector 18"/>
          <p:cNvCxnSpPr/>
          <p:nvPr/>
        </p:nvCxnSpPr>
        <p:spPr>
          <a:xfrm rot="10800000" flipV="1">
            <a:off x="3352800" y="4076700"/>
            <a:ext cx="3895896" cy="712506"/>
          </a:xfrm>
          <a:prstGeom prst="curvedConnector3">
            <a:avLst>
              <a:gd name="adj1" fmla="val 50000"/>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20" name="Footer Placeholder 19"/>
          <p:cNvSpPr>
            <a:spLocks noGrp="1"/>
          </p:cNvSpPr>
          <p:nvPr>
            <p:ph type="ftr" sz="quarter" idx="11"/>
          </p:nvPr>
        </p:nvSpPr>
        <p:spPr/>
        <p:txBody>
          <a:bodyPr/>
          <a:lstStyle/>
          <a:p>
            <a:r>
              <a:rPr lang="nl-NL" smtClean="0"/>
              <a:t>Oxford Econ 22.Jan.15</a:t>
            </a:r>
            <a:endParaRPr lang="en-US"/>
          </a:p>
        </p:txBody>
      </p:sp>
      <p:sp>
        <p:nvSpPr>
          <p:cNvPr id="21" name="Slide Number Placeholder 20"/>
          <p:cNvSpPr>
            <a:spLocks noGrp="1"/>
          </p:cNvSpPr>
          <p:nvPr>
            <p:ph type="sldNum" sz="quarter" idx="12"/>
          </p:nvPr>
        </p:nvSpPr>
        <p:spPr/>
        <p:txBody>
          <a:bodyPr/>
          <a:lstStyle/>
          <a:p>
            <a:fld id="{BD10E888-B3FA-F142-B686-335389289F5B}" type="slidenum">
              <a:rPr lang="en-US" smtClean="0"/>
              <a:t>25</a:t>
            </a:fld>
            <a:endParaRPr lang="en-US"/>
          </a:p>
        </p:txBody>
      </p:sp>
    </p:spTree>
    <p:extLst>
      <p:ext uri="{BB962C8B-B14F-4D97-AF65-F5344CB8AC3E}">
        <p14:creationId xmlns:p14="http://schemas.microsoft.com/office/powerpoint/2010/main" val="487068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for the risky asset</a:t>
            </a:r>
            <a:endParaRPr lang="en-US" dirty="0"/>
          </a:p>
        </p:txBody>
      </p:sp>
      <p:pic>
        <p:nvPicPr>
          <p:cNvPr id="3" name="Picture 2" descr="demandmod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485" y="1417638"/>
            <a:ext cx="7315200" cy="5486400"/>
          </a:xfrm>
          <a:prstGeom prst="rect">
            <a:avLst/>
          </a:prstGeom>
        </p:spPr>
      </p:pic>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26</a:t>
            </a:fld>
            <a:endParaRPr lang="en-US"/>
          </a:p>
        </p:txBody>
      </p:sp>
    </p:spTree>
    <p:extLst>
      <p:ext uri="{BB962C8B-B14F-4D97-AF65-F5344CB8AC3E}">
        <p14:creationId xmlns:p14="http://schemas.microsoft.com/office/powerpoint/2010/main" val="390144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price is set </a:t>
            </a:r>
            <a:br>
              <a:rPr lang="en-US" dirty="0" smtClean="0"/>
            </a:br>
            <a:r>
              <a:rPr lang="en-US" dirty="0" smtClean="0"/>
              <a:t>(“market clearing”)</a:t>
            </a:r>
            <a:endParaRPr lang="en-US" dirty="0"/>
          </a:p>
        </p:txBody>
      </p:sp>
      <p:sp>
        <p:nvSpPr>
          <p:cNvPr id="3" name="Content Placeholder 2"/>
          <p:cNvSpPr>
            <a:spLocks noGrp="1"/>
          </p:cNvSpPr>
          <p:nvPr>
            <p:ph idx="1"/>
          </p:nvPr>
        </p:nvSpPr>
        <p:spPr/>
        <p:txBody>
          <a:bodyPr/>
          <a:lstStyle/>
          <a:p>
            <a:r>
              <a:rPr lang="en-US" dirty="0"/>
              <a:t>Call market matches buy and sell </a:t>
            </a:r>
            <a:r>
              <a:rPr lang="en-US" dirty="0" smtClean="0"/>
              <a:t>orders each round</a:t>
            </a:r>
            <a:endParaRPr lang="en-US" dirty="0"/>
          </a:p>
          <a:p>
            <a:pPr lvl="1"/>
            <a:r>
              <a:rPr lang="en-US" dirty="0"/>
              <a:t>Single price</a:t>
            </a:r>
          </a:p>
          <a:p>
            <a:pPr lvl="1"/>
            <a:r>
              <a:rPr lang="en-US" dirty="0"/>
              <a:t>Closed book</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50" y="2377604"/>
            <a:ext cx="5086350" cy="4133850"/>
          </a:xfrm>
          <a:prstGeom prst="rect">
            <a:avLst/>
          </a:prstGeom>
        </p:spPr>
      </p:pic>
      <p:cxnSp>
        <p:nvCxnSpPr>
          <p:cNvPr id="6" name="Straight Arrow Connector 5"/>
          <p:cNvCxnSpPr/>
          <p:nvPr/>
        </p:nvCxnSpPr>
        <p:spPr>
          <a:xfrm>
            <a:off x="3063821" y="3037816"/>
            <a:ext cx="2906702" cy="11915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nl-NL" smtClean="0"/>
              <a:t>Oxford Econ 22.Jan.15</a:t>
            </a:r>
            <a:endParaRPr lang="en-US"/>
          </a:p>
        </p:txBody>
      </p:sp>
      <p:sp>
        <p:nvSpPr>
          <p:cNvPr id="7" name="Slide Number Placeholder 6"/>
          <p:cNvSpPr>
            <a:spLocks noGrp="1"/>
          </p:cNvSpPr>
          <p:nvPr>
            <p:ph type="sldNum" sz="quarter" idx="12"/>
          </p:nvPr>
        </p:nvSpPr>
        <p:spPr/>
        <p:txBody>
          <a:bodyPr/>
          <a:lstStyle/>
          <a:p>
            <a:fld id="{BD10E888-B3FA-F142-B686-335389289F5B}" type="slidenum">
              <a:rPr lang="en-US" smtClean="0"/>
              <a:t>27</a:t>
            </a:fld>
            <a:endParaRPr lang="en-US"/>
          </a:p>
        </p:txBody>
      </p:sp>
    </p:spTree>
    <p:extLst>
      <p:ext uri="{BB962C8B-B14F-4D97-AF65-F5344CB8AC3E}">
        <p14:creationId xmlns:p14="http://schemas.microsoft.com/office/powerpoint/2010/main" val="16779909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387" y="4555014"/>
            <a:ext cx="2926080" cy="1828800"/>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cxnSp>
        <p:nvCxnSpPr>
          <p:cNvPr id="14" name="Elbow Connector 13"/>
          <p:cNvCxnSpPr/>
          <p:nvPr/>
        </p:nvCxnSpPr>
        <p:spPr>
          <a:xfrm>
            <a:off x="914700" y="3001202"/>
            <a:ext cx="566098" cy="388848"/>
          </a:xfrm>
          <a:prstGeom prst="bentConnector3">
            <a:avLst>
              <a:gd name="adj1" fmla="val 25074"/>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a:off x="3897232" y="4858333"/>
            <a:ext cx="549275" cy="251738"/>
          </a:xfrm>
          <a:prstGeom prst="bentConnector3">
            <a:avLst>
              <a:gd name="adj1" fmla="val 5044"/>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Elbow Connector 15"/>
          <p:cNvCxnSpPr/>
          <p:nvPr/>
        </p:nvCxnSpPr>
        <p:spPr>
          <a:xfrm>
            <a:off x="4504838" y="5355194"/>
            <a:ext cx="549275" cy="251738"/>
          </a:xfrm>
          <a:prstGeom prst="bentConnector3">
            <a:avLst>
              <a:gd name="adj1" fmla="val 5044"/>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nvCxnSpPr>
        <p:spPr>
          <a:xfrm>
            <a:off x="5054113" y="5910504"/>
            <a:ext cx="549275" cy="251738"/>
          </a:xfrm>
          <a:prstGeom prst="bentConnector3">
            <a:avLst>
              <a:gd name="adj1" fmla="val 5044"/>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700" y="1647199"/>
            <a:ext cx="2926080" cy="1828800"/>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446" y="2108482"/>
            <a:ext cx="2856704" cy="1785440"/>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7" name="Picture 6"/>
          <p:cNvPicPr>
            <a:picLocks/>
          </p:cNvPicPr>
          <p:nvPr/>
        </p:nvPicPr>
        <p:blipFill>
          <a:blip r:embed="rId5">
            <a:extLst>
              <a:ext uri="{28A0092B-C50C-407E-A947-70E740481C1C}">
                <a14:useLocalDpi xmlns:a14="http://schemas.microsoft.com/office/drawing/2010/main" val="0"/>
              </a:ext>
            </a:extLst>
          </a:blip>
          <a:stretch>
            <a:fillRect/>
          </a:stretch>
        </p:blipFill>
        <p:spPr>
          <a:xfrm>
            <a:off x="2144966" y="2259151"/>
            <a:ext cx="5852160" cy="3570881"/>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cxnSp>
        <p:nvCxnSpPr>
          <p:cNvPr id="15" name="Elbow Connector 14"/>
          <p:cNvCxnSpPr/>
          <p:nvPr/>
        </p:nvCxnSpPr>
        <p:spPr>
          <a:xfrm>
            <a:off x="1578758" y="3518589"/>
            <a:ext cx="549275" cy="251738"/>
          </a:xfrm>
          <a:prstGeom prst="bentConnector3">
            <a:avLst>
              <a:gd name="adj1" fmla="val 5044"/>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29600" cy="897764"/>
          </a:xfrm>
        </p:spPr>
        <p:txBody>
          <a:bodyPr>
            <a:noAutofit/>
          </a:bodyPr>
          <a:lstStyle/>
          <a:p>
            <a:r>
              <a:rPr lang="en-US" sz="3600" dirty="0" smtClean="0"/>
              <a:t>Trading Results (2s): Sole focus of fMRI analysis</a:t>
            </a:r>
            <a:r>
              <a:rPr lang="en-US" sz="3600" dirty="0"/>
              <a:t> </a:t>
            </a:r>
            <a:r>
              <a:rPr lang="en-US" sz="3600" dirty="0" smtClean="0"/>
              <a:t>(so far)</a:t>
            </a:r>
            <a:endParaRPr lang="en-US" sz="3600" dirty="0"/>
          </a:p>
        </p:txBody>
      </p:sp>
      <p:sp>
        <p:nvSpPr>
          <p:cNvPr id="3" name="Footer Placeholder 2"/>
          <p:cNvSpPr>
            <a:spLocks noGrp="1"/>
          </p:cNvSpPr>
          <p:nvPr>
            <p:ph type="ftr" sz="quarter" idx="11"/>
          </p:nvPr>
        </p:nvSpPr>
        <p:spPr/>
        <p:txBody>
          <a:bodyPr/>
          <a:lstStyle/>
          <a:p>
            <a:r>
              <a:rPr lang="nl-NL" smtClean="0"/>
              <a:t>Oxford Econ 22.Jan.15</a:t>
            </a:r>
            <a:endParaRPr lang="en-US"/>
          </a:p>
        </p:txBody>
      </p:sp>
      <p:sp>
        <p:nvSpPr>
          <p:cNvPr id="4" name="Slide Number Placeholder 3"/>
          <p:cNvSpPr>
            <a:spLocks noGrp="1"/>
          </p:cNvSpPr>
          <p:nvPr>
            <p:ph type="sldNum" sz="quarter" idx="12"/>
          </p:nvPr>
        </p:nvSpPr>
        <p:spPr/>
        <p:txBody>
          <a:bodyPr/>
          <a:lstStyle/>
          <a:p>
            <a:fld id="{BD10E888-B3FA-F142-B686-335389289F5B}" type="slidenum">
              <a:rPr lang="en-US" smtClean="0"/>
              <a:t>28</a:t>
            </a:fld>
            <a:endParaRPr lang="en-US"/>
          </a:p>
        </p:txBody>
      </p:sp>
    </p:spTree>
    <p:extLst>
      <p:ext uri="{BB962C8B-B14F-4D97-AF65-F5344CB8AC3E}">
        <p14:creationId xmlns:p14="http://schemas.microsoft.com/office/powerpoint/2010/main" val="1746752620"/>
      </p:ext>
    </p:extLst>
  </p:cSld>
  <p:clrMapOvr>
    <a:masterClrMapping/>
  </p:clrMapOvr>
  <mc:AlternateContent xmlns:mc="http://schemas.openxmlformats.org/markup-compatibility/2006" xmlns:p14="http://schemas.microsoft.com/office/powerpoint/2010/main">
    <mc:Choice Requires="p14">
      <p:transition spd="slow" p14:dur="2000" advTm="83"/>
    </mc:Choice>
    <mc:Fallback xmlns="">
      <p:transition xmlns:p14="http://schemas.microsoft.com/office/powerpoint/2010/main" spd="slow" advTm="83"/>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SExpFin</a:t>
            </a:r>
            <a:r>
              <a:rPr lang="en-US" dirty="0" smtClean="0"/>
              <a:t> audience</a:t>
            </a:r>
            <a:endParaRPr lang="en-US" dirty="0"/>
          </a:p>
        </p:txBody>
      </p:sp>
      <p:sp>
        <p:nvSpPr>
          <p:cNvPr id="5" name="Content Placeholder 4"/>
          <p:cNvSpPr>
            <a:spLocks noGrp="1"/>
          </p:cNvSpPr>
          <p:nvPr>
            <p:ph idx="1"/>
          </p:nvPr>
        </p:nvSpPr>
        <p:spPr/>
        <p:txBody>
          <a:bodyPr/>
          <a:lstStyle/>
          <a:p>
            <a:r>
              <a:rPr lang="en-US" dirty="0" smtClean="0"/>
              <a:t>What will happen? </a:t>
            </a:r>
          </a:p>
          <a:p>
            <a:pPr lvl="1"/>
            <a:r>
              <a:rPr lang="en-US" dirty="0" smtClean="0"/>
              <a:t>Few bubbles</a:t>
            </a:r>
          </a:p>
          <a:p>
            <a:pPr lvl="1"/>
            <a:r>
              <a:rPr lang="en-US" dirty="0" smtClean="0"/>
              <a:t>Bubbles in most sessions</a:t>
            </a:r>
          </a:p>
          <a:p>
            <a:pPr lvl="1"/>
            <a:r>
              <a:rPr lang="en-US" dirty="0" smtClean="0"/>
              <a:t>No bubbles</a:t>
            </a:r>
          </a:p>
          <a:p>
            <a:pPr lvl="1"/>
            <a:r>
              <a:rPr lang="en-US" dirty="0" smtClean="0"/>
              <a:t>No guess </a:t>
            </a:r>
            <a:endParaRPr lang="en-US" dirty="0"/>
          </a:p>
        </p:txBody>
      </p:sp>
      <p:sp>
        <p:nvSpPr>
          <p:cNvPr id="3" name="Footer Placeholder 2"/>
          <p:cNvSpPr>
            <a:spLocks noGrp="1"/>
          </p:cNvSpPr>
          <p:nvPr>
            <p:ph type="ftr" sz="quarter" idx="11"/>
          </p:nvPr>
        </p:nvSpPr>
        <p:spPr/>
        <p:txBody>
          <a:bodyPr/>
          <a:lstStyle/>
          <a:p>
            <a:r>
              <a:rPr lang="nl-NL" smtClean="0"/>
              <a:t>Oxford Econ 22.Jan.15</a:t>
            </a:r>
            <a:endParaRPr lang="en-US"/>
          </a:p>
        </p:txBody>
      </p:sp>
      <p:sp>
        <p:nvSpPr>
          <p:cNvPr id="4" name="Slide Number Placeholder 3"/>
          <p:cNvSpPr>
            <a:spLocks noGrp="1"/>
          </p:cNvSpPr>
          <p:nvPr>
            <p:ph type="sldNum" sz="quarter" idx="12"/>
          </p:nvPr>
        </p:nvSpPr>
        <p:spPr/>
        <p:txBody>
          <a:bodyPr/>
          <a:lstStyle/>
          <a:p>
            <a:fld id="{BD10E888-B3FA-F142-B686-335389289F5B}" type="slidenum">
              <a:rPr lang="en-US" smtClean="0"/>
              <a:t>29</a:t>
            </a:fld>
            <a:endParaRPr lang="en-US"/>
          </a:p>
        </p:txBody>
      </p:sp>
    </p:spTree>
    <p:extLst>
      <p:ext uri="{BB962C8B-B14F-4D97-AF65-F5344CB8AC3E}">
        <p14:creationId xmlns:p14="http://schemas.microsoft.com/office/powerpoint/2010/main" val="159576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bubbles?</a:t>
            </a:r>
            <a:endParaRPr lang="en-US" dirty="0"/>
          </a:p>
        </p:txBody>
      </p:sp>
      <p:sp>
        <p:nvSpPr>
          <p:cNvPr id="3" name="Content Placeholder 2"/>
          <p:cNvSpPr>
            <a:spLocks noGrp="1"/>
          </p:cNvSpPr>
          <p:nvPr>
            <p:ph idx="1"/>
          </p:nvPr>
        </p:nvSpPr>
        <p:spPr>
          <a:xfrm>
            <a:off x="457200" y="1600202"/>
            <a:ext cx="8229600" cy="5003798"/>
          </a:xfrm>
        </p:spPr>
        <p:txBody>
          <a:bodyPr>
            <a:normAutofit/>
          </a:bodyPr>
          <a:lstStyle/>
          <a:p>
            <a:pPr marL="0" indent="0">
              <a:buNone/>
            </a:pPr>
            <a:r>
              <a:rPr lang="en-US" dirty="0"/>
              <a:t>“[An] issue that clearly needs more attention is the formation and propagation of asset price bubbles…I suspect that progress will require careful empirical research with attention </a:t>
            </a:r>
            <a:r>
              <a:rPr lang="en-US" dirty="0">
                <a:solidFill>
                  <a:srgbClr val="000000"/>
                </a:solidFill>
              </a:rPr>
              <a:t>to </a:t>
            </a:r>
            <a:r>
              <a:rPr lang="en-US" i="1" dirty="0">
                <a:solidFill>
                  <a:srgbClr val="000000"/>
                </a:solidFill>
              </a:rPr>
              <a:t>psychological as well as economic factors</a:t>
            </a:r>
            <a:r>
              <a:rPr lang="en-US" dirty="0"/>
              <a:t>…I would add that we also don’t know very much about how bubbles stop either…”</a:t>
            </a:r>
          </a:p>
          <a:p>
            <a:pPr marL="399838" lvl="1" indent="0">
              <a:buNone/>
            </a:pPr>
            <a:r>
              <a:rPr lang="en-US" dirty="0"/>
              <a:t>- Ben Bernanke, 2010 speech</a:t>
            </a:r>
          </a:p>
          <a:p>
            <a:pPr marL="0" indent="0">
              <a:buNone/>
            </a:pPr>
            <a:endParaRPr lang="en-US" sz="2800"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3</a:t>
            </a:fld>
            <a:endParaRPr lang="en-US"/>
          </a:p>
        </p:txBody>
      </p:sp>
    </p:spTree>
    <p:extLst>
      <p:ext uri="{BB962C8B-B14F-4D97-AF65-F5344CB8AC3E}">
        <p14:creationId xmlns:p14="http://schemas.microsoft.com/office/powerpoint/2010/main" val="398717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3606" y="1422099"/>
            <a:ext cx="4069950" cy="2366078"/>
          </a:xfrm>
        </p:spPr>
        <p:txBody>
          <a:bodyPr>
            <a:normAutofit fontScale="90000"/>
          </a:bodyPr>
          <a:lstStyle/>
          <a:p>
            <a:r>
              <a:rPr lang="en-US" sz="3200" dirty="0" smtClean="0"/>
              <a:t>Agents’ forecasting problem at period 25: How long will a bubble last?</a:t>
            </a:r>
            <a:br>
              <a:rPr lang="en-US" sz="3200" dirty="0" smtClean="0"/>
            </a:br>
            <a:endParaRPr lang="en-US" sz="3200" dirty="0"/>
          </a:p>
        </p:txBody>
      </p:sp>
      <p:pic>
        <p:nvPicPr>
          <p:cNvPr id="3" name="Picture 2" descr="16_ses_prices_together.eps"/>
          <p:cNvPicPr>
            <a:picLocks noChangeAspect="1"/>
          </p:cNvPicPr>
          <p:nvPr/>
        </p:nvPicPr>
        <p:blipFill rotWithShape="1">
          <a:blip r:embed="rId2">
            <a:extLst>
              <a:ext uri="{28A0092B-C50C-407E-A947-70E740481C1C}">
                <a14:useLocalDpi xmlns:a14="http://schemas.microsoft.com/office/drawing/2010/main" val="0"/>
              </a:ext>
            </a:extLst>
          </a:blip>
          <a:srcRect r="44949"/>
          <a:stretch/>
        </p:blipFill>
        <p:spPr>
          <a:xfrm>
            <a:off x="3969786" y="274638"/>
            <a:ext cx="4078164" cy="5843927"/>
          </a:xfrm>
          <a:prstGeom prst="rect">
            <a:avLst/>
          </a:prstGeom>
          <a:ln>
            <a:solidFill>
              <a:schemeClr val="bg1"/>
            </a:solidFill>
          </a:ln>
        </p:spPr>
      </p:pic>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30</a:t>
            </a:fld>
            <a:endParaRPr lang="en-US"/>
          </a:p>
        </p:txBody>
      </p:sp>
    </p:spTree>
    <p:extLst>
      <p:ext uri="{BB962C8B-B14F-4D97-AF65-F5344CB8AC3E}">
        <p14:creationId xmlns:p14="http://schemas.microsoft.com/office/powerpoint/2010/main" val="1596543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Market Prices, 16 Sessions</a:t>
            </a:r>
            <a:endParaRPr lang="en-US" dirty="0"/>
          </a:p>
        </p:txBody>
      </p:sp>
      <p:sp>
        <p:nvSpPr>
          <p:cNvPr id="2" name="Footer Placeholder 1"/>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31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19" y="1297999"/>
            <a:ext cx="6784848" cy="5372100"/>
          </a:xfrm>
          <a:prstGeom prst="rect">
            <a:avLst/>
          </a:prstGeom>
        </p:spPr>
      </p:pic>
    </p:spTree>
    <p:extLst>
      <p:ext uri="{BB962C8B-B14F-4D97-AF65-F5344CB8AC3E}">
        <p14:creationId xmlns:p14="http://schemas.microsoft.com/office/powerpoint/2010/main" val="1324496880"/>
      </p:ext>
    </p:extLst>
  </p:cSld>
  <p:clrMapOvr>
    <a:masterClrMapping/>
  </p:clrMapOvr>
  <mc:AlternateContent xmlns:mc="http://schemas.openxmlformats.org/markup-compatibility/2006" xmlns:p14="http://schemas.microsoft.com/office/powerpoint/2010/main">
    <mc:Choice Requires="p14">
      <p:transition spd="slow" p14:dur="2000" advTm="636"/>
    </mc:Choice>
    <mc:Fallback xmlns="">
      <p:transition xmlns:p14="http://schemas.microsoft.com/office/powerpoint/2010/main" spd="slow" advTm="636"/>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16_ses_prices_togeth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1450399"/>
            <a:ext cx="6000068" cy="4733259"/>
          </a:xfrm>
          <a:prstGeom prst="rect">
            <a:avLst/>
          </a:prstGeom>
        </p:spPr>
      </p:pic>
      <p:sp>
        <p:nvSpPr>
          <p:cNvPr id="4" name="Title 3"/>
          <p:cNvSpPr>
            <a:spLocks noGrp="1"/>
          </p:cNvSpPr>
          <p:nvPr>
            <p:ph type="title"/>
          </p:nvPr>
        </p:nvSpPr>
        <p:spPr/>
        <p:txBody>
          <a:bodyPr/>
          <a:lstStyle/>
          <a:p>
            <a:r>
              <a:rPr lang="en-US" dirty="0" smtClean="0"/>
              <a:t>Market Prices, 16 Sessions</a:t>
            </a:r>
            <a:endParaRPr lang="en-US" dirty="0"/>
          </a:p>
        </p:txBody>
      </p:sp>
      <p:pic>
        <p:nvPicPr>
          <p:cNvPr id="5" name="Picture 4" descr="bubble-overlay-4.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9" y="1450399"/>
            <a:ext cx="3710722" cy="2696485"/>
          </a:xfrm>
          <a:prstGeom prst="rect">
            <a:avLst/>
          </a:prstGeom>
        </p:spPr>
      </p:pic>
      <p:sp>
        <p:nvSpPr>
          <p:cNvPr id="2" name="Footer Placeholder 1"/>
          <p:cNvSpPr>
            <a:spLocks noGrp="1"/>
          </p:cNvSpPr>
          <p:nvPr>
            <p:ph type="ftr" sz="quarter" idx="11"/>
          </p:nvPr>
        </p:nvSpPr>
        <p:spPr/>
        <p:txBody>
          <a:bodyPr/>
          <a:lstStyle/>
          <a:p>
            <a:r>
              <a:rPr lang="nl-NL" smtClean="0"/>
              <a:t>Oxford Econ 22.Jan.15</a:t>
            </a:r>
            <a:endParaRPr lang="en-US"/>
          </a:p>
        </p:txBody>
      </p:sp>
      <p:sp>
        <p:nvSpPr>
          <p:cNvPr id="6" name="Slide Number Placeholder 5"/>
          <p:cNvSpPr>
            <a:spLocks noGrp="1"/>
          </p:cNvSpPr>
          <p:nvPr>
            <p:ph type="sldNum" sz="quarter" idx="12"/>
          </p:nvPr>
        </p:nvSpPr>
        <p:spPr/>
        <p:txBody>
          <a:bodyPr/>
          <a:lstStyle/>
          <a:p>
            <a:fld id="{BD10E888-B3FA-F142-B686-335389289F5B}" type="slidenum">
              <a:rPr lang="en-US" smtClean="0"/>
              <a:t>32</a:t>
            </a:fld>
            <a:endParaRPr lang="en-US"/>
          </a:p>
        </p:txBody>
      </p:sp>
    </p:spTree>
    <p:extLst>
      <p:ext uri="{BB962C8B-B14F-4D97-AF65-F5344CB8AC3E}">
        <p14:creationId xmlns:p14="http://schemas.microsoft.com/office/powerpoint/2010/main" val="2618655743"/>
      </p:ext>
    </p:extLst>
  </p:cSld>
  <p:clrMapOvr>
    <a:masterClrMapping/>
  </p:clrMapOvr>
  <mc:AlternateContent xmlns:mc="http://schemas.openxmlformats.org/markup-compatibility/2006" xmlns:p14="http://schemas.microsoft.com/office/powerpoint/2010/main">
    <mc:Choice Requires="p14">
      <p:transition spd="slow" p14:dur="2000" advTm="636"/>
    </mc:Choice>
    <mc:Fallback xmlns="">
      <p:transition xmlns:p14="http://schemas.microsoft.com/office/powerpoint/2010/main" spd="slow" advTm="636"/>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6762"/>
          </a:xfrm>
        </p:spPr>
        <p:txBody>
          <a:bodyPr/>
          <a:lstStyle/>
          <a:p>
            <a:r>
              <a:rPr lang="en-US" dirty="0" smtClean="0"/>
              <a:t>Example Session</a:t>
            </a:r>
            <a:endParaRPr lang="en-US" dirty="0"/>
          </a:p>
        </p:txBody>
      </p:sp>
      <p:pic>
        <p:nvPicPr>
          <p:cNvPr id="3" name="Picture 2" descr="positions_mri_optimal_sesssion_p.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1231900"/>
            <a:ext cx="6362700" cy="5499100"/>
          </a:xfrm>
          <a:prstGeom prst="rect">
            <a:avLst/>
          </a:prstGeom>
        </p:spPr>
      </p:pic>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33</a:t>
            </a:fld>
            <a:endParaRPr lang="en-US"/>
          </a:p>
        </p:txBody>
      </p:sp>
    </p:spTree>
    <p:extLst>
      <p:ext uri="{BB962C8B-B14F-4D97-AF65-F5344CB8AC3E}">
        <p14:creationId xmlns:p14="http://schemas.microsoft.com/office/powerpoint/2010/main" val="372570277"/>
      </p:ext>
    </p:extLst>
  </p:cSld>
  <p:clrMapOvr>
    <a:masterClrMapping/>
  </p:clrMapOvr>
  <mc:AlternateContent xmlns:mc="http://schemas.openxmlformats.org/markup-compatibility/2006" xmlns:p14="http://schemas.microsoft.com/office/powerpoint/2010/main">
    <mc:Choice Requires="p14">
      <p:transition spd="slow" p14:dur="2000" advTm="352"/>
    </mc:Choice>
    <mc:Fallback xmlns="">
      <p:transition xmlns:p14="http://schemas.microsoft.com/office/powerpoint/2010/main" spd="slow" advTm="352"/>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700" name="Picture 4" descr="fmri-fig-01-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5701" name="Rectangle 5"/>
          <p:cNvSpPr>
            <a:spLocks noChangeArrowheads="1"/>
          </p:cNvSpPr>
          <p:nvPr/>
        </p:nvSpPr>
        <p:spPr bwMode="auto">
          <a:xfrm>
            <a:off x="6648450" y="6034088"/>
            <a:ext cx="234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Arial" charset="0"/>
              </a:rPr>
              <a:t>Source: Scott Huettel</a:t>
            </a:r>
          </a:p>
        </p:txBody>
      </p:sp>
      <p:sp>
        <p:nvSpPr>
          <p:cNvPr id="2" name="Footer Placeholder 1"/>
          <p:cNvSpPr>
            <a:spLocks noGrp="1"/>
          </p:cNvSpPr>
          <p:nvPr>
            <p:ph type="ftr" sz="quarter" idx="11"/>
          </p:nvPr>
        </p:nvSpPr>
        <p:spPr/>
        <p:txBody>
          <a:bodyPr/>
          <a:lstStyle/>
          <a:p>
            <a:r>
              <a:rPr lang="nl-NL" smtClean="0"/>
              <a:t>Oxford Econ 22.Jan.15</a:t>
            </a:r>
            <a:endParaRPr lang="en-US"/>
          </a:p>
        </p:txBody>
      </p:sp>
      <p:sp>
        <p:nvSpPr>
          <p:cNvPr id="3" name="Slide Number Placeholder 2"/>
          <p:cNvSpPr>
            <a:spLocks noGrp="1"/>
          </p:cNvSpPr>
          <p:nvPr>
            <p:ph type="sldNum" sz="quarter" idx="12"/>
          </p:nvPr>
        </p:nvSpPr>
        <p:spPr/>
        <p:txBody>
          <a:bodyPr/>
          <a:lstStyle/>
          <a:p>
            <a:fld id="{BD10E888-B3FA-F142-B686-335389289F5B}" type="slidenum">
              <a:rPr lang="en-US" smtClean="0"/>
              <a:t>34</a:t>
            </a:fld>
            <a:endParaRPr lang="en-US"/>
          </a:p>
        </p:txBody>
      </p:sp>
    </p:spTree>
    <p:extLst>
      <p:ext uri="{BB962C8B-B14F-4D97-AF65-F5344CB8AC3E}">
        <p14:creationId xmlns:p14="http://schemas.microsoft.com/office/powerpoint/2010/main" val="3681274132"/>
      </p:ext>
    </p:extLst>
  </p:cSld>
  <p:clrMapOvr>
    <a:masterClrMapping/>
  </p:clrMapOvr>
  <mc:AlternateContent xmlns:mc="http://schemas.openxmlformats.org/markup-compatibility/2006" xmlns:p14="http://schemas.microsoft.com/office/powerpoint/2010/main">
    <mc:Choice Requires="p14">
      <p:transition spd="slow" p14:dur="2000" advTm="5416"/>
    </mc:Choice>
    <mc:Fallback xmlns="">
      <p:transition xmlns:p14="http://schemas.microsoft.com/office/powerpoint/2010/main" spd="slow" advTm="5416"/>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functional Magnetic Resonance </a:t>
            </a:r>
            <a:r>
              <a:rPr lang="en-US" sz="3600" dirty="0" smtClean="0"/>
              <a:t>Imaging (fMRI)</a:t>
            </a:r>
            <a:endParaRPr lang="en-US" sz="3600" dirty="0"/>
          </a:p>
        </p:txBody>
      </p:sp>
      <p:sp>
        <p:nvSpPr>
          <p:cNvPr id="3" name="Content Placeholder 2"/>
          <p:cNvSpPr>
            <a:spLocks noGrp="1"/>
          </p:cNvSpPr>
          <p:nvPr>
            <p:ph idx="1"/>
          </p:nvPr>
        </p:nvSpPr>
        <p:spPr/>
        <p:txBody>
          <a:bodyPr>
            <a:normAutofit/>
          </a:bodyPr>
          <a:lstStyle/>
          <a:p>
            <a:r>
              <a:rPr lang="en-US" dirty="0" smtClean="0"/>
              <a:t>Measures blood oxygenation level dependent (BOLD) signal</a:t>
            </a:r>
          </a:p>
          <a:p>
            <a:r>
              <a:rPr lang="en-US" dirty="0" smtClean="0"/>
              <a:t>In small (4mm</a:t>
            </a:r>
            <a:r>
              <a:rPr lang="en-US" baseline="30000" dirty="0" smtClean="0"/>
              <a:t>3</a:t>
            </a:r>
            <a:r>
              <a:rPr lang="en-US" dirty="0" smtClean="0"/>
              <a:t>) regions of the brain called </a:t>
            </a:r>
            <a:r>
              <a:rPr lang="en-US" i="1" dirty="0" smtClean="0"/>
              <a:t>voxels</a:t>
            </a:r>
          </a:p>
          <a:p>
            <a:r>
              <a:rPr lang="en-US" dirty="0" smtClean="0"/>
              <a:t>About 25,000 voxels</a:t>
            </a:r>
          </a:p>
          <a:p>
            <a:r>
              <a:rPr lang="en-US" dirty="0" smtClean="0"/>
              <a:t>We capture a whole brain image every 2s</a:t>
            </a:r>
            <a:endParaRPr lang="en-US"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35</a:t>
            </a:fld>
            <a:endParaRPr lang="en-US"/>
          </a:p>
        </p:txBody>
      </p:sp>
    </p:spTree>
    <p:extLst>
      <p:ext uri="{BB962C8B-B14F-4D97-AF65-F5344CB8AC3E}">
        <p14:creationId xmlns:p14="http://schemas.microsoft.com/office/powerpoint/2010/main" val="3899242006"/>
      </p:ext>
    </p:extLst>
  </p:cSld>
  <p:clrMapOvr>
    <a:masterClrMapping/>
  </p:clrMapOvr>
  <mc:AlternateContent xmlns:mc="http://schemas.openxmlformats.org/markup-compatibility/2006" xmlns:p14="http://schemas.microsoft.com/office/powerpoint/2010/main">
    <mc:Choice Requires="p14">
      <p:transition spd="slow" p14:dur="2000" advTm="65188"/>
    </mc:Choice>
    <mc:Fallback xmlns="">
      <p:transition xmlns:p14="http://schemas.microsoft.com/office/powerpoint/2010/main" spd="slow" advTm="65188"/>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Our market neuroscience </a:t>
            </a:r>
            <a:br>
              <a:rPr lang="en-US" sz="3600" dirty="0" smtClean="0"/>
            </a:br>
            <a:r>
              <a:rPr lang="en-US" sz="3600" dirty="0" smtClean="0"/>
              <a:t>empirical strategy</a:t>
            </a:r>
            <a:endParaRPr lang="en-US" sz="3600" dirty="0"/>
          </a:p>
        </p:txBody>
      </p:sp>
      <p:sp>
        <p:nvSpPr>
          <p:cNvPr id="3" name="Content Placeholder 2"/>
          <p:cNvSpPr>
            <a:spLocks noGrp="1"/>
          </p:cNvSpPr>
          <p:nvPr>
            <p:ph idx="1"/>
          </p:nvPr>
        </p:nvSpPr>
        <p:spPr>
          <a:xfrm>
            <a:off x="457200" y="1417638"/>
            <a:ext cx="8229600" cy="4708527"/>
          </a:xfrm>
        </p:spPr>
        <p:txBody>
          <a:bodyPr/>
          <a:lstStyle/>
          <a:p>
            <a:r>
              <a:rPr lang="en-US" dirty="0" smtClean="0"/>
              <a:t>Look for reward &amp; risk-related signals</a:t>
            </a:r>
          </a:p>
          <a:p>
            <a:pPr lvl="1"/>
            <a:r>
              <a:rPr lang="en-US" dirty="0" smtClean="0"/>
              <a:t>GLM across all people, trials, sessions</a:t>
            </a:r>
          </a:p>
          <a:p>
            <a:pPr lvl="1"/>
            <a:r>
              <a:rPr lang="en-US" dirty="0" smtClean="0"/>
              <a:t>Identify </a:t>
            </a:r>
            <a:r>
              <a:rPr lang="en-US" i="1" dirty="0" err="1" smtClean="0"/>
              <a:t>NAcc</a:t>
            </a:r>
            <a:r>
              <a:rPr lang="en-US" i="1" dirty="0" smtClean="0"/>
              <a:t>(</a:t>
            </a:r>
            <a:r>
              <a:rPr lang="en-US" i="1" dirty="0" err="1" smtClean="0"/>
              <a:t>umbens</a:t>
            </a:r>
            <a:r>
              <a:rPr lang="en-US" i="1" dirty="0" smtClean="0"/>
              <a:t>)</a:t>
            </a:r>
            <a:endParaRPr lang="en-US" i="1" dirty="0"/>
          </a:p>
          <a:p>
            <a:pPr lvl="2"/>
            <a:r>
              <a:rPr lang="en-US" dirty="0" smtClean="0"/>
              <a:t>Look at </a:t>
            </a:r>
            <a:r>
              <a:rPr lang="en-US" dirty="0" err="1" smtClean="0"/>
              <a:t>NAcc</a:t>
            </a:r>
            <a:r>
              <a:rPr lang="en-US" dirty="0" smtClean="0"/>
              <a:t> moving average &amp; prices (all sessions)</a:t>
            </a:r>
          </a:p>
          <a:p>
            <a:pPr lvl="2"/>
            <a:r>
              <a:rPr lang="en-US" dirty="0" smtClean="0"/>
              <a:t>Look at </a:t>
            </a:r>
            <a:r>
              <a:rPr lang="en-US" dirty="0" err="1" smtClean="0"/>
              <a:t>NAcc</a:t>
            </a:r>
            <a:r>
              <a:rPr lang="en-US" dirty="0" smtClean="0"/>
              <a:t> regression on individual buying (with controls)</a:t>
            </a:r>
          </a:p>
          <a:p>
            <a:pPr lvl="2"/>
            <a:r>
              <a:rPr lang="en-US" dirty="0" smtClean="0"/>
              <a:t>Look at </a:t>
            </a:r>
            <a:r>
              <a:rPr lang="en-US" dirty="0" err="1" smtClean="0"/>
              <a:t>NAcc</a:t>
            </a:r>
            <a:r>
              <a:rPr lang="en-US" dirty="0" smtClean="0"/>
              <a:t>-buying </a:t>
            </a:r>
            <a:r>
              <a:rPr lang="en-US" i="1" dirty="0" smtClean="0"/>
              <a:t>sensitivity</a:t>
            </a:r>
            <a:r>
              <a:rPr lang="en-US" dirty="0" smtClean="0"/>
              <a:t> across people</a:t>
            </a:r>
          </a:p>
          <a:p>
            <a:pPr lvl="1"/>
            <a:r>
              <a:rPr lang="en-US" dirty="0" smtClean="0"/>
              <a:t>A priori focus on </a:t>
            </a:r>
            <a:r>
              <a:rPr lang="en-US" i="1" dirty="0" smtClean="0"/>
              <a:t>insula</a:t>
            </a:r>
            <a:r>
              <a:rPr lang="en-US" dirty="0" smtClean="0"/>
              <a:t> (risk, variance)</a:t>
            </a:r>
          </a:p>
          <a:p>
            <a:pPr lvl="2"/>
            <a:r>
              <a:rPr lang="en-US" dirty="0" smtClean="0"/>
              <a:t>Look at path of insula activity for high &amp; low $ traders</a:t>
            </a:r>
          </a:p>
          <a:p>
            <a:pPr lvl="2"/>
            <a:r>
              <a:rPr lang="en-US" dirty="0" smtClean="0"/>
              <a:t>Look at insula-selling </a:t>
            </a:r>
            <a:r>
              <a:rPr lang="en-US" i="1" dirty="0" smtClean="0"/>
              <a:t>sensitivity</a:t>
            </a:r>
            <a:r>
              <a:rPr lang="en-US" dirty="0" smtClean="0"/>
              <a:t> across people</a:t>
            </a:r>
          </a:p>
          <a:p>
            <a:pPr lvl="2"/>
            <a:endParaRPr lang="en-US"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36</a:t>
            </a:fld>
            <a:endParaRPr lang="en-US"/>
          </a:p>
        </p:txBody>
      </p:sp>
    </p:spTree>
    <p:extLst>
      <p:ext uri="{BB962C8B-B14F-4D97-AF65-F5344CB8AC3E}">
        <p14:creationId xmlns:p14="http://schemas.microsoft.com/office/powerpoint/2010/main" val="19840642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Empirical neural analysis strategy: 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GLM at time of trade result screen</a:t>
            </a:r>
          </a:p>
          <a:p>
            <a:r>
              <a:rPr lang="en-US" dirty="0" smtClean="0"/>
              <a:t>ROI analysis of Nucleus Accumbens</a:t>
            </a:r>
          </a:p>
          <a:p>
            <a:pPr lvl="1"/>
            <a:r>
              <a:rPr lang="en-US" dirty="0" smtClean="0"/>
              <a:t>Group: “event study” around peak</a:t>
            </a:r>
          </a:p>
          <a:p>
            <a:pPr lvl="1"/>
            <a:r>
              <a:rPr lang="en-US" dirty="0" smtClean="0"/>
              <a:t>Does </a:t>
            </a:r>
            <a:r>
              <a:rPr lang="en-US" dirty="0" err="1" smtClean="0"/>
              <a:t>NAcc</a:t>
            </a:r>
            <a:r>
              <a:rPr lang="en-US" dirty="0" smtClean="0"/>
              <a:t> predict (“lead”) buying? </a:t>
            </a:r>
          </a:p>
          <a:p>
            <a:pPr lvl="1"/>
            <a:r>
              <a:rPr lang="en-US" dirty="0" smtClean="0"/>
              <a:t>Individual differences in brain-buying sensitivity</a:t>
            </a:r>
          </a:p>
          <a:p>
            <a:r>
              <a:rPr lang="en-US" i="1" dirty="0"/>
              <a:t>a</a:t>
            </a:r>
            <a:r>
              <a:rPr lang="en-US" i="1" dirty="0" smtClean="0"/>
              <a:t> priori</a:t>
            </a:r>
            <a:r>
              <a:rPr lang="en-US" dirty="0" smtClean="0"/>
              <a:t> ROI analysis of anterior Insula</a:t>
            </a:r>
          </a:p>
          <a:p>
            <a:pPr lvl="1"/>
            <a:r>
              <a:rPr lang="en-US" dirty="0" smtClean="0"/>
              <a:t>Earnings-group differences around peak</a:t>
            </a:r>
          </a:p>
          <a:p>
            <a:pPr lvl="1"/>
            <a:r>
              <a:rPr lang="en-US" dirty="0"/>
              <a:t>Does </a:t>
            </a:r>
            <a:r>
              <a:rPr lang="en-US" dirty="0" smtClean="0"/>
              <a:t>Ins </a:t>
            </a:r>
            <a:r>
              <a:rPr lang="en-US" dirty="0"/>
              <a:t>predict (“lead”) </a:t>
            </a:r>
            <a:r>
              <a:rPr lang="en-US" dirty="0" smtClean="0"/>
              <a:t>selling? </a:t>
            </a:r>
            <a:endParaRPr lang="en-US" dirty="0"/>
          </a:p>
          <a:p>
            <a:pPr lvl="1"/>
            <a:r>
              <a:rPr lang="en-US" dirty="0"/>
              <a:t>Individual differences in brain</a:t>
            </a:r>
            <a:r>
              <a:rPr lang="en-US" dirty="0" smtClean="0"/>
              <a:t>-selling </a:t>
            </a:r>
            <a:r>
              <a:rPr lang="en-US" dirty="0"/>
              <a:t>sensitivity</a:t>
            </a:r>
          </a:p>
          <a:p>
            <a:pPr lvl="1"/>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37</a:t>
            </a:fld>
            <a:endParaRPr lang="en-US"/>
          </a:p>
        </p:txBody>
      </p:sp>
    </p:spTree>
    <p:extLst>
      <p:ext uri="{BB962C8B-B14F-4D97-AF65-F5344CB8AC3E}">
        <p14:creationId xmlns:p14="http://schemas.microsoft.com/office/powerpoint/2010/main" val="118651690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042" y="248976"/>
            <a:ext cx="5486400" cy="5486400"/>
          </a:xfrm>
          <a:prstGeom prst="rect">
            <a:avLst/>
          </a:prstGeom>
        </p:spPr>
      </p:pic>
      <p:sp>
        <p:nvSpPr>
          <p:cNvPr id="2" name="Title 1"/>
          <p:cNvSpPr>
            <a:spLocks noGrp="1"/>
          </p:cNvSpPr>
          <p:nvPr>
            <p:ph type="title"/>
          </p:nvPr>
        </p:nvSpPr>
        <p:spPr>
          <a:xfrm>
            <a:off x="313793" y="273050"/>
            <a:ext cx="3008313" cy="819150"/>
          </a:xfrm>
        </p:spPr>
        <p:txBody>
          <a:bodyPr>
            <a:normAutofit/>
          </a:bodyPr>
          <a:lstStyle/>
          <a:p>
            <a:r>
              <a:rPr lang="en-US" sz="3200" dirty="0" smtClean="0"/>
              <a:t>GLM results</a:t>
            </a:r>
          </a:p>
        </p:txBody>
      </p:sp>
      <p:sp>
        <p:nvSpPr>
          <p:cNvPr id="5" name="Text Placeholder 4"/>
          <p:cNvSpPr>
            <a:spLocks noGrp="1"/>
          </p:cNvSpPr>
          <p:nvPr>
            <p:ph type="body" sz="half" idx="2"/>
          </p:nvPr>
        </p:nvSpPr>
        <p:spPr>
          <a:xfrm>
            <a:off x="313793" y="1309685"/>
            <a:ext cx="3008313" cy="4449765"/>
          </a:xfrm>
        </p:spPr>
        <p:txBody>
          <a:bodyPr>
            <a:normAutofit fontScale="92500" lnSpcReduction="20000"/>
          </a:bodyPr>
          <a:lstStyle/>
          <a:p>
            <a:pPr defTabSz="2003174">
              <a:spcBef>
                <a:spcPts val="100"/>
              </a:spcBef>
            </a:pPr>
            <a:r>
              <a:rPr lang="en-US" sz="2400" b="1" dirty="0" smtClean="0">
                <a:cs typeface="Helvetica"/>
              </a:rPr>
              <a:t>BOLD Responses to</a:t>
            </a:r>
          </a:p>
          <a:p>
            <a:pPr defTabSz="2003174">
              <a:spcBef>
                <a:spcPts val="100"/>
              </a:spcBef>
            </a:pPr>
            <a:r>
              <a:rPr lang="en-US" sz="2400" b="1" dirty="0" smtClean="0">
                <a:cs typeface="Helvetica"/>
              </a:rPr>
              <a:t>Buying or selling</a:t>
            </a:r>
            <a:endParaRPr lang="en-US" sz="2400" b="1" dirty="0">
              <a:cs typeface="Helvetica"/>
            </a:endParaRPr>
          </a:p>
          <a:p>
            <a:pPr defTabSz="2003174">
              <a:spcBef>
                <a:spcPts val="100"/>
              </a:spcBef>
            </a:pPr>
            <a:endParaRPr lang="en-US" sz="2400" b="1" dirty="0">
              <a:cs typeface="Helvetica"/>
            </a:endParaRPr>
          </a:p>
          <a:p>
            <a:pPr defTabSz="2003174">
              <a:spcBef>
                <a:spcPts val="100"/>
              </a:spcBef>
            </a:pPr>
            <a:r>
              <a:rPr lang="en-US" sz="2400" b="1" dirty="0" smtClean="0">
                <a:cs typeface="Helvetica"/>
              </a:rPr>
              <a:t>Peak T statistics </a:t>
            </a:r>
          </a:p>
          <a:p>
            <a:pPr defTabSz="2003174">
              <a:spcBef>
                <a:spcPts val="100"/>
              </a:spcBef>
            </a:pPr>
            <a:r>
              <a:rPr lang="en-US" sz="2400" b="1" dirty="0" smtClean="0">
                <a:cs typeface="Helvetica"/>
              </a:rPr>
              <a:t>(FWE whole brain corrected&lt;.05) </a:t>
            </a:r>
          </a:p>
          <a:p>
            <a:pPr defTabSz="2003174">
              <a:spcBef>
                <a:spcPts val="100"/>
              </a:spcBef>
            </a:pPr>
            <a:r>
              <a:rPr lang="en-US" sz="2400" b="1" dirty="0" smtClean="0">
                <a:cs typeface="Helvetica"/>
              </a:rPr>
              <a:t>Left: 7.69</a:t>
            </a:r>
          </a:p>
          <a:p>
            <a:pPr defTabSz="2003174">
              <a:spcBef>
                <a:spcPts val="100"/>
              </a:spcBef>
            </a:pPr>
            <a:r>
              <a:rPr lang="en-US" sz="2400" b="1" dirty="0" smtClean="0">
                <a:cs typeface="Helvetica"/>
              </a:rPr>
              <a:t>Right: 7.09 </a:t>
            </a:r>
            <a:endParaRPr lang="en-US" sz="2400" b="1" dirty="0">
              <a:cs typeface="Helvetica"/>
            </a:endParaRPr>
          </a:p>
          <a:p>
            <a:pPr defTabSz="2003174">
              <a:spcBef>
                <a:spcPts val="100"/>
              </a:spcBef>
            </a:pPr>
            <a:endParaRPr lang="en-US" sz="2400" b="1" dirty="0">
              <a:cs typeface="Helvetica"/>
            </a:endParaRPr>
          </a:p>
          <a:p>
            <a:pPr defTabSz="2003174">
              <a:spcBef>
                <a:spcPts val="100"/>
              </a:spcBef>
            </a:pPr>
            <a:r>
              <a:rPr lang="en-US" sz="2400" b="1" dirty="0" smtClean="0">
                <a:cs typeface="Helvetica"/>
              </a:rPr>
              <a:t>MNI +/- 12,8,-10</a:t>
            </a:r>
          </a:p>
          <a:p>
            <a:pPr defTabSz="2003174">
              <a:spcBef>
                <a:spcPts val="100"/>
              </a:spcBef>
            </a:pPr>
            <a:endParaRPr lang="en-US" sz="2400" b="1" dirty="0">
              <a:cs typeface="Helvetica"/>
            </a:endParaRPr>
          </a:p>
          <a:p>
            <a:pPr defTabSz="2003174">
              <a:spcBef>
                <a:spcPts val="100"/>
              </a:spcBef>
            </a:pPr>
            <a:r>
              <a:rPr lang="en-US" sz="2400" b="1" dirty="0" smtClean="0">
                <a:cs typeface="Helvetica"/>
              </a:rPr>
              <a:t>Controls: </a:t>
            </a:r>
          </a:p>
          <a:p>
            <a:pPr defTabSz="2003174">
              <a:spcBef>
                <a:spcPts val="100"/>
              </a:spcBef>
            </a:pPr>
            <a:r>
              <a:rPr lang="en-US" sz="2400" b="1" dirty="0" smtClean="0">
                <a:cs typeface="Helvetica"/>
              </a:rPr>
              <a:t>Screen Indicators</a:t>
            </a:r>
          </a:p>
          <a:p>
            <a:pPr defTabSz="2003174">
              <a:spcBef>
                <a:spcPts val="100"/>
              </a:spcBef>
            </a:pPr>
            <a:r>
              <a:rPr lang="en-US" sz="2400" b="1" dirty="0" smtClean="0">
                <a:cs typeface="Helvetica"/>
              </a:rPr>
              <a:t>Return, </a:t>
            </a:r>
            <a:r>
              <a:rPr lang="en-US" sz="2400" b="1" dirty="0" err="1" smtClean="0">
                <a:cs typeface="Helvetica"/>
              </a:rPr>
              <a:t>Div</a:t>
            </a:r>
            <a:r>
              <a:rPr lang="en-US" sz="2400" b="1" dirty="0" smtClean="0">
                <a:cs typeface="Helvetica"/>
              </a:rPr>
              <a:t> Yield</a:t>
            </a:r>
          </a:p>
          <a:p>
            <a:pPr defTabSz="2003174">
              <a:spcBef>
                <a:spcPts val="100"/>
              </a:spcBef>
            </a:pPr>
            <a:endParaRPr lang="en-US" sz="2400" b="1" dirty="0">
              <a:cs typeface="Helvetica"/>
            </a:endParaRPr>
          </a:p>
          <a:p>
            <a:pPr defTabSz="2003174">
              <a:spcBef>
                <a:spcPts val="100"/>
              </a:spcBef>
            </a:pPr>
            <a:endParaRPr lang="en-US" sz="2800" b="1" baseline="30000" dirty="0" smtClean="0">
              <a:cs typeface="Helvetica"/>
            </a:endParaRPr>
          </a:p>
          <a:p>
            <a:endParaRPr lang="en-US" dirty="0"/>
          </a:p>
        </p:txBody>
      </p:sp>
      <p:sp>
        <p:nvSpPr>
          <p:cNvPr id="3" name="TextBox 2"/>
          <p:cNvSpPr txBox="1"/>
          <p:nvPr/>
        </p:nvSpPr>
        <p:spPr>
          <a:xfrm>
            <a:off x="3701905" y="462697"/>
            <a:ext cx="994394" cy="369332"/>
          </a:xfrm>
          <a:prstGeom prst="rect">
            <a:avLst/>
          </a:prstGeom>
          <a:noFill/>
        </p:spPr>
        <p:txBody>
          <a:bodyPr wrap="square" rtlCol="0">
            <a:spAutoFit/>
          </a:bodyPr>
          <a:lstStyle/>
          <a:p>
            <a:r>
              <a:rPr lang="en-US" dirty="0" smtClean="0">
                <a:solidFill>
                  <a:schemeClr val="bg1"/>
                </a:solidFill>
              </a:rPr>
              <a:t>y=8</a:t>
            </a:r>
            <a:endParaRPr lang="en-US"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042" y="273050"/>
            <a:ext cx="5486400" cy="5486400"/>
          </a:xfrm>
          <a:prstGeom prst="rect">
            <a:avLst/>
          </a:prstGeom>
        </p:spPr>
      </p:pic>
      <p:sp>
        <p:nvSpPr>
          <p:cNvPr id="11" name="TextBox 10"/>
          <p:cNvSpPr txBox="1"/>
          <p:nvPr/>
        </p:nvSpPr>
        <p:spPr>
          <a:xfrm>
            <a:off x="4040041" y="515793"/>
            <a:ext cx="521109" cy="369332"/>
          </a:xfrm>
          <a:prstGeom prst="rect">
            <a:avLst/>
          </a:prstGeom>
          <a:noFill/>
        </p:spPr>
        <p:txBody>
          <a:bodyPr wrap="none" rtlCol="0">
            <a:spAutoFit/>
          </a:bodyPr>
          <a:lstStyle/>
          <a:p>
            <a:r>
              <a:rPr lang="en-US" dirty="0" smtClean="0">
                <a:solidFill>
                  <a:schemeClr val="bg1"/>
                </a:solidFill>
              </a:rPr>
              <a:t>y=8</a:t>
            </a:r>
            <a:endParaRPr lang="en-US" dirty="0">
              <a:solidFill>
                <a:schemeClr val="bg1"/>
              </a:solidFill>
            </a:endParaRPr>
          </a:p>
        </p:txBody>
      </p:sp>
      <p:pic>
        <p:nvPicPr>
          <p:cNvPr id="12" name="Picture 11"/>
          <p:cNvPicPr>
            <a:picLocks/>
          </p:cNvPicPr>
          <p:nvPr/>
        </p:nvPicPr>
        <p:blipFill rotWithShape="1">
          <a:blip r:embed="rId4">
            <a:extLst>
              <a:ext uri="{28A0092B-C50C-407E-A947-70E740481C1C}">
                <a14:useLocalDpi xmlns:a14="http://schemas.microsoft.com/office/drawing/2010/main" val="0"/>
              </a:ext>
            </a:extLst>
          </a:blip>
          <a:srcRect l="2312" t="31975" r="4452" b="57231"/>
          <a:stretch/>
        </p:blipFill>
        <p:spPr>
          <a:xfrm>
            <a:off x="4040041" y="4927600"/>
            <a:ext cx="4164159" cy="365273"/>
          </a:xfrm>
          <a:prstGeom prst="rect">
            <a:avLst/>
          </a:prstGeom>
        </p:spPr>
      </p:pic>
      <p:sp>
        <p:nvSpPr>
          <p:cNvPr id="13" name="TextBox 12"/>
          <p:cNvSpPr txBox="1"/>
          <p:nvPr/>
        </p:nvSpPr>
        <p:spPr>
          <a:xfrm>
            <a:off x="3916118" y="5294079"/>
            <a:ext cx="876300" cy="369332"/>
          </a:xfrm>
          <a:prstGeom prst="rect">
            <a:avLst/>
          </a:prstGeom>
          <a:noFill/>
        </p:spPr>
        <p:txBody>
          <a:bodyPr wrap="square" rtlCol="0">
            <a:spAutoFit/>
          </a:bodyPr>
          <a:lstStyle/>
          <a:p>
            <a:r>
              <a:rPr lang="en-US" dirty="0" smtClean="0">
                <a:solidFill>
                  <a:schemeClr val="bg1"/>
                </a:solidFill>
              </a:rPr>
              <a:t>p&lt;0.05</a:t>
            </a:r>
            <a:endParaRPr lang="en-US" dirty="0">
              <a:solidFill>
                <a:schemeClr val="bg1"/>
              </a:solidFill>
            </a:endParaRPr>
          </a:p>
        </p:txBody>
      </p:sp>
      <p:sp>
        <p:nvSpPr>
          <p:cNvPr id="14" name="Rectangle 13"/>
          <p:cNvSpPr/>
          <p:nvPr/>
        </p:nvSpPr>
        <p:spPr>
          <a:xfrm>
            <a:off x="7783990" y="5294079"/>
            <a:ext cx="840419" cy="369332"/>
          </a:xfrm>
          <a:prstGeom prst="rect">
            <a:avLst/>
          </a:prstGeom>
        </p:spPr>
        <p:txBody>
          <a:bodyPr wrap="none">
            <a:spAutoFit/>
          </a:bodyPr>
          <a:lstStyle/>
          <a:p>
            <a:r>
              <a:rPr lang="en-US" dirty="0">
                <a:solidFill>
                  <a:schemeClr val="bg1"/>
                </a:solidFill>
              </a:rPr>
              <a:t>p</a:t>
            </a:r>
            <a:r>
              <a:rPr lang="en-US" dirty="0" smtClean="0">
                <a:solidFill>
                  <a:schemeClr val="bg1"/>
                </a:solidFill>
              </a:rPr>
              <a:t>&lt;5e-6</a:t>
            </a:r>
            <a:endParaRPr lang="en-US" dirty="0">
              <a:solidFill>
                <a:schemeClr val="bg1"/>
              </a:solidFill>
            </a:endParaRPr>
          </a:p>
        </p:txBody>
      </p:sp>
      <p:sp>
        <p:nvSpPr>
          <p:cNvPr id="16" name="TextBox 15"/>
          <p:cNvSpPr txBox="1"/>
          <p:nvPr/>
        </p:nvSpPr>
        <p:spPr>
          <a:xfrm>
            <a:off x="1296841" y="248976"/>
            <a:ext cx="521109" cy="369332"/>
          </a:xfrm>
          <a:prstGeom prst="rect">
            <a:avLst/>
          </a:prstGeom>
          <a:noFill/>
        </p:spPr>
        <p:txBody>
          <a:bodyPr wrap="none" rtlCol="0">
            <a:spAutoFit/>
          </a:bodyPr>
          <a:lstStyle/>
          <a:p>
            <a:r>
              <a:rPr lang="en-US" dirty="0" smtClean="0">
                <a:solidFill>
                  <a:schemeClr val="bg1"/>
                </a:solidFill>
              </a:rPr>
              <a:t>y=8</a:t>
            </a:r>
            <a:endParaRPr lang="en-US" dirty="0">
              <a:solidFill>
                <a:schemeClr val="bg1"/>
              </a:solidFill>
            </a:endParaRPr>
          </a:p>
        </p:txBody>
      </p:sp>
      <p:sp>
        <p:nvSpPr>
          <p:cNvPr id="17" name="Donut 16"/>
          <p:cNvSpPr>
            <a:spLocks noChangeAspect="1"/>
          </p:cNvSpPr>
          <p:nvPr/>
        </p:nvSpPr>
        <p:spPr>
          <a:xfrm>
            <a:off x="5249343" y="3386676"/>
            <a:ext cx="756921" cy="701040"/>
          </a:xfrm>
          <a:prstGeom prst="donut">
            <a:avLst>
              <a:gd name="adj" fmla="val 4698"/>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a:spLocks noChangeAspect="1"/>
          </p:cNvSpPr>
          <p:nvPr/>
        </p:nvSpPr>
        <p:spPr>
          <a:xfrm>
            <a:off x="6141731" y="3386676"/>
            <a:ext cx="756921" cy="701040"/>
          </a:xfrm>
          <a:prstGeom prst="donut">
            <a:avLst>
              <a:gd name="adj" fmla="val 4698"/>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9" name="Straight Arrow Connector 18"/>
          <p:cNvCxnSpPr/>
          <p:nvPr/>
        </p:nvCxnSpPr>
        <p:spPr>
          <a:xfrm>
            <a:off x="6282267" y="1896533"/>
            <a:ext cx="203200" cy="155786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5689601" y="2379133"/>
            <a:ext cx="135466" cy="100754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696299" y="1540933"/>
            <a:ext cx="2644301" cy="954107"/>
          </a:xfrm>
          <a:prstGeom prst="rect">
            <a:avLst/>
          </a:prstGeom>
          <a:solidFill>
            <a:schemeClr val="bg1"/>
          </a:solidFill>
        </p:spPr>
        <p:txBody>
          <a:bodyPr wrap="square" rtlCol="0">
            <a:spAutoFit/>
          </a:bodyPr>
          <a:lstStyle/>
          <a:p>
            <a:r>
              <a:rPr lang="en-US" sz="2800" dirty="0" smtClean="0"/>
              <a:t>Nucleus </a:t>
            </a:r>
            <a:r>
              <a:rPr lang="en-US" sz="2800" dirty="0" err="1" smtClean="0"/>
              <a:t>Accumbens</a:t>
            </a:r>
            <a:endParaRPr lang="en-US" sz="2800"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6" name="Slide Number Placeholder 5"/>
          <p:cNvSpPr>
            <a:spLocks noGrp="1"/>
          </p:cNvSpPr>
          <p:nvPr>
            <p:ph type="sldNum" sz="quarter" idx="12"/>
          </p:nvPr>
        </p:nvSpPr>
        <p:spPr/>
        <p:txBody>
          <a:bodyPr/>
          <a:lstStyle/>
          <a:p>
            <a:fld id="{BD10E888-B3FA-F142-B686-335389289F5B}" type="slidenum">
              <a:rPr lang="en-US" smtClean="0"/>
              <a:t>38</a:t>
            </a:fld>
            <a:endParaRPr lang="en-US"/>
          </a:p>
        </p:txBody>
      </p:sp>
    </p:spTree>
    <p:extLst>
      <p:ext uri="{BB962C8B-B14F-4D97-AF65-F5344CB8AC3E}">
        <p14:creationId xmlns:p14="http://schemas.microsoft.com/office/powerpoint/2010/main" val="3386382655"/>
      </p:ext>
    </p:extLst>
  </p:cSld>
  <p:clrMapOvr>
    <a:masterClrMapping/>
  </p:clrMapOvr>
  <mc:AlternateContent xmlns:mc="http://schemas.openxmlformats.org/markup-compatibility/2006" xmlns:p14="http://schemas.microsoft.com/office/powerpoint/2010/main">
    <mc:Choice Requires="p14">
      <p:transition spd="slow" p14:dur="2000" advTm="50278"/>
    </mc:Choice>
    <mc:Fallback xmlns="">
      <p:transition xmlns:p14="http://schemas.microsoft.com/office/powerpoint/2010/main" spd="slow" advTm="50278"/>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a:t>
            </a:r>
          </a:p>
        </p:txBody>
      </p:sp>
      <p:sp>
        <p:nvSpPr>
          <p:cNvPr id="5" name="Text Placeholder 4"/>
          <p:cNvSpPr>
            <a:spLocks noGrp="1"/>
          </p:cNvSpPr>
          <p:nvPr>
            <p:ph type="body" idx="1"/>
          </p:nvPr>
        </p:nvSpPr>
        <p:spPr>
          <a:xfrm>
            <a:off x="4848227" y="1719779"/>
            <a:ext cx="4040188" cy="639762"/>
          </a:xfrm>
        </p:spPr>
        <p:txBody>
          <a:bodyPr>
            <a:normAutofit fontScale="25000" lnSpcReduction="20000"/>
          </a:bodyPr>
          <a:lstStyle/>
          <a:p>
            <a:pPr defTabSz="2003174">
              <a:spcBef>
                <a:spcPts val="100"/>
              </a:spcBef>
            </a:pPr>
            <a:endParaRPr lang="en-US" sz="2400" b="1" dirty="0" smtClean="0">
              <a:cs typeface="Helvetica"/>
            </a:endParaRPr>
          </a:p>
          <a:p>
            <a:pPr defTabSz="2003174">
              <a:spcBef>
                <a:spcPts val="100"/>
              </a:spcBef>
            </a:pPr>
            <a:endParaRPr lang="en-US" sz="2400" b="1" dirty="0" smtClean="0">
              <a:cs typeface="Helvetica"/>
            </a:endParaRPr>
          </a:p>
          <a:p>
            <a:pPr defTabSz="2003174">
              <a:spcBef>
                <a:spcPts val="100"/>
              </a:spcBef>
            </a:pPr>
            <a:endParaRPr lang="en-US" sz="2400" b="1" dirty="0">
              <a:cs typeface="Helvetica"/>
            </a:endParaRPr>
          </a:p>
          <a:p>
            <a:pPr defTabSz="2003174">
              <a:spcBef>
                <a:spcPts val="100"/>
              </a:spcBef>
            </a:pPr>
            <a:endParaRPr lang="en-US" sz="2400" b="1" dirty="0" smtClean="0">
              <a:cs typeface="Helvetica"/>
            </a:endParaRPr>
          </a:p>
          <a:p>
            <a:pPr defTabSz="2003174">
              <a:spcBef>
                <a:spcPts val="100"/>
              </a:spcBef>
            </a:pPr>
            <a:endParaRPr lang="en-US" sz="2400" b="1" dirty="0">
              <a:cs typeface="Helvetica"/>
            </a:endParaRPr>
          </a:p>
          <a:p>
            <a:pPr defTabSz="2003174">
              <a:spcBef>
                <a:spcPts val="100"/>
              </a:spcBef>
            </a:pPr>
            <a:r>
              <a:rPr lang="en-US" sz="11200" dirty="0">
                <a:cs typeface="Helvetica"/>
              </a:rPr>
              <a:t>203 fMRI studies</a:t>
            </a:r>
          </a:p>
          <a:p>
            <a:pPr defTabSz="2003174">
              <a:spcBef>
                <a:spcPts val="100"/>
              </a:spcBef>
            </a:pPr>
            <a:r>
              <a:rPr lang="en-US" sz="11200" dirty="0" smtClean="0">
                <a:cs typeface="Helvetica"/>
              </a:rPr>
              <a:t>Keyword “</a:t>
            </a:r>
            <a:r>
              <a:rPr lang="en-US" sz="11200" dirty="0">
                <a:cs typeface="Helvetica"/>
              </a:rPr>
              <a:t>REWARD</a:t>
            </a:r>
            <a:r>
              <a:rPr lang="en-US" sz="11200" dirty="0" smtClean="0">
                <a:cs typeface="Helvetica"/>
              </a:rPr>
              <a:t>”</a:t>
            </a:r>
          </a:p>
          <a:p>
            <a:pPr defTabSz="2003174">
              <a:spcBef>
                <a:spcPts val="100"/>
              </a:spcBef>
            </a:pPr>
            <a:r>
              <a:rPr lang="en-US" sz="11200" dirty="0" err="1" smtClean="0">
                <a:cs typeface="Helvetica"/>
              </a:rPr>
              <a:t>Neurosynth</a:t>
            </a:r>
            <a:r>
              <a:rPr lang="en-US" sz="11200" dirty="0" smtClean="0">
                <a:cs typeface="Helvetica"/>
              </a:rPr>
              <a:t> reverse inference  </a:t>
            </a:r>
            <a:endParaRPr lang="en-US" sz="11200" dirty="0">
              <a:cs typeface="Helvetica"/>
            </a:endParaRPr>
          </a:p>
          <a:p>
            <a:pPr defTabSz="2003174">
              <a:spcBef>
                <a:spcPts val="100"/>
              </a:spcBef>
            </a:pPr>
            <a:endParaRPr lang="en-US" sz="2800" b="1" baseline="30000" dirty="0" smtClean="0">
              <a:cs typeface="Helvetica"/>
            </a:endParaRPr>
          </a:p>
          <a:p>
            <a:endParaRPr lang="en-US" dirty="0"/>
          </a:p>
        </p:txBody>
      </p:sp>
      <p:sp>
        <p:nvSpPr>
          <p:cNvPr id="3" name="TextBox 2"/>
          <p:cNvSpPr txBox="1"/>
          <p:nvPr/>
        </p:nvSpPr>
        <p:spPr>
          <a:xfrm>
            <a:off x="3701905" y="462697"/>
            <a:ext cx="994394" cy="369332"/>
          </a:xfrm>
          <a:prstGeom prst="rect">
            <a:avLst/>
          </a:prstGeom>
          <a:noFill/>
        </p:spPr>
        <p:txBody>
          <a:bodyPr wrap="square" rtlCol="0">
            <a:spAutoFit/>
          </a:bodyPr>
          <a:lstStyle/>
          <a:p>
            <a:r>
              <a:rPr lang="en-US" dirty="0" smtClean="0">
                <a:solidFill>
                  <a:schemeClr val="bg1"/>
                </a:solidFill>
              </a:rPr>
              <a:t>y=8</a:t>
            </a:r>
            <a:endParaRPr lang="en-US" dirty="0">
              <a:solidFill>
                <a:schemeClr val="bg1"/>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227" y="2359541"/>
            <a:ext cx="4156983" cy="4362960"/>
          </a:xfrm>
          <a:prstGeom prst="rect">
            <a:avLst/>
          </a:prstGeom>
        </p:spPr>
      </p:pic>
      <p:sp>
        <p:nvSpPr>
          <p:cNvPr id="11" name="TextBox 10"/>
          <p:cNvSpPr txBox="1"/>
          <p:nvPr/>
        </p:nvSpPr>
        <p:spPr>
          <a:xfrm>
            <a:off x="4040041" y="515793"/>
            <a:ext cx="521109" cy="369332"/>
          </a:xfrm>
          <a:prstGeom prst="rect">
            <a:avLst/>
          </a:prstGeom>
          <a:noFill/>
        </p:spPr>
        <p:txBody>
          <a:bodyPr wrap="none" rtlCol="0">
            <a:spAutoFit/>
          </a:bodyPr>
          <a:lstStyle/>
          <a:p>
            <a:r>
              <a:rPr lang="en-US" dirty="0" smtClean="0">
                <a:solidFill>
                  <a:schemeClr val="bg1"/>
                </a:solidFill>
              </a:rPr>
              <a:t>y=8</a:t>
            </a:r>
            <a:endParaRPr lang="en-US" dirty="0">
              <a:solidFill>
                <a:schemeClr val="bg1"/>
              </a:solidFill>
            </a:endParaRPr>
          </a:p>
        </p:txBody>
      </p:sp>
      <p:pic>
        <p:nvPicPr>
          <p:cNvPr id="12" name="Picture 11"/>
          <p:cNvPicPr>
            <a:picLocks/>
          </p:cNvPicPr>
          <p:nvPr/>
        </p:nvPicPr>
        <p:blipFill rotWithShape="1">
          <a:blip r:embed="rId3">
            <a:extLst>
              <a:ext uri="{28A0092B-C50C-407E-A947-70E740481C1C}">
                <a14:useLocalDpi xmlns:a14="http://schemas.microsoft.com/office/drawing/2010/main" val="0"/>
              </a:ext>
            </a:extLst>
          </a:blip>
          <a:srcRect l="2312" t="31975" r="4452" b="57231"/>
          <a:stretch/>
        </p:blipFill>
        <p:spPr>
          <a:xfrm>
            <a:off x="4848227" y="6352325"/>
            <a:ext cx="4164159" cy="365273"/>
          </a:xfrm>
          <a:prstGeom prst="rect">
            <a:avLst/>
          </a:prstGeom>
        </p:spPr>
      </p:pic>
      <p:sp>
        <p:nvSpPr>
          <p:cNvPr id="13" name="TextBox 12"/>
          <p:cNvSpPr txBox="1"/>
          <p:nvPr/>
        </p:nvSpPr>
        <p:spPr>
          <a:xfrm>
            <a:off x="180267" y="5477504"/>
            <a:ext cx="876300" cy="369332"/>
          </a:xfrm>
          <a:prstGeom prst="rect">
            <a:avLst/>
          </a:prstGeom>
          <a:noFill/>
        </p:spPr>
        <p:txBody>
          <a:bodyPr wrap="square" rtlCol="0">
            <a:spAutoFit/>
          </a:bodyPr>
          <a:lstStyle/>
          <a:p>
            <a:r>
              <a:rPr lang="en-US" dirty="0" smtClean="0">
                <a:solidFill>
                  <a:schemeClr val="bg1"/>
                </a:solidFill>
              </a:rPr>
              <a:t>p&lt;0.05</a:t>
            </a:r>
            <a:endParaRPr lang="en-US" dirty="0">
              <a:solidFill>
                <a:schemeClr val="bg1"/>
              </a:solidFill>
            </a:endParaRPr>
          </a:p>
        </p:txBody>
      </p:sp>
      <p:sp>
        <p:nvSpPr>
          <p:cNvPr id="14" name="Rectangle 13"/>
          <p:cNvSpPr/>
          <p:nvPr/>
        </p:nvSpPr>
        <p:spPr>
          <a:xfrm>
            <a:off x="3448565" y="5477075"/>
            <a:ext cx="840419" cy="369332"/>
          </a:xfrm>
          <a:prstGeom prst="rect">
            <a:avLst/>
          </a:prstGeom>
        </p:spPr>
        <p:txBody>
          <a:bodyPr wrap="none">
            <a:spAutoFit/>
          </a:bodyPr>
          <a:lstStyle/>
          <a:p>
            <a:r>
              <a:rPr lang="en-US" dirty="0">
                <a:solidFill>
                  <a:schemeClr val="bg1"/>
                </a:solidFill>
              </a:rPr>
              <a:t>p</a:t>
            </a:r>
            <a:r>
              <a:rPr lang="en-US" dirty="0" smtClean="0">
                <a:solidFill>
                  <a:schemeClr val="bg1"/>
                </a:solidFill>
              </a:rPr>
              <a:t>&lt;5e-6</a:t>
            </a:r>
            <a:endParaRPr lang="en-US" dirty="0">
              <a:solidFill>
                <a:schemeClr val="bg1"/>
              </a:solidFill>
            </a:endParaRPr>
          </a:p>
        </p:txBody>
      </p:sp>
      <p:sp>
        <p:nvSpPr>
          <p:cNvPr id="16" name="TextBox 15"/>
          <p:cNvSpPr txBox="1"/>
          <p:nvPr/>
        </p:nvSpPr>
        <p:spPr>
          <a:xfrm>
            <a:off x="196645" y="1990209"/>
            <a:ext cx="521109" cy="369332"/>
          </a:xfrm>
          <a:prstGeom prst="rect">
            <a:avLst/>
          </a:prstGeom>
          <a:noFill/>
        </p:spPr>
        <p:txBody>
          <a:bodyPr wrap="none" rtlCol="0">
            <a:spAutoFit/>
          </a:bodyPr>
          <a:lstStyle/>
          <a:p>
            <a:r>
              <a:rPr lang="en-US" dirty="0" smtClean="0">
                <a:solidFill>
                  <a:schemeClr val="bg1"/>
                </a:solidFill>
              </a:rPr>
              <a:t>y=8</a:t>
            </a:r>
            <a:endParaRPr lang="en-US" dirty="0">
              <a:solidFill>
                <a:schemeClr val="bg1"/>
              </a:solidFill>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62" y="2360813"/>
            <a:ext cx="4361688" cy="4361688"/>
          </a:xfrm>
          <a:prstGeom prst="rect">
            <a:avLst/>
          </a:prstGeom>
        </p:spPr>
      </p:pic>
      <p:sp>
        <p:nvSpPr>
          <p:cNvPr id="22" name="TextBox 21"/>
          <p:cNvSpPr txBox="1"/>
          <p:nvPr/>
        </p:nvSpPr>
        <p:spPr>
          <a:xfrm>
            <a:off x="196645" y="1748071"/>
            <a:ext cx="521109" cy="369332"/>
          </a:xfrm>
          <a:prstGeom prst="rect">
            <a:avLst/>
          </a:prstGeom>
          <a:noFill/>
        </p:spPr>
        <p:txBody>
          <a:bodyPr wrap="none" rtlCol="0">
            <a:spAutoFit/>
          </a:bodyPr>
          <a:lstStyle/>
          <a:p>
            <a:r>
              <a:rPr lang="en-US" dirty="0" smtClean="0">
                <a:solidFill>
                  <a:schemeClr val="bg1"/>
                </a:solidFill>
              </a:rPr>
              <a:t>y=8</a:t>
            </a:r>
            <a:endParaRPr lang="en-US" dirty="0">
              <a:solidFill>
                <a:schemeClr val="bg1"/>
              </a:solidFill>
            </a:endParaRPr>
          </a:p>
        </p:txBody>
      </p:sp>
      <p:pic>
        <p:nvPicPr>
          <p:cNvPr id="23" name="Picture 22"/>
          <p:cNvPicPr>
            <a:picLocks/>
          </p:cNvPicPr>
          <p:nvPr/>
        </p:nvPicPr>
        <p:blipFill rotWithShape="1">
          <a:blip r:embed="rId3">
            <a:extLst>
              <a:ext uri="{28A0092B-C50C-407E-A947-70E740481C1C}">
                <a14:useLocalDpi xmlns:a14="http://schemas.microsoft.com/office/drawing/2010/main" val="0"/>
              </a:ext>
            </a:extLst>
          </a:blip>
          <a:srcRect l="2312" t="31975" r="4452" b="57231"/>
          <a:stretch/>
        </p:blipFill>
        <p:spPr>
          <a:xfrm>
            <a:off x="199462" y="6352325"/>
            <a:ext cx="4361688" cy="365273"/>
          </a:xfrm>
          <a:prstGeom prst="rect">
            <a:avLst/>
          </a:prstGeom>
        </p:spPr>
      </p:pic>
      <p:sp>
        <p:nvSpPr>
          <p:cNvPr id="32" name="Text Placeholder 4"/>
          <p:cNvSpPr>
            <a:spLocks noGrp="1"/>
          </p:cNvSpPr>
          <p:nvPr>
            <p:ph type="body" idx="1"/>
          </p:nvPr>
        </p:nvSpPr>
        <p:spPr>
          <a:xfrm>
            <a:off x="248796" y="1477641"/>
            <a:ext cx="4040188" cy="639762"/>
          </a:xfrm>
        </p:spPr>
        <p:txBody>
          <a:bodyPr>
            <a:normAutofit fontScale="25000" lnSpcReduction="20000"/>
          </a:bodyPr>
          <a:lstStyle/>
          <a:p>
            <a:pPr defTabSz="2003174">
              <a:spcBef>
                <a:spcPts val="100"/>
              </a:spcBef>
            </a:pPr>
            <a:endParaRPr lang="en-US" sz="2400" b="1" dirty="0" smtClean="0">
              <a:cs typeface="Helvetica"/>
            </a:endParaRPr>
          </a:p>
          <a:p>
            <a:pPr defTabSz="2003174">
              <a:spcBef>
                <a:spcPts val="100"/>
              </a:spcBef>
            </a:pPr>
            <a:endParaRPr lang="en-US" sz="2400" b="1" dirty="0" smtClean="0">
              <a:cs typeface="Helvetica"/>
            </a:endParaRPr>
          </a:p>
          <a:p>
            <a:pPr defTabSz="2003174">
              <a:spcBef>
                <a:spcPts val="100"/>
              </a:spcBef>
            </a:pPr>
            <a:endParaRPr lang="en-US" sz="2400" b="1" dirty="0">
              <a:cs typeface="Helvetica"/>
            </a:endParaRPr>
          </a:p>
          <a:p>
            <a:pPr defTabSz="2003174">
              <a:spcBef>
                <a:spcPts val="100"/>
              </a:spcBef>
            </a:pPr>
            <a:endParaRPr lang="en-US" sz="2400" b="1" dirty="0" smtClean="0">
              <a:cs typeface="Helvetica"/>
            </a:endParaRPr>
          </a:p>
          <a:p>
            <a:pPr defTabSz="2003174">
              <a:spcBef>
                <a:spcPts val="100"/>
              </a:spcBef>
            </a:pPr>
            <a:endParaRPr lang="en-US" sz="2400" b="1" dirty="0">
              <a:cs typeface="Helvetica"/>
            </a:endParaRPr>
          </a:p>
          <a:p>
            <a:pPr defTabSz="2003174">
              <a:spcBef>
                <a:spcPts val="100"/>
              </a:spcBef>
            </a:pPr>
            <a:r>
              <a:rPr lang="en-US" sz="11200" dirty="0" smtClean="0">
                <a:cs typeface="Helvetica"/>
              </a:rPr>
              <a:t>Conjunction of BOLD responses to</a:t>
            </a:r>
          </a:p>
          <a:p>
            <a:pPr defTabSz="2003174">
              <a:spcBef>
                <a:spcPts val="100"/>
              </a:spcBef>
            </a:pPr>
            <a:r>
              <a:rPr lang="en-US" sz="11200" dirty="0" smtClean="0">
                <a:cs typeface="Helvetica"/>
              </a:rPr>
              <a:t>Buy and Sell</a:t>
            </a:r>
            <a:endParaRPr lang="en-US" sz="11200" dirty="0">
              <a:cs typeface="Helvetica"/>
            </a:endParaRPr>
          </a:p>
          <a:p>
            <a:pPr defTabSz="2003174">
              <a:spcBef>
                <a:spcPts val="100"/>
              </a:spcBef>
            </a:pPr>
            <a:endParaRPr lang="en-US" sz="2800" b="1" baseline="30000" dirty="0" smtClean="0">
              <a:cs typeface="Helvetica"/>
            </a:endParaRPr>
          </a:p>
          <a:p>
            <a:endParaRPr lang="en-US" dirty="0"/>
          </a:p>
        </p:txBody>
      </p:sp>
      <p:sp>
        <p:nvSpPr>
          <p:cNvPr id="17" name="TextBox 16"/>
          <p:cNvSpPr txBox="1"/>
          <p:nvPr/>
        </p:nvSpPr>
        <p:spPr>
          <a:xfrm>
            <a:off x="248796" y="2471593"/>
            <a:ext cx="521109" cy="369332"/>
          </a:xfrm>
          <a:prstGeom prst="rect">
            <a:avLst/>
          </a:prstGeom>
          <a:noFill/>
        </p:spPr>
        <p:txBody>
          <a:bodyPr wrap="none" rtlCol="0">
            <a:spAutoFit/>
          </a:bodyPr>
          <a:lstStyle/>
          <a:p>
            <a:r>
              <a:rPr lang="en-US" dirty="0" smtClean="0">
                <a:solidFill>
                  <a:schemeClr val="bg1"/>
                </a:solidFill>
              </a:rPr>
              <a:t>y=8</a:t>
            </a:r>
            <a:endParaRPr lang="en-US" dirty="0">
              <a:solidFill>
                <a:schemeClr val="bg1"/>
              </a:solidFill>
            </a:endParaRPr>
          </a:p>
        </p:txBody>
      </p:sp>
      <p:sp>
        <p:nvSpPr>
          <p:cNvPr id="18" name="TextBox 17"/>
          <p:cNvSpPr txBox="1"/>
          <p:nvPr/>
        </p:nvSpPr>
        <p:spPr>
          <a:xfrm>
            <a:off x="4967141" y="2471593"/>
            <a:ext cx="521109" cy="369332"/>
          </a:xfrm>
          <a:prstGeom prst="rect">
            <a:avLst/>
          </a:prstGeom>
          <a:noFill/>
        </p:spPr>
        <p:txBody>
          <a:bodyPr wrap="none" rtlCol="0">
            <a:spAutoFit/>
          </a:bodyPr>
          <a:lstStyle/>
          <a:p>
            <a:r>
              <a:rPr lang="en-US" dirty="0" smtClean="0">
                <a:solidFill>
                  <a:schemeClr val="bg1"/>
                </a:solidFill>
              </a:rPr>
              <a:t>y=8</a:t>
            </a:r>
            <a:endParaRPr lang="en-US" dirty="0">
              <a:solidFill>
                <a:schemeClr val="bg1"/>
              </a:solidFill>
            </a:endParaRPr>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6" name="Slide Number Placeholder 5"/>
          <p:cNvSpPr>
            <a:spLocks noGrp="1"/>
          </p:cNvSpPr>
          <p:nvPr>
            <p:ph type="sldNum" sz="quarter" idx="12"/>
          </p:nvPr>
        </p:nvSpPr>
        <p:spPr/>
        <p:txBody>
          <a:bodyPr/>
          <a:lstStyle/>
          <a:p>
            <a:fld id="{BD10E888-B3FA-F142-B686-335389289F5B}" type="slidenum">
              <a:rPr lang="en-US" smtClean="0"/>
              <a:t>39</a:t>
            </a:fld>
            <a:endParaRPr lang="en-US"/>
          </a:p>
        </p:txBody>
      </p:sp>
    </p:spTree>
    <p:extLst>
      <p:ext uri="{BB962C8B-B14F-4D97-AF65-F5344CB8AC3E}">
        <p14:creationId xmlns:p14="http://schemas.microsoft.com/office/powerpoint/2010/main" val="3311008582"/>
      </p:ext>
    </p:extLst>
  </p:cSld>
  <p:clrMapOvr>
    <a:masterClrMapping/>
  </p:clrMapOvr>
  <mc:AlternateContent xmlns:mc="http://schemas.openxmlformats.org/markup-compatibility/2006" xmlns:p14="http://schemas.microsoft.com/office/powerpoint/2010/main">
    <mc:Choice Requires="p14">
      <p:transition spd="slow" p14:dur="2000" advTm="46642"/>
    </mc:Choice>
    <mc:Fallback xmlns="">
      <p:transition xmlns:p14="http://schemas.microsoft.com/office/powerpoint/2010/main" spd="slow" advTm="46642"/>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 Price &gt;&gt; Fundamental</a:t>
            </a:r>
            <a:endParaRPr lang="en-US" dirty="0"/>
          </a:p>
        </p:txBody>
      </p:sp>
      <p:sp>
        <p:nvSpPr>
          <p:cNvPr id="3" name="Content Placeholder 2"/>
          <p:cNvSpPr>
            <a:spLocks noGrp="1"/>
          </p:cNvSpPr>
          <p:nvPr>
            <p:ph idx="1"/>
          </p:nvPr>
        </p:nvSpPr>
        <p:spPr>
          <a:xfrm>
            <a:off x="244809" y="3185261"/>
            <a:ext cx="8441991" cy="2940904"/>
          </a:xfrm>
        </p:spPr>
        <p:txBody>
          <a:bodyPr>
            <a:normAutofit/>
          </a:bodyPr>
          <a:lstStyle/>
          <a:p>
            <a:pPr marL="0" indent="0">
              <a:buNone/>
            </a:pPr>
            <a:r>
              <a:rPr lang="en-US" sz="2800" dirty="0" smtClean="0"/>
              <a:t>“</a:t>
            </a:r>
            <a:r>
              <a:rPr lang="en-US" dirty="0"/>
              <a:t>I don't even know what a bubble means. These</a:t>
            </a:r>
          </a:p>
          <a:p>
            <a:pPr marL="0" indent="0">
              <a:buNone/>
            </a:pPr>
            <a:r>
              <a:rPr lang="en-US" dirty="0"/>
              <a:t>words have become popular. I don't think they</a:t>
            </a:r>
          </a:p>
          <a:p>
            <a:pPr marL="0" indent="0">
              <a:buNone/>
            </a:pPr>
            <a:r>
              <a:rPr lang="en-US" dirty="0"/>
              <a:t>have any meaning.”</a:t>
            </a:r>
          </a:p>
          <a:p>
            <a:pPr lvl="1"/>
            <a:r>
              <a:rPr lang="en-US" dirty="0" smtClean="0"/>
              <a:t>Eugene </a:t>
            </a:r>
            <a:r>
              <a:rPr lang="en-US" dirty="0" err="1"/>
              <a:t>Fama</a:t>
            </a:r>
            <a:r>
              <a:rPr lang="en-US" dirty="0"/>
              <a:t> (cited in </a:t>
            </a:r>
            <a:r>
              <a:rPr lang="en-US" i="1" dirty="0"/>
              <a:t>The New </a:t>
            </a:r>
            <a:r>
              <a:rPr lang="en-US" i="1" dirty="0" smtClean="0"/>
              <a:t>Yorker, </a:t>
            </a:r>
            <a:r>
              <a:rPr lang="en-US" dirty="0" smtClean="0"/>
              <a:t>January 13, 2010)</a:t>
            </a:r>
            <a:endParaRPr lang="en-US" dirty="0"/>
          </a:p>
          <a:p>
            <a:pPr marL="0" indent="0">
              <a:buNone/>
            </a:pPr>
            <a:endParaRPr lang="en-US" sz="2000" dirty="0"/>
          </a:p>
          <a:p>
            <a:pPr marL="0" indent="0">
              <a:buNone/>
            </a:pPr>
            <a:endParaRPr lang="en-US" sz="2000" dirty="0" smtClean="0"/>
          </a:p>
          <a:p>
            <a:endParaRPr lang="en-US" dirty="0"/>
          </a:p>
        </p:txBody>
      </p:sp>
      <p:sp>
        <p:nvSpPr>
          <p:cNvPr id="5" name="Slide Number Placeholder 4"/>
          <p:cNvSpPr>
            <a:spLocks noGrp="1"/>
          </p:cNvSpPr>
          <p:nvPr>
            <p:ph type="sldNum" sz="quarter" idx="12"/>
          </p:nvPr>
        </p:nvSpPr>
        <p:spPr/>
        <p:txBody>
          <a:bodyPr/>
          <a:lstStyle/>
          <a:p>
            <a:fld id="{BD10E888-B3FA-F142-B686-335389289F5B}" type="slidenum">
              <a:rPr lang="en-US" smtClean="0"/>
              <a:t>4</a:t>
            </a:fld>
            <a:endParaRPr lang="en-US"/>
          </a:p>
        </p:txBody>
      </p:sp>
      <p:pic>
        <p:nvPicPr>
          <p:cNvPr id="6" name="Picture 5"/>
          <p:cNvPicPr>
            <a:picLocks noChangeAspect="1"/>
          </p:cNvPicPr>
          <p:nvPr/>
        </p:nvPicPr>
        <p:blipFill>
          <a:blip r:embed="rId3"/>
          <a:stretch>
            <a:fillRect/>
          </a:stretch>
        </p:blipFill>
        <p:spPr>
          <a:xfrm>
            <a:off x="6744471" y="1417638"/>
            <a:ext cx="1942329" cy="1767623"/>
          </a:xfrm>
          <a:prstGeom prst="rect">
            <a:avLst/>
          </a:prstGeom>
        </p:spPr>
      </p:pic>
      <p:sp>
        <p:nvSpPr>
          <p:cNvPr id="4" name="TextBox 3"/>
          <p:cNvSpPr txBox="1"/>
          <p:nvPr/>
        </p:nvSpPr>
        <p:spPr>
          <a:xfrm>
            <a:off x="841530" y="1600202"/>
            <a:ext cx="5079787" cy="584776"/>
          </a:xfrm>
          <a:prstGeom prst="rect">
            <a:avLst/>
          </a:prstGeom>
          <a:noFill/>
        </p:spPr>
        <p:txBody>
          <a:bodyPr wrap="square" rtlCol="0">
            <a:spAutoFit/>
          </a:bodyPr>
          <a:lstStyle/>
          <a:p>
            <a:r>
              <a:rPr lang="en-US" sz="3200" dirty="0"/>
              <a:t>But what is the fundamental? </a:t>
            </a:r>
          </a:p>
        </p:txBody>
      </p:sp>
    </p:spTree>
    <p:extLst>
      <p:ext uri="{BB962C8B-B14F-4D97-AF65-F5344CB8AC3E}">
        <p14:creationId xmlns:p14="http://schemas.microsoft.com/office/powerpoint/2010/main" val="2291581564"/>
      </p:ext>
    </p:extLst>
  </p:cSld>
  <p:clrMapOvr>
    <a:masterClrMapping/>
  </p:clrMapOvr>
  <mc:AlternateContent xmlns:mc="http://schemas.openxmlformats.org/markup-compatibility/2006" xmlns:p14="http://schemas.microsoft.com/office/powerpoint/2010/main">
    <mc:Choice Requires="p14">
      <p:transition spd="slow" p14:dur="2000" advTm="96"/>
    </mc:Choice>
    <mc:Fallback xmlns="">
      <p:transition xmlns:p14="http://schemas.microsoft.com/office/powerpoint/2010/main" spd="slow" advTm="9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00" y="222250"/>
            <a:ext cx="8128000" cy="663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b="1" dirty="0">
                <a:latin typeface="Arial" charset="0"/>
              </a:rPr>
              <a:t>Overview of the projection territories of midbrain dopamine neurons</a:t>
            </a:r>
            <a:r>
              <a:rPr lang="en-GB" sz="1500" b="1" dirty="0">
                <a:latin typeface="Arial" charset="0"/>
              </a:rPr>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960" y="5989590"/>
            <a:ext cx="4052160" cy="6466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57680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Schultz W Physiology 1999;14:249-255</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©1999 by American Physiological Society</a:t>
            </a:r>
          </a:p>
        </p:txBody>
      </p:sp>
      <p:sp>
        <p:nvSpPr>
          <p:cNvPr id="2" name="Footer Placeholder 1"/>
          <p:cNvSpPr>
            <a:spLocks noGrp="1"/>
          </p:cNvSpPr>
          <p:nvPr>
            <p:ph type="ftr" sz="quarter" idx="11"/>
          </p:nvPr>
        </p:nvSpPr>
        <p:spPr/>
        <p:txBody>
          <a:bodyPr/>
          <a:lstStyle/>
          <a:p>
            <a:r>
              <a:rPr lang="nl-NL" smtClean="0"/>
              <a:t>Oxford Econ 22.Jan.15</a:t>
            </a:r>
            <a:endParaRPr lang="en-US"/>
          </a:p>
        </p:txBody>
      </p:sp>
      <p:sp>
        <p:nvSpPr>
          <p:cNvPr id="3" name="Slide Number Placeholder 2"/>
          <p:cNvSpPr>
            <a:spLocks noGrp="1"/>
          </p:cNvSpPr>
          <p:nvPr>
            <p:ph type="sldNum" sz="quarter" idx="12"/>
          </p:nvPr>
        </p:nvSpPr>
        <p:spPr/>
        <p:txBody>
          <a:bodyPr/>
          <a:lstStyle/>
          <a:p>
            <a:fld id="{BD10E888-B3FA-F142-B686-335389289F5B}" type="slidenum">
              <a:rPr lang="en-US" smtClean="0"/>
              <a:t>40</a:t>
            </a:fld>
            <a:endParaRPr lang="en-US"/>
          </a:p>
        </p:txBody>
      </p:sp>
    </p:spTree>
    <p:extLst>
      <p:ext uri="{BB962C8B-B14F-4D97-AF65-F5344CB8AC3E}">
        <p14:creationId xmlns:p14="http://schemas.microsoft.com/office/powerpoint/2010/main" val="81381147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Dopaminergic Reward System</a:t>
            </a:r>
            <a:endParaRPr lang="en-US" dirty="0"/>
          </a:p>
        </p:txBody>
      </p:sp>
      <p:sp>
        <p:nvSpPr>
          <p:cNvPr id="3" name="Content Placeholder 2"/>
          <p:cNvSpPr>
            <a:spLocks noGrp="1"/>
          </p:cNvSpPr>
          <p:nvPr>
            <p:ph idx="1"/>
          </p:nvPr>
        </p:nvSpPr>
        <p:spPr/>
        <p:txBody>
          <a:bodyPr>
            <a:normAutofit fontScale="92500" lnSpcReduction="10000"/>
          </a:bodyPr>
          <a:lstStyle/>
          <a:p>
            <a:r>
              <a:rPr lang="en-US" dirty="0"/>
              <a:t>Midbrain dopamine (</a:t>
            </a:r>
            <a:r>
              <a:rPr lang="en-US" dirty="0" smtClean="0"/>
              <a:t>DA) </a:t>
            </a:r>
            <a:r>
              <a:rPr lang="en-US" dirty="0"/>
              <a:t>neurons encode reward prediction errors</a:t>
            </a:r>
          </a:p>
          <a:p>
            <a:pPr lvl="1"/>
            <a:r>
              <a:rPr lang="en-US" sz="1800" dirty="0"/>
              <a:t>Montague, Dayan, </a:t>
            </a:r>
            <a:r>
              <a:rPr lang="en-US" sz="1800" dirty="0" err="1"/>
              <a:t>Sejnowski</a:t>
            </a:r>
            <a:r>
              <a:rPr lang="en-US" sz="1800" dirty="0"/>
              <a:t> (1996) </a:t>
            </a:r>
            <a:r>
              <a:rPr lang="en-US" sz="1800" i="1" dirty="0"/>
              <a:t>J </a:t>
            </a:r>
            <a:r>
              <a:rPr lang="en-US" sz="1800" i="1" dirty="0" err="1"/>
              <a:t>Neuro</a:t>
            </a:r>
            <a:r>
              <a:rPr lang="en-US" sz="1800" dirty="0"/>
              <a:t>; Schultz, Dayan, Montague (1997) </a:t>
            </a:r>
            <a:r>
              <a:rPr lang="en-US" sz="1800" i="1" dirty="0" smtClean="0"/>
              <a:t>Science</a:t>
            </a:r>
          </a:p>
          <a:p>
            <a:r>
              <a:rPr lang="en-US" sz="3000" dirty="0" smtClean="0"/>
              <a:t>DA </a:t>
            </a:r>
            <a:r>
              <a:rPr lang="en-US" sz="3000" dirty="0"/>
              <a:t>neurons project to </a:t>
            </a:r>
            <a:r>
              <a:rPr lang="en-US" sz="3000" dirty="0" err="1" smtClean="0"/>
              <a:t>NAcc</a:t>
            </a:r>
            <a:endParaRPr lang="en-US" sz="2200" i="1" dirty="0"/>
          </a:p>
          <a:p>
            <a:r>
              <a:rPr lang="en-US" dirty="0" err="1" smtClean="0"/>
              <a:t>NAcc</a:t>
            </a:r>
            <a:r>
              <a:rPr lang="en-US" dirty="0" smtClean="0"/>
              <a:t> </a:t>
            </a:r>
            <a:r>
              <a:rPr lang="en-US" dirty="0"/>
              <a:t>BOLD reflects </a:t>
            </a:r>
            <a:r>
              <a:rPr lang="en-US" dirty="0" smtClean="0"/>
              <a:t>DA </a:t>
            </a:r>
            <a:r>
              <a:rPr lang="en-US" dirty="0"/>
              <a:t>levels</a:t>
            </a:r>
          </a:p>
          <a:p>
            <a:pPr lvl="1"/>
            <a:r>
              <a:rPr lang="en-US" sz="1800" dirty="0"/>
              <a:t>Knutson Gibbs (2007) </a:t>
            </a:r>
            <a:r>
              <a:rPr lang="en-US" sz="1800" i="1" dirty="0"/>
              <a:t>Psychopharmacology</a:t>
            </a:r>
          </a:p>
          <a:p>
            <a:r>
              <a:rPr lang="en-US" dirty="0" smtClean="0"/>
              <a:t>DA therapy makes Parkinson’s patients more</a:t>
            </a:r>
            <a:r>
              <a:rPr lang="en-US" i="1" dirty="0" smtClean="0"/>
              <a:t> sensitive to gains </a:t>
            </a:r>
            <a:r>
              <a:rPr lang="en-US" dirty="0" smtClean="0"/>
              <a:t>in learning tasks (+ 17% pathological gambling)</a:t>
            </a:r>
          </a:p>
          <a:p>
            <a:pPr lvl="1"/>
            <a:r>
              <a:rPr lang="en-US" sz="1800" dirty="0"/>
              <a:t>Frank et al (2004) </a:t>
            </a:r>
            <a:r>
              <a:rPr lang="en-US" sz="1800" i="1" dirty="0" smtClean="0"/>
              <a:t>Science</a:t>
            </a:r>
            <a:r>
              <a:rPr lang="en-US" sz="1800" dirty="0"/>
              <a:t>;</a:t>
            </a:r>
            <a:r>
              <a:rPr lang="en-US" sz="1800" dirty="0" smtClean="0"/>
              <a:t> </a:t>
            </a:r>
            <a:r>
              <a:rPr lang="en-US" sz="1800" dirty="0" err="1"/>
              <a:t>Voon</a:t>
            </a:r>
            <a:r>
              <a:rPr lang="en-US" sz="1800" dirty="0"/>
              <a:t> </a:t>
            </a:r>
            <a:r>
              <a:rPr lang="en-US" sz="1800" dirty="0" smtClean="0"/>
              <a:t>et al. </a:t>
            </a:r>
            <a:r>
              <a:rPr lang="en-US" sz="1800" dirty="0"/>
              <a:t>(2010) </a:t>
            </a:r>
            <a:r>
              <a:rPr lang="en-US" sz="1800" i="1" dirty="0" smtClean="0"/>
              <a:t>Neuron</a:t>
            </a:r>
          </a:p>
          <a:p>
            <a:endParaRPr lang="en-US" sz="2600" i="1" dirty="0"/>
          </a:p>
          <a:p>
            <a:pPr marL="0" indent="0">
              <a:buNone/>
            </a:pPr>
            <a:endParaRPr lang="en-US" sz="2200" i="1"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41</a:t>
            </a:fld>
            <a:endParaRPr lang="en-US"/>
          </a:p>
        </p:txBody>
      </p:sp>
    </p:spTree>
    <p:extLst>
      <p:ext uri="{BB962C8B-B14F-4D97-AF65-F5344CB8AC3E}">
        <p14:creationId xmlns:p14="http://schemas.microsoft.com/office/powerpoint/2010/main" val="2918520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49350"/>
          </a:xfrm>
        </p:spPr>
        <p:txBody>
          <a:bodyPr>
            <a:normAutofit/>
          </a:bodyPr>
          <a:lstStyle/>
          <a:p>
            <a:r>
              <a:rPr lang="en-US" sz="3200" dirty="0" smtClean="0"/>
              <a:t>ROI analysis</a:t>
            </a:r>
            <a:endParaRPr lang="en-US" sz="3200" dirty="0"/>
          </a:p>
        </p:txBody>
      </p:sp>
      <p:pic>
        <p:nvPicPr>
          <p:cNvPr id="6" name="Content Placeholder 5" descr="NACC_coronal_y_8.tiff"/>
          <p:cNvPicPr>
            <a:picLocks noGrp="1" noChangeAspect="1"/>
          </p:cNvPicPr>
          <p:nvPr>
            <p:ph idx="1"/>
          </p:nvPr>
        </p:nvPicPr>
        <p:blipFill>
          <a:blip r:embed="rId2">
            <a:extLst>
              <a:ext uri="{28A0092B-C50C-407E-A947-70E740481C1C}">
                <a14:useLocalDpi xmlns:a14="http://schemas.microsoft.com/office/drawing/2010/main" val="0"/>
              </a:ext>
            </a:extLst>
          </a:blip>
          <a:srcRect l="4143" r="4143"/>
          <a:stretch>
            <a:fillRect/>
          </a:stretch>
        </p:blipFill>
        <p:spPr/>
      </p:pic>
      <p:sp>
        <p:nvSpPr>
          <p:cNvPr id="5" name="Text Placeholder 4"/>
          <p:cNvSpPr>
            <a:spLocks noGrp="1"/>
          </p:cNvSpPr>
          <p:nvPr>
            <p:ph type="body" sz="half" idx="2"/>
          </p:nvPr>
        </p:nvSpPr>
        <p:spPr>
          <a:xfrm>
            <a:off x="457202" y="1676400"/>
            <a:ext cx="3008313" cy="4449765"/>
          </a:xfrm>
        </p:spPr>
        <p:txBody>
          <a:bodyPr/>
          <a:lstStyle/>
          <a:p>
            <a:pPr defTabSz="2003174">
              <a:spcBef>
                <a:spcPts val="100"/>
              </a:spcBef>
            </a:pPr>
            <a:r>
              <a:rPr lang="en-US" sz="2400" b="1" dirty="0" smtClean="0">
                <a:cs typeface="Helvetica"/>
              </a:rPr>
              <a:t>Nucleus </a:t>
            </a:r>
            <a:r>
              <a:rPr lang="en-US" sz="2400" b="1" dirty="0" err="1" smtClean="0">
                <a:cs typeface="Helvetica"/>
              </a:rPr>
              <a:t>Accumbens</a:t>
            </a:r>
            <a:endParaRPr lang="en-US" sz="2400" b="1" dirty="0" smtClean="0">
              <a:cs typeface="Helvetica"/>
            </a:endParaRPr>
          </a:p>
          <a:p>
            <a:pPr defTabSz="2003174">
              <a:spcBef>
                <a:spcPts val="100"/>
              </a:spcBef>
            </a:pPr>
            <a:r>
              <a:rPr lang="en-US" sz="2400" b="1" dirty="0" smtClean="0">
                <a:cs typeface="Helvetica"/>
              </a:rPr>
              <a:t>A </a:t>
            </a:r>
            <a:r>
              <a:rPr lang="en-US" sz="2400" b="1" dirty="0">
                <a:cs typeface="Helvetica"/>
              </a:rPr>
              <a:t>Priori Mask </a:t>
            </a:r>
          </a:p>
          <a:p>
            <a:pPr defTabSz="2003174">
              <a:spcBef>
                <a:spcPts val="100"/>
              </a:spcBef>
            </a:pPr>
            <a:r>
              <a:rPr lang="en-US" sz="2400" b="1" dirty="0">
                <a:cs typeface="Helvetica"/>
              </a:rPr>
              <a:t>MNI (+/-12,8,-8</a:t>
            </a:r>
            <a:r>
              <a:rPr lang="en-US" sz="2400" b="1" dirty="0" smtClean="0">
                <a:cs typeface="Helvetica"/>
              </a:rPr>
              <a:t>)</a:t>
            </a:r>
          </a:p>
          <a:p>
            <a:pPr defTabSz="2003174">
              <a:spcBef>
                <a:spcPts val="100"/>
              </a:spcBef>
            </a:pPr>
            <a:endParaRPr lang="en-US" sz="2400" b="1" dirty="0">
              <a:cs typeface="Helvetica"/>
            </a:endParaRPr>
          </a:p>
          <a:p>
            <a:pPr defTabSz="2003174">
              <a:spcBef>
                <a:spcPts val="100"/>
              </a:spcBef>
            </a:pPr>
            <a:r>
              <a:rPr lang="en-US" sz="2400" b="1" dirty="0" smtClean="0">
                <a:cs typeface="Helvetica"/>
              </a:rPr>
              <a:t>24 voxels total</a:t>
            </a:r>
          </a:p>
          <a:p>
            <a:pPr defTabSz="2003174">
              <a:spcBef>
                <a:spcPts val="100"/>
              </a:spcBef>
            </a:pPr>
            <a:endParaRPr lang="en-US" sz="2400" b="1" dirty="0">
              <a:cs typeface="Helvetica"/>
            </a:endParaRPr>
          </a:p>
          <a:p>
            <a:pPr defTabSz="2003174">
              <a:spcBef>
                <a:spcPts val="100"/>
              </a:spcBef>
            </a:pPr>
            <a:r>
              <a:rPr lang="en-US" sz="2400" b="1" dirty="0" smtClean="0">
                <a:cs typeface="Helvetica"/>
              </a:rPr>
              <a:t>Trial-by-trial peak response to “Trading Results” </a:t>
            </a:r>
          </a:p>
          <a:p>
            <a:pPr defTabSz="2003174">
              <a:spcBef>
                <a:spcPts val="100"/>
              </a:spcBef>
            </a:pPr>
            <a:endParaRPr lang="en-US" sz="2800" b="1" baseline="30000" dirty="0">
              <a:cs typeface="Helvetica"/>
            </a:endParaRPr>
          </a:p>
          <a:p>
            <a:endParaRPr lang="en-US" dirty="0"/>
          </a:p>
        </p:txBody>
      </p:sp>
      <p:sp>
        <p:nvSpPr>
          <p:cNvPr id="3" name="Footer Placeholder 2"/>
          <p:cNvSpPr>
            <a:spLocks noGrp="1"/>
          </p:cNvSpPr>
          <p:nvPr>
            <p:ph type="ftr" sz="quarter" idx="11"/>
          </p:nvPr>
        </p:nvSpPr>
        <p:spPr/>
        <p:txBody>
          <a:bodyPr/>
          <a:lstStyle/>
          <a:p>
            <a:r>
              <a:rPr lang="nl-NL" smtClean="0"/>
              <a:t>Oxford Econ 22.Jan.15</a:t>
            </a:r>
            <a:endParaRPr lang="en-US"/>
          </a:p>
        </p:txBody>
      </p:sp>
      <p:sp>
        <p:nvSpPr>
          <p:cNvPr id="4" name="Slide Number Placeholder 3"/>
          <p:cNvSpPr>
            <a:spLocks noGrp="1"/>
          </p:cNvSpPr>
          <p:nvPr>
            <p:ph type="sldNum" sz="quarter" idx="12"/>
          </p:nvPr>
        </p:nvSpPr>
        <p:spPr/>
        <p:txBody>
          <a:bodyPr/>
          <a:lstStyle/>
          <a:p>
            <a:fld id="{BD10E888-B3FA-F142-B686-335389289F5B}" type="slidenum">
              <a:rPr lang="en-US" smtClean="0"/>
              <a:t>42</a:t>
            </a:fld>
            <a:endParaRPr lang="en-US"/>
          </a:p>
        </p:txBody>
      </p:sp>
    </p:spTree>
    <p:extLst>
      <p:ext uri="{BB962C8B-B14F-4D97-AF65-F5344CB8AC3E}">
        <p14:creationId xmlns:p14="http://schemas.microsoft.com/office/powerpoint/2010/main" val="2990163969"/>
      </p:ext>
    </p:extLst>
  </p:cSld>
  <p:clrMapOvr>
    <a:masterClrMapping/>
  </p:clrMapOvr>
  <mc:AlternateContent xmlns:mc="http://schemas.openxmlformats.org/markup-compatibility/2006" xmlns:p14="http://schemas.microsoft.com/office/powerpoint/2010/main">
    <mc:Choice Requires="p14">
      <p:transition spd="slow" p14:dur="2000" advTm="43440"/>
    </mc:Choice>
    <mc:Fallback xmlns="">
      <p:transition xmlns:p14="http://schemas.microsoft.com/office/powerpoint/2010/main" spd="slow" advTm="43440"/>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30262"/>
          </a:xfrm>
        </p:spPr>
        <p:txBody>
          <a:bodyPr/>
          <a:lstStyle/>
          <a:p>
            <a:r>
              <a:rPr lang="en-US" dirty="0" err="1" smtClean="0"/>
              <a:t>NAcc</a:t>
            </a:r>
            <a:r>
              <a:rPr lang="en-US" dirty="0" smtClean="0"/>
              <a:t> by Price and Trade</a:t>
            </a:r>
            <a:endParaRPr lang="en-US" dirty="0"/>
          </a:p>
        </p:txBody>
      </p:sp>
      <p:grpSp>
        <p:nvGrpSpPr>
          <p:cNvPr id="27" name="Group 26"/>
          <p:cNvGrpSpPr/>
          <p:nvPr/>
        </p:nvGrpSpPr>
        <p:grpSpPr>
          <a:xfrm>
            <a:off x="762760" y="1284288"/>
            <a:ext cx="7543800" cy="5494755"/>
            <a:chOff x="762760" y="1284288"/>
            <a:chExt cx="7543800" cy="5494755"/>
          </a:xfrm>
        </p:grpSpPr>
        <p:pic>
          <p:nvPicPr>
            <p:cNvPr id="8" name="Picture 7" descr="NaccByPriceTra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760" y="1292643"/>
              <a:ext cx="7543800" cy="5486400"/>
            </a:xfrm>
            <a:prstGeom prst="rect">
              <a:avLst/>
            </a:prstGeom>
          </p:spPr>
        </p:pic>
        <p:grpSp>
          <p:nvGrpSpPr>
            <p:cNvPr id="24" name="Group 23"/>
            <p:cNvGrpSpPr/>
            <p:nvPr/>
          </p:nvGrpSpPr>
          <p:grpSpPr>
            <a:xfrm>
              <a:off x="1763776" y="1292643"/>
              <a:ext cx="1246124" cy="580495"/>
              <a:chOff x="1763776" y="1354138"/>
              <a:chExt cx="1246124" cy="580495"/>
            </a:xfrm>
          </p:grpSpPr>
          <p:sp>
            <p:nvSpPr>
              <p:cNvPr id="16" name="Rectangle 15"/>
              <p:cNvSpPr/>
              <p:nvPr/>
            </p:nvSpPr>
            <p:spPr>
              <a:xfrm>
                <a:off x="1763776" y="1354138"/>
                <a:ext cx="1246123" cy="58049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763776" y="1354138"/>
                <a:ext cx="1246124" cy="474748"/>
                <a:chOff x="1763776" y="1670786"/>
                <a:chExt cx="1246124" cy="474748"/>
              </a:xfrm>
              <a:solidFill>
                <a:schemeClr val="bg1"/>
              </a:solidFill>
            </p:grpSpPr>
            <p:sp>
              <p:nvSpPr>
                <p:cNvPr id="9" name="Left Bracket 8"/>
                <p:cNvSpPr/>
                <p:nvPr/>
              </p:nvSpPr>
              <p:spPr>
                <a:xfrm rot="16200000" flipH="1">
                  <a:off x="2233676" y="1369310"/>
                  <a:ext cx="306324" cy="1246124"/>
                </a:xfrm>
                <a:prstGeom prst="leftBracket">
                  <a:avLst/>
                </a:prstGeom>
                <a:solidFill>
                  <a:schemeClr val="bg1"/>
                </a:solid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2120900" y="1670786"/>
                  <a:ext cx="520700" cy="369332"/>
                </a:xfrm>
                <a:prstGeom prst="rect">
                  <a:avLst/>
                </a:prstGeom>
                <a:grpFill/>
              </p:spPr>
              <p:txBody>
                <a:bodyPr wrap="square" rtlCol="0">
                  <a:spAutoFit/>
                </a:bodyPr>
                <a:lstStyle/>
                <a:p>
                  <a:pPr algn="ctr"/>
                  <a:r>
                    <a:rPr lang="en-US" dirty="0" smtClean="0"/>
                    <a:t>**</a:t>
                  </a:r>
                </a:p>
              </p:txBody>
            </p:sp>
          </p:grpSp>
        </p:grpSp>
        <p:grpSp>
          <p:nvGrpSpPr>
            <p:cNvPr id="25" name="Group 24"/>
            <p:cNvGrpSpPr/>
            <p:nvPr/>
          </p:nvGrpSpPr>
          <p:grpSpPr>
            <a:xfrm>
              <a:off x="6386576" y="1284288"/>
              <a:ext cx="1246884" cy="580495"/>
              <a:chOff x="6386576" y="1284288"/>
              <a:chExt cx="1246884" cy="580495"/>
            </a:xfrm>
          </p:grpSpPr>
          <p:sp>
            <p:nvSpPr>
              <p:cNvPr id="23" name="Rectangle 22"/>
              <p:cNvSpPr/>
              <p:nvPr/>
            </p:nvSpPr>
            <p:spPr>
              <a:xfrm>
                <a:off x="6387337" y="1284288"/>
                <a:ext cx="1246123" cy="58049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6386576" y="1292643"/>
                <a:ext cx="1246124" cy="474748"/>
                <a:chOff x="1763776" y="1670786"/>
                <a:chExt cx="1246124" cy="474748"/>
              </a:xfrm>
              <a:solidFill>
                <a:schemeClr val="bg1"/>
              </a:solidFill>
            </p:grpSpPr>
            <p:sp>
              <p:nvSpPr>
                <p:cNvPr id="18" name="Left Bracket 17"/>
                <p:cNvSpPr/>
                <p:nvPr/>
              </p:nvSpPr>
              <p:spPr>
                <a:xfrm rot="16200000" flipH="1">
                  <a:off x="2233676" y="1369310"/>
                  <a:ext cx="306324" cy="1246124"/>
                </a:xfrm>
                <a:prstGeom prst="leftBracket">
                  <a:avLst/>
                </a:prstGeom>
                <a:solidFill>
                  <a:schemeClr val="bg1"/>
                </a:solid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2120900" y="1670786"/>
                  <a:ext cx="520700" cy="369332"/>
                </a:xfrm>
                <a:prstGeom prst="rect">
                  <a:avLst/>
                </a:prstGeom>
                <a:grpFill/>
              </p:spPr>
              <p:txBody>
                <a:bodyPr wrap="square" rtlCol="0">
                  <a:spAutoFit/>
                </a:bodyPr>
                <a:lstStyle/>
                <a:p>
                  <a:pPr algn="ctr"/>
                  <a:r>
                    <a:rPr lang="en-US" dirty="0" smtClean="0"/>
                    <a:t>***</a:t>
                  </a:r>
                </a:p>
              </p:txBody>
            </p:sp>
          </p:grpSp>
        </p:grpSp>
        <p:sp>
          <p:nvSpPr>
            <p:cNvPr id="26" name="TextBox 25"/>
            <p:cNvSpPr txBox="1"/>
            <p:nvPr/>
          </p:nvSpPr>
          <p:spPr>
            <a:xfrm>
              <a:off x="3810000" y="2882900"/>
              <a:ext cx="1536700" cy="646331"/>
            </a:xfrm>
            <a:prstGeom prst="rect">
              <a:avLst/>
            </a:prstGeom>
            <a:noFill/>
          </p:spPr>
          <p:txBody>
            <a:bodyPr wrap="square" rtlCol="0">
              <a:spAutoFit/>
            </a:bodyPr>
            <a:lstStyle/>
            <a:p>
              <a:pPr algn="r"/>
              <a:r>
                <a:rPr lang="en-US" dirty="0" smtClean="0"/>
                <a:t>** p&lt;0.01</a:t>
              </a:r>
            </a:p>
            <a:p>
              <a:pPr algn="r"/>
              <a:r>
                <a:rPr lang="en-US" dirty="0" smtClean="0"/>
                <a:t>*** p&lt;0.001</a:t>
              </a:r>
              <a:endParaRPr lang="en-US" dirty="0"/>
            </a:p>
          </p:txBody>
        </p:sp>
      </p:grpSp>
      <p:sp>
        <p:nvSpPr>
          <p:cNvPr id="2" name="Footer Placeholder 1"/>
          <p:cNvSpPr>
            <a:spLocks noGrp="1"/>
          </p:cNvSpPr>
          <p:nvPr>
            <p:ph type="ftr" sz="quarter" idx="11"/>
          </p:nvPr>
        </p:nvSpPr>
        <p:spPr/>
        <p:txBody>
          <a:bodyPr/>
          <a:lstStyle/>
          <a:p>
            <a:r>
              <a:rPr lang="nl-NL" smtClean="0"/>
              <a:t>Oxford Econ 22.Jan.15</a:t>
            </a:r>
            <a:endParaRPr lang="en-US"/>
          </a:p>
        </p:txBody>
      </p:sp>
      <p:sp>
        <p:nvSpPr>
          <p:cNvPr id="3" name="Slide Number Placeholder 2"/>
          <p:cNvSpPr>
            <a:spLocks noGrp="1"/>
          </p:cNvSpPr>
          <p:nvPr>
            <p:ph type="sldNum" sz="quarter" idx="12"/>
          </p:nvPr>
        </p:nvSpPr>
        <p:spPr/>
        <p:txBody>
          <a:bodyPr/>
          <a:lstStyle/>
          <a:p>
            <a:fld id="{BD10E888-B3FA-F142-B686-335389289F5B}" type="slidenum">
              <a:rPr lang="en-US" smtClean="0"/>
              <a:t>43</a:t>
            </a:fld>
            <a:endParaRPr lang="en-US"/>
          </a:p>
        </p:txBody>
      </p:sp>
    </p:spTree>
    <p:extLst>
      <p:ext uri="{BB962C8B-B14F-4D97-AF65-F5344CB8AC3E}">
        <p14:creationId xmlns:p14="http://schemas.microsoft.com/office/powerpoint/2010/main" val="2321926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1440"/>
            <a:ext cx="8686800" cy="6652742"/>
          </a:xfrm>
          <a:prstGeom prst="rect">
            <a:avLst/>
          </a:prstGeom>
        </p:spPr>
      </p:pic>
      <p:sp>
        <p:nvSpPr>
          <p:cNvPr id="2" name="Footer Placeholder 1"/>
          <p:cNvSpPr>
            <a:spLocks noGrp="1"/>
          </p:cNvSpPr>
          <p:nvPr>
            <p:ph type="ftr" sz="quarter" idx="11"/>
          </p:nvPr>
        </p:nvSpPr>
        <p:spPr/>
        <p:txBody>
          <a:bodyPr/>
          <a:lstStyle/>
          <a:p>
            <a:r>
              <a:rPr lang="nl-NL" smtClean="0"/>
              <a:t>Oxford Econ 22.Jan.15</a:t>
            </a:r>
            <a:endParaRPr lang="en-US"/>
          </a:p>
        </p:txBody>
      </p:sp>
      <p:sp>
        <p:nvSpPr>
          <p:cNvPr id="4" name="Slide Number Placeholder 3"/>
          <p:cNvSpPr>
            <a:spLocks noGrp="1"/>
          </p:cNvSpPr>
          <p:nvPr>
            <p:ph type="sldNum" sz="quarter" idx="12"/>
          </p:nvPr>
        </p:nvSpPr>
        <p:spPr/>
        <p:txBody>
          <a:bodyPr/>
          <a:lstStyle/>
          <a:p>
            <a:fld id="{BD10E888-B3FA-F142-B686-335389289F5B}" type="slidenum">
              <a:rPr lang="en-US" smtClean="0"/>
              <a:t>44</a:t>
            </a:fld>
            <a:endParaRPr lang="en-US"/>
          </a:p>
        </p:txBody>
      </p:sp>
      <p:cxnSp>
        <p:nvCxnSpPr>
          <p:cNvPr id="6" name="Straight Connector 5"/>
          <p:cNvCxnSpPr/>
          <p:nvPr/>
        </p:nvCxnSpPr>
        <p:spPr>
          <a:xfrm>
            <a:off x="4500976" y="1414767"/>
            <a:ext cx="869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300437" y="1045435"/>
            <a:ext cx="1336923" cy="369332"/>
          </a:xfrm>
          <a:prstGeom prst="rect">
            <a:avLst/>
          </a:prstGeom>
          <a:noFill/>
        </p:spPr>
        <p:txBody>
          <a:bodyPr wrap="square" rtlCol="0">
            <a:spAutoFit/>
          </a:bodyPr>
          <a:lstStyle/>
          <a:p>
            <a:r>
              <a:rPr lang="en-US" dirty="0" smtClean="0"/>
              <a:t>t-stat &gt; 3.0</a:t>
            </a:r>
            <a:endParaRPr lang="en-US" dirty="0"/>
          </a:p>
        </p:txBody>
      </p:sp>
    </p:spTree>
    <p:extLst>
      <p:ext uri="{BB962C8B-B14F-4D97-AF65-F5344CB8AC3E}">
        <p14:creationId xmlns:p14="http://schemas.microsoft.com/office/powerpoint/2010/main" val="1962952392"/>
      </p:ext>
    </p:extLst>
  </p:cSld>
  <p:clrMapOvr>
    <a:masterClrMapping/>
  </p:clrMapOvr>
  <mc:AlternateContent xmlns:mc="http://schemas.openxmlformats.org/markup-compatibility/2006" xmlns:p14="http://schemas.microsoft.com/office/powerpoint/2010/main">
    <mc:Choice Requires="p14">
      <p:transition spd="slow" p14:dur="2000" advTm="22873"/>
    </mc:Choice>
    <mc:Fallback xmlns="">
      <p:transition xmlns:p14="http://schemas.microsoft.com/office/powerpoint/2010/main" spd="slow" advTm="22873"/>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10" y="91440"/>
            <a:ext cx="7769180" cy="6652742"/>
          </a:xfrm>
          <a:prstGeom prst="rect">
            <a:avLst/>
          </a:prstGeom>
        </p:spPr>
      </p:pic>
      <p:sp>
        <p:nvSpPr>
          <p:cNvPr id="2" name="Footer Placeholder 1"/>
          <p:cNvSpPr>
            <a:spLocks noGrp="1"/>
          </p:cNvSpPr>
          <p:nvPr>
            <p:ph type="ftr" sz="quarter" idx="11"/>
          </p:nvPr>
        </p:nvSpPr>
        <p:spPr/>
        <p:txBody>
          <a:bodyPr/>
          <a:lstStyle/>
          <a:p>
            <a:r>
              <a:rPr lang="nl-NL" smtClean="0"/>
              <a:t>Oxford Econ 22.Jan.15</a:t>
            </a:r>
            <a:endParaRPr lang="en-US"/>
          </a:p>
        </p:txBody>
      </p:sp>
      <p:sp>
        <p:nvSpPr>
          <p:cNvPr id="4" name="Slide Number Placeholder 3"/>
          <p:cNvSpPr>
            <a:spLocks noGrp="1"/>
          </p:cNvSpPr>
          <p:nvPr>
            <p:ph type="sldNum" sz="quarter" idx="12"/>
          </p:nvPr>
        </p:nvSpPr>
        <p:spPr/>
        <p:txBody>
          <a:bodyPr/>
          <a:lstStyle/>
          <a:p>
            <a:fld id="{BD10E888-B3FA-F142-B686-335389289F5B}" type="slidenum">
              <a:rPr lang="en-US" smtClean="0"/>
              <a:t>45</a:t>
            </a:fld>
            <a:endParaRPr lang="en-US"/>
          </a:p>
        </p:txBody>
      </p:sp>
    </p:spTree>
    <p:extLst>
      <p:ext uri="{BB962C8B-B14F-4D97-AF65-F5344CB8AC3E}">
        <p14:creationId xmlns:p14="http://schemas.microsoft.com/office/powerpoint/2010/main" val="1672248670"/>
      </p:ext>
    </p:extLst>
  </p:cSld>
  <p:clrMapOvr>
    <a:masterClrMapping/>
  </p:clrMapOvr>
  <mc:AlternateContent xmlns:mc="http://schemas.openxmlformats.org/markup-compatibility/2006" xmlns:p14="http://schemas.microsoft.com/office/powerpoint/2010/main">
    <mc:Choice Requires="p14">
      <p:transition spd="slow" p14:dur="2000" advTm="59286"/>
    </mc:Choice>
    <mc:Fallback xmlns="">
      <p:transition xmlns:p14="http://schemas.microsoft.com/office/powerpoint/2010/main" spd="slow" advTm="59286"/>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941294" y="922321"/>
            <a:ext cx="6858000" cy="5592032"/>
          </a:xfrm>
          <a:prstGeom prst="rect">
            <a:avLst/>
          </a:prstGeom>
        </p:spPr>
      </p:pic>
      <p:sp>
        <p:nvSpPr>
          <p:cNvPr id="3" name="Title 2"/>
          <p:cNvSpPr>
            <a:spLocks noGrp="1"/>
          </p:cNvSpPr>
          <p:nvPr>
            <p:ph type="title"/>
          </p:nvPr>
        </p:nvSpPr>
        <p:spPr>
          <a:xfrm>
            <a:off x="457200" y="274638"/>
            <a:ext cx="8229600" cy="647683"/>
          </a:xfrm>
        </p:spPr>
        <p:txBody>
          <a:bodyPr>
            <a:normAutofit fontScale="90000"/>
          </a:bodyPr>
          <a:lstStyle/>
          <a:p>
            <a:r>
              <a:rPr lang="en-US" dirty="0" smtClean="0"/>
              <a:t>Three trader-profit types</a:t>
            </a:r>
            <a:endParaRPr lang="en-US"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46</a:t>
            </a:fld>
            <a:endParaRPr lang="en-US"/>
          </a:p>
        </p:txBody>
      </p:sp>
    </p:spTree>
    <p:extLst>
      <p:ext uri="{BB962C8B-B14F-4D97-AF65-F5344CB8AC3E}">
        <p14:creationId xmlns:p14="http://schemas.microsoft.com/office/powerpoint/2010/main" val="346255714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NAcc</a:t>
            </a:r>
            <a:r>
              <a:rPr lang="en-US" dirty="0" smtClean="0"/>
              <a:t> by Subject Earnings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33" y="1417638"/>
            <a:ext cx="7073900" cy="5372100"/>
          </a:xfrm>
          <a:prstGeom prst="rect">
            <a:avLst/>
          </a:prstGeom>
        </p:spPr>
      </p:pic>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47</a:t>
            </a:fld>
            <a:endParaRPr lang="en-US"/>
          </a:p>
        </p:txBody>
      </p:sp>
    </p:spTree>
    <p:extLst>
      <p:ext uri="{BB962C8B-B14F-4D97-AF65-F5344CB8AC3E}">
        <p14:creationId xmlns:p14="http://schemas.microsoft.com/office/powerpoint/2010/main" val="381033457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Neurobehavioral metrics</a:t>
            </a:r>
            <a:endParaRPr lang="en-US" dirty="0"/>
          </a:p>
        </p:txBody>
      </p:sp>
      <p:sp>
        <p:nvSpPr>
          <p:cNvPr id="3" name="Content Placeholder 2"/>
          <p:cNvSpPr>
            <a:spLocks noGrp="1"/>
          </p:cNvSpPr>
          <p:nvPr>
            <p:ph idx="1"/>
          </p:nvPr>
        </p:nvSpPr>
        <p:spPr/>
        <p:txBody>
          <a:bodyPr/>
          <a:lstStyle/>
          <a:p>
            <a:r>
              <a:rPr lang="en-US" dirty="0" smtClean="0"/>
              <a:t>(a) Does neural activity predict trading in next round?</a:t>
            </a:r>
          </a:p>
          <a:p>
            <a:r>
              <a:rPr lang="en-US" dirty="0" smtClean="0"/>
              <a:t>Individual differences in (a)</a:t>
            </a:r>
          </a:p>
          <a:p>
            <a:r>
              <a:rPr lang="en-US" dirty="0" smtClean="0"/>
              <a:t>Compare to task performance</a:t>
            </a:r>
          </a:p>
          <a:p>
            <a:endParaRPr lang="en-US"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48</a:t>
            </a:fld>
            <a:endParaRPr lang="en-US"/>
          </a:p>
        </p:txBody>
      </p:sp>
    </p:spTree>
    <p:extLst>
      <p:ext uri="{BB962C8B-B14F-4D97-AF65-F5344CB8AC3E}">
        <p14:creationId xmlns:p14="http://schemas.microsoft.com/office/powerpoint/2010/main" val="1546720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7664336"/>
              </p:ext>
            </p:extLst>
          </p:nvPr>
        </p:nvGraphicFramePr>
        <p:xfrm>
          <a:off x="114300" y="1"/>
          <a:ext cx="8902700" cy="6847838"/>
        </p:xfrm>
        <a:graphic>
          <a:graphicData uri="http://schemas.openxmlformats.org/drawingml/2006/table">
            <a:tbl>
              <a:tblPr firstRow="1" lastRow="1">
                <a:tableStyleId>{9D7B26C5-4107-4FEC-AEDC-1716B250A1EF}</a:tableStyleId>
              </a:tblPr>
              <a:tblGrid>
                <a:gridCol w="2257425"/>
                <a:gridCol w="1354455"/>
                <a:gridCol w="1354455"/>
                <a:gridCol w="1354455"/>
                <a:gridCol w="1354455"/>
                <a:gridCol w="1227455"/>
              </a:tblGrid>
              <a:tr h="698499">
                <a:tc gridSpan="6">
                  <a:txBody>
                    <a:bodyPr/>
                    <a:lstStyle/>
                    <a:p>
                      <a:pPr algn="l" fontAlgn="b"/>
                      <a:r>
                        <a:rPr lang="en-US" sz="2400" u="none" strike="noStrike" dirty="0">
                          <a:effectLst/>
                        </a:rPr>
                        <a:t>Determinants of Demand for the Risky Asset: </a:t>
                      </a:r>
                      <a:r>
                        <a:rPr lang="en-US" sz="2400" u="none" strike="noStrike" dirty="0" smtClean="0">
                          <a:effectLst/>
                        </a:rPr>
                        <a:t>Interval regressions</a:t>
                      </a:r>
                    </a:p>
                    <a:p>
                      <a:pPr marL="0" marR="0" indent="0" algn="l" defTabSz="456957" rtl="0" eaLnBrk="1" fontAlgn="b" latinLnBrk="0" hangingPunct="1">
                        <a:lnSpc>
                          <a:spcPct val="100000"/>
                        </a:lnSpc>
                        <a:spcBef>
                          <a:spcPts val="0"/>
                        </a:spcBef>
                        <a:spcAft>
                          <a:spcPts val="0"/>
                        </a:spcAft>
                        <a:buClrTx/>
                        <a:buSzTx/>
                        <a:buFontTx/>
                        <a:buNone/>
                        <a:tabLst/>
                        <a:defRPr/>
                      </a:pPr>
                      <a:r>
                        <a:rPr lang="en-US" sz="1800" u="none" strike="noStrike" dirty="0" smtClean="0">
                          <a:effectLst/>
                        </a:rPr>
                        <a:t>Dependent variable is [</a:t>
                      </a:r>
                      <a:r>
                        <a:rPr lang="en-US" sz="1800" u="none" strike="noStrike" dirty="0" err="1" smtClean="0">
                          <a:effectLst/>
                        </a:rPr>
                        <a:t>buy</a:t>
                      </a:r>
                      <a:r>
                        <a:rPr lang="en-US" sz="1800" u="none" strike="noStrike" baseline="-25000" dirty="0" err="1" smtClean="0">
                          <a:effectLst/>
                        </a:rPr>
                        <a:t>max</a:t>
                      </a:r>
                      <a:r>
                        <a:rPr lang="en-US" sz="1800" u="none" strike="noStrike" dirty="0" smtClean="0">
                          <a:effectLst/>
                        </a:rPr>
                        <a:t>,</a:t>
                      </a:r>
                      <a:r>
                        <a:rPr lang="en-US" sz="1800" u="none" strike="noStrike" baseline="0" dirty="0" smtClean="0">
                          <a:effectLst/>
                        </a:rPr>
                        <a:t> </a:t>
                      </a:r>
                      <a:r>
                        <a:rPr lang="en-US" sz="1800" u="none" strike="noStrike" dirty="0" err="1" smtClean="0">
                          <a:effectLst/>
                        </a:rPr>
                        <a:t>sell</a:t>
                      </a:r>
                      <a:r>
                        <a:rPr lang="en-US" sz="1800" u="none" strike="noStrike" baseline="-25000" dirty="0" err="1" smtClean="0">
                          <a:effectLst/>
                        </a:rPr>
                        <a:t>min</a:t>
                      </a:r>
                      <a:r>
                        <a:rPr lang="en-US" sz="1800" u="none" strike="noStrike" baseline="0" dirty="0" smtClean="0">
                          <a:effectLst/>
                        </a:rPr>
                        <a:t>] (in returns)</a:t>
                      </a:r>
                      <a:endParaRPr lang="en-US" sz="1800" b="0" i="0" u="none" strike="noStrike" dirty="0" smtClean="0">
                        <a:effectLst/>
                        <a:latin typeface="+mn-lt"/>
                      </a:endParaRPr>
                    </a:p>
                  </a:txBody>
                  <a:tcPr marL="12700" marR="12700" marT="12700" marB="0" anchor="b">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400">
                <a:tc gridSpan="6">
                  <a:txBody>
                    <a:bodyPr/>
                    <a:lstStyle/>
                    <a:p>
                      <a:pPr marL="0" marR="0" indent="0" algn="l" defTabSz="456957" rtl="0" eaLnBrk="1" fontAlgn="b" latinLnBrk="0" hangingPunct="1">
                        <a:lnSpc>
                          <a:spcPct val="100000"/>
                        </a:lnSpc>
                        <a:spcBef>
                          <a:spcPts val="0"/>
                        </a:spcBef>
                        <a:spcAft>
                          <a:spcPts val="0"/>
                        </a:spcAft>
                        <a:buClrTx/>
                        <a:buSzTx/>
                        <a:buFontTx/>
                        <a:buNone/>
                        <a:tabLst/>
                        <a:defRPr/>
                      </a:pPr>
                      <a:r>
                        <a:rPr lang="en-US" sz="1800" u="none" strike="noStrike" baseline="0" dirty="0" smtClean="0">
                          <a:effectLst/>
                        </a:rPr>
                        <a:t>All v</a:t>
                      </a:r>
                      <a:r>
                        <a:rPr lang="en-US" sz="1800" u="none" strike="noStrike" dirty="0" smtClean="0">
                          <a:effectLst/>
                        </a:rPr>
                        <a:t>ariables lagged; z-scored except shares, dummy</a:t>
                      </a:r>
                      <a:endParaRPr lang="en-US" sz="1800" b="0" i="0" u="none" strike="noStrike" dirty="0" smtClean="0">
                        <a:effectLst/>
                        <a:latin typeface="+mn-lt"/>
                      </a:endParaRPr>
                    </a:p>
                  </a:txBody>
                  <a:tcPr marL="12700" marR="12700" marT="12700" marB="0" anchor="b">
                    <a:lnL>
                      <a:noFill/>
                    </a:lnL>
                    <a:lnR>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7243">
                <a:tc>
                  <a:txBody>
                    <a:bodyPr/>
                    <a:lstStyle/>
                    <a:p>
                      <a:pPr algn="l" fontAlgn="b"/>
                      <a:r>
                        <a:rPr lang="en-US" sz="2000" u="none" strike="noStrike" dirty="0" err="1">
                          <a:effectLst/>
                        </a:rPr>
                        <a:t>NAcc</a:t>
                      </a:r>
                      <a:endParaRPr lang="en-US" sz="20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2000" u="none" strike="noStrike" dirty="0" smtClean="0">
                          <a:effectLst/>
                        </a:rPr>
                        <a:t>0.008</a:t>
                      </a:r>
                      <a:endParaRPr lang="en-US" sz="20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endParaRPr lang="en-US" sz="2000" b="0" i="0" u="none" strike="noStrike">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2000" u="none" strike="noStrike" dirty="0" smtClean="0">
                          <a:effectLst/>
                        </a:rPr>
                        <a:t>0.011*</a:t>
                      </a:r>
                      <a:r>
                        <a:rPr lang="en-US" sz="2000" u="none" strike="noStrike" dirty="0">
                          <a:effectLst/>
                        </a:rPr>
                        <a:t>*</a:t>
                      </a:r>
                      <a:endParaRPr lang="en-US" sz="20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dirty="0"/>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dirty="0"/>
                    </a:p>
                  </a:txBody>
                  <a:tcPr marL="12700" marR="12700" marT="12700" marB="0" anchor="b">
                    <a:lnT w="12700" cap="flat" cmpd="sng" algn="ctr">
                      <a:solidFill>
                        <a:scrgbClr r="0" g="0" b="0"/>
                      </a:solidFill>
                      <a:prstDash val="solid"/>
                      <a:round/>
                      <a:headEnd type="none" w="med" len="med"/>
                      <a:tailEnd type="none" w="med" len="med"/>
                    </a:lnT>
                  </a:tcPr>
                </a:tc>
              </a:tr>
              <a:tr h="317243">
                <a:tc>
                  <a:txBody>
                    <a:bodyPr/>
                    <a:lstStyle/>
                    <a:p>
                      <a:pPr algn="l" fontAlgn="b"/>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0.005)</a:t>
                      </a:r>
                      <a:endParaRPr lang="en-US" sz="2000" b="0" i="0" u="none" strike="noStrike" dirty="0">
                        <a:effectLst/>
                        <a:latin typeface="Arial"/>
                      </a:endParaRPr>
                    </a:p>
                  </a:txBody>
                  <a:tcPr marL="12700" marR="12700" marT="12700" marB="0" anchor="b"/>
                </a:tc>
                <a:tc>
                  <a:txBody>
                    <a:bodyPr/>
                    <a:lstStyle/>
                    <a:p>
                      <a:pPr algn="ctr" fontAlgn="b"/>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0.005)</a:t>
                      </a:r>
                      <a:endParaRPr lang="en-US" sz="2000" b="0" i="0" u="none" strike="noStrike" dirty="0">
                        <a:effectLst/>
                        <a:latin typeface="Arial"/>
                      </a:endParaRPr>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r>
              <a:tr h="317243">
                <a:tc>
                  <a:txBody>
                    <a:bodyPr/>
                    <a:lstStyle/>
                    <a:p>
                      <a:pPr algn="l" fontAlgn="b"/>
                      <a:endParaRPr lang="en-US" sz="2000" b="0" i="0" u="none" strike="noStrike" dirty="0">
                        <a:effectLst/>
                        <a:latin typeface="Arial"/>
                      </a:endParaRPr>
                    </a:p>
                  </a:txBody>
                  <a:tcPr marL="12700" marR="12700" marT="12700" marB="0" anchor="b">
                    <a:noFill/>
                  </a:tcPr>
                </a:tc>
                <a:tc>
                  <a:txBody>
                    <a:bodyPr/>
                    <a:lstStyle/>
                    <a:p>
                      <a:pPr algn="ctr" fontAlgn="b"/>
                      <a:endParaRPr lang="en-US" sz="2000" b="0" i="0" u="none" strike="noStrike" dirty="0">
                        <a:effectLst/>
                        <a:latin typeface="Arial"/>
                      </a:endParaRPr>
                    </a:p>
                  </a:txBody>
                  <a:tcPr marL="12700" marR="12700" marT="12700" marB="0" anchor="b">
                    <a:noFill/>
                  </a:tcPr>
                </a:tc>
                <a:tc>
                  <a:txBody>
                    <a:bodyPr/>
                    <a:lstStyle/>
                    <a:p>
                      <a:pPr algn="ctr" fontAlgn="b"/>
                      <a:endParaRPr lang="en-US" sz="2000" b="0" i="0" u="none" strike="noStrike" dirty="0">
                        <a:effectLst/>
                        <a:latin typeface="Arial"/>
                      </a:endParaRPr>
                    </a:p>
                  </a:txBody>
                  <a:tcPr marL="12700" marR="12700" marT="12700" marB="0" anchor="b">
                    <a:noFill/>
                  </a:tcPr>
                </a:tc>
                <a:tc>
                  <a:txBody>
                    <a:bodyPr/>
                    <a:lstStyle/>
                    <a:p>
                      <a:pPr algn="ctr" fontAlgn="b"/>
                      <a:endParaRPr lang="en-US" sz="2000" b="0" i="0" u="none" strike="noStrike" dirty="0">
                        <a:effectLst/>
                        <a:latin typeface="Arial"/>
                      </a:endParaRPr>
                    </a:p>
                  </a:txBody>
                  <a:tcPr marL="12700" marR="12700" marT="12700" marB="0" anchor="b">
                    <a:noFill/>
                  </a:tcPr>
                </a:tc>
                <a:tc>
                  <a:txBody>
                    <a:bodyPr/>
                    <a:lstStyle/>
                    <a:p>
                      <a:endParaRPr lang="en-US"/>
                    </a:p>
                  </a:txBody>
                  <a:tcPr marL="12700" marR="12700" marT="12700" marB="0" anchor="b">
                    <a:noFill/>
                  </a:tcPr>
                </a:tc>
                <a:tc>
                  <a:txBody>
                    <a:bodyPr/>
                    <a:lstStyle/>
                    <a:p>
                      <a:endParaRPr lang="en-US"/>
                    </a:p>
                  </a:txBody>
                  <a:tcPr marL="12700" marR="12700" marT="12700" marB="0" anchor="b">
                    <a:noFill/>
                  </a:tcPr>
                </a:tc>
              </a:tr>
              <a:tr h="317243">
                <a:tc>
                  <a:txBody>
                    <a:bodyPr/>
                    <a:lstStyle/>
                    <a:p>
                      <a:pPr algn="l" fontAlgn="b"/>
                      <a:endParaRPr lang="en-US" sz="2000" b="0" i="0" u="none" strike="noStrike" dirty="0">
                        <a:effectLst/>
                        <a:latin typeface="Arial"/>
                      </a:endParaRPr>
                    </a:p>
                  </a:txBody>
                  <a:tcPr marL="12700" marR="12700" marT="12700" marB="0" anchor="b">
                    <a:noFill/>
                  </a:tcPr>
                </a:tc>
                <a:tc>
                  <a:txBody>
                    <a:bodyPr/>
                    <a:lstStyle/>
                    <a:p>
                      <a:pPr algn="ctr" fontAlgn="b"/>
                      <a:endParaRPr lang="en-US" sz="2000" b="0" i="0" u="none" strike="noStrike" dirty="0">
                        <a:effectLst/>
                        <a:latin typeface="Arial"/>
                      </a:endParaRPr>
                    </a:p>
                  </a:txBody>
                  <a:tcPr marL="12700" marR="12700" marT="12700" marB="0" anchor="b">
                    <a:noFill/>
                  </a:tcPr>
                </a:tc>
                <a:tc>
                  <a:txBody>
                    <a:bodyPr/>
                    <a:lstStyle/>
                    <a:p>
                      <a:pPr algn="ctr" fontAlgn="b"/>
                      <a:endParaRPr lang="en-US" sz="2000" b="0" i="0" u="none" strike="noStrike" dirty="0">
                        <a:effectLst/>
                        <a:latin typeface="Arial"/>
                      </a:endParaRPr>
                    </a:p>
                  </a:txBody>
                  <a:tcPr marL="12700" marR="12700" marT="12700" marB="0" anchor="b">
                    <a:noFill/>
                  </a:tcPr>
                </a:tc>
                <a:tc>
                  <a:txBody>
                    <a:bodyPr/>
                    <a:lstStyle/>
                    <a:p>
                      <a:pPr algn="ctr" fontAlgn="b"/>
                      <a:endParaRPr lang="en-US" sz="2000" b="0" i="0" u="none" strike="noStrike" dirty="0">
                        <a:effectLst/>
                        <a:latin typeface="Arial"/>
                      </a:endParaRPr>
                    </a:p>
                  </a:txBody>
                  <a:tcPr marL="12700" marR="12700" marT="12700" marB="0" anchor="b">
                    <a:noFill/>
                  </a:tcPr>
                </a:tc>
                <a:tc>
                  <a:txBody>
                    <a:bodyPr/>
                    <a:lstStyle/>
                    <a:p>
                      <a:endParaRPr lang="en-US"/>
                    </a:p>
                  </a:txBody>
                  <a:tcPr marL="12700" marR="12700" marT="12700" marB="0" anchor="b">
                    <a:noFill/>
                  </a:tcPr>
                </a:tc>
                <a:tc>
                  <a:txBody>
                    <a:bodyPr/>
                    <a:lstStyle/>
                    <a:p>
                      <a:endParaRPr lang="en-US"/>
                    </a:p>
                  </a:txBody>
                  <a:tcPr marL="12700" marR="12700" marT="12700" marB="0" anchor="b">
                    <a:noFill/>
                  </a:tcPr>
                </a:tc>
              </a:tr>
              <a:tr h="317243">
                <a:tc>
                  <a:txBody>
                    <a:bodyPr/>
                    <a:lstStyle/>
                    <a:p>
                      <a:pPr algn="l" fontAlgn="b"/>
                      <a:r>
                        <a:rPr lang="en-US" sz="2000" u="none" strike="noStrike" dirty="0" smtClean="0">
                          <a:effectLst/>
                        </a:rPr>
                        <a:t>Return</a:t>
                      </a:r>
                      <a:endParaRPr lang="en-US" sz="2000" b="0" i="0" u="none" strike="noStrike" dirty="0">
                        <a:effectLst/>
                        <a:latin typeface="Arial"/>
                      </a:endParaRPr>
                    </a:p>
                  </a:txBody>
                  <a:tcPr marL="12700" marR="12700" marT="12700" marB="0" anchor="b"/>
                </a:tc>
                <a:tc>
                  <a:txBody>
                    <a:bodyPr/>
                    <a:lstStyle/>
                    <a:p>
                      <a:pPr algn="ctr" fontAlgn="b"/>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0.026*</a:t>
                      </a:r>
                      <a:r>
                        <a:rPr lang="en-US" sz="2000" u="none" strike="noStrike" dirty="0">
                          <a:effectLst/>
                        </a:rPr>
                        <a:t>**</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0.028*</a:t>
                      </a:r>
                      <a:r>
                        <a:rPr lang="en-US" sz="2000" u="none" strike="noStrike" dirty="0">
                          <a:effectLst/>
                        </a:rPr>
                        <a:t>**</a:t>
                      </a:r>
                      <a:endParaRPr lang="en-US" sz="2000" b="0" i="0" u="none" strike="noStrike" dirty="0">
                        <a:effectLst/>
                        <a:latin typeface="Arial"/>
                      </a:endParaRPr>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r>
              <a:tr h="317243">
                <a:tc>
                  <a:txBody>
                    <a:bodyPr/>
                    <a:lstStyle/>
                    <a:p>
                      <a:pPr algn="l" fontAlgn="b"/>
                      <a:endParaRPr lang="en-US" sz="2000" b="0" i="0" u="none" strike="noStrike" dirty="0">
                        <a:effectLst/>
                        <a:latin typeface="Arial"/>
                      </a:endParaRPr>
                    </a:p>
                  </a:txBody>
                  <a:tcPr marL="12700" marR="12700" marT="12700" marB="0" anchor="b"/>
                </a:tc>
                <a:tc>
                  <a:txBody>
                    <a:bodyPr/>
                    <a:lstStyle/>
                    <a:p>
                      <a:pPr algn="ctr" fontAlgn="b"/>
                      <a:endParaRPr lang="en-US" sz="2000" b="0" i="0" u="none" strike="noStrike">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0.009)</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0.009)</a:t>
                      </a:r>
                      <a:endParaRPr lang="en-US" sz="2000" b="0" i="0" u="none" strike="noStrike" dirty="0">
                        <a:effectLst/>
                        <a:latin typeface="Arial"/>
                      </a:endParaRPr>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r>
              <a:tr h="317243">
                <a:tc>
                  <a:txBody>
                    <a:bodyPr/>
                    <a:lstStyle/>
                    <a:p>
                      <a:pPr algn="l" fontAlgn="b"/>
                      <a:r>
                        <a:rPr lang="en-US" sz="2000" u="none" strike="noStrike" dirty="0" smtClean="0">
                          <a:effectLst/>
                        </a:rPr>
                        <a:t>Dividend</a:t>
                      </a:r>
                      <a:r>
                        <a:rPr lang="en-US" sz="2000" u="none" strike="noStrike" baseline="0" dirty="0" smtClean="0">
                          <a:effectLst/>
                        </a:rPr>
                        <a:t> Yield</a:t>
                      </a:r>
                      <a:endParaRPr lang="en-US" sz="2000" b="0" i="0" u="none" strike="noStrike" dirty="0">
                        <a:effectLst/>
                        <a:latin typeface="Arial"/>
                      </a:endParaRPr>
                    </a:p>
                  </a:txBody>
                  <a:tcPr marL="12700" marR="12700" marT="12700" marB="0" anchor="b"/>
                </a:tc>
                <a:tc>
                  <a:txBody>
                    <a:bodyPr/>
                    <a:lstStyle/>
                    <a:p>
                      <a:pPr algn="ctr" fontAlgn="b"/>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0.022*</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0.021</a:t>
                      </a:r>
                      <a:endParaRPr lang="en-US" sz="2000" b="0" i="0" u="none" strike="noStrike" dirty="0">
                        <a:effectLst/>
                        <a:latin typeface="Arial"/>
                      </a:endParaRPr>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r>
              <a:tr h="317243">
                <a:tc>
                  <a:txBody>
                    <a:bodyPr/>
                    <a:lstStyle/>
                    <a:p>
                      <a:pPr algn="l" fontAlgn="b"/>
                      <a:endParaRPr lang="en-US" sz="2000" b="0" i="0" u="none" strike="noStrike" dirty="0">
                        <a:effectLst/>
                        <a:latin typeface="Arial"/>
                      </a:endParaRPr>
                    </a:p>
                  </a:txBody>
                  <a:tcPr marL="12700" marR="12700" marT="12700" marB="0" anchor="b"/>
                </a:tc>
                <a:tc>
                  <a:txBody>
                    <a:bodyPr/>
                    <a:lstStyle/>
                    <a:p>
                      <a:pPr algn="ctr" fontAlgn="b"/>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0.013)</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0.013)</a:t>
                      </a:r>
                      <a:endParaRPr lang="en-US" sz="2000" b="0" i="0" u="none" strike="noStrike" dirty="0">
                        <a:effectLst/>
                        <a:latin typeface="Arial"/>
                      </a:endParaRPr>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r>
              <a:tr h="317243">
                <a:tc>
                  <a:txBody>
                    <a:bodyPr/>
                    <a:lstStyle/>
                    <a:p>
                      <a:pPr algn="l" fontAlgn="b"/>
                      <a:endParaRPr lang="en-US" sz="2000" b="0" i="0" u="none" strike="noStrike" dirty="0">
                        <a:effectLst/>
                        <a:latin typeface="Arial"/>
                      </a:endParaRPr>
                    </a:p>
                  </a:txBody>
                  <a:tcPr marL="12700" marR="12700" marT="12700" marB="0" anchor="b"/>
                </a:tc>
                <a:tc>
                  <a:txBody>
                    <a:bodyPr/>
                    <a:lstStyle/>
                    <a:p>
                      <a:pPr algn="ctr" fontAlgn="b"/>
                      <a:endParaRPr lang="en-US" sz="2000" b="0" i="0" u="none" strike="noStrike" dirty="0">
                        <a:effectLst/>
                        <a:latin typeface="Arial"/>
                      </a:endParaRPr>
                    </a:p>
                  </a:txBody>
                  <a:tcPr marL="12700" marR="12700" marT="12700" marB="0" anchor="b"/>
                </a:tc>
                <a:tc>
                  <a:txBody>
                    <a:bodyPr/>
                    <a:lstStyle/>
                    <a:p>
                      <a:pPr algn="ctr" fontAlgn="b"/>
                      <a:endParaRPr lang="en-US" sz="2000" b="0" i="0" u="none" strike="noStrike">
                        <a:effectLst/>
                        <a:latin typeface="Arial"/>
                      </a:endParaRPr>
                    </a:p>
                  </a:txBody>
                  <a:tcPr marL="12700" marR="12700" marT="12700" marB="0" anchor="b"/>
                </a:tc>
                <a:tc>
                  <a:txBody>
                    <a:bodyPr/>
                    <a:lstStyle/>
                    <a:p>
                      <a:pPr algn="ctr" fontAlgn="b"/>
                      <a:endParaRPr lang="en-US" sz="2000" b="0" i="0" u="none" strike="noStrike">
                        <a:effectLst/>
                        <a:latin typeface="Arial"/>
                      </a:endParaRPr>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r>
              <a:tr h="317243">
                <a:tc>
                  <a:txBody>
                    <a:bodyPr/>
                    <a:lstStyle/>
                    <a:p>
                      <a:pPr algn="l" fontAlgn="b"/>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endParaRPr lang="en-US"/>
                    </a:p>
                  </a:txBody>
                  <a:tcPr marL="12700" marR="12700" marT="12700" marB="0" anchor="b">
                    <a:lnB w="12700" cap="flat" cmpd="sng" algn="ctr">
                      <a:solidFill>
                        <a:scrgbClr r="0" g="0" b="0"/>
                      </a:solidFill>
                      <a:prstDash val="solid"/>
                      <a:round/>
                      <a:headEnd type="none" w="med" len="med"/>
                      <a:tailEnd type="none" w="med" len="med"/>
                    </a:lnB>
                  </a:tcPr>
                </a:tc>
                <a:tc>
                  <a:txBody>
                    <a:bodyPr/>
                    <a:lstStyle/>
                    <a:p>
                      <a:endParaRPr lang="en-US"/>
                    </a:p>
                  </a:txBody>
                  <a:tcPr marL="12700" marR="12700" marT="12700" marB="0" anchor="b">
                    <a:lnB w="12700" cap="flat" cmpd="sng" algn="ctr">
                      <a:solidFill>
                        <a:scrgbClr r="0" g="0" b="0"/>
                      </a:solidFill>
                      <a:prstDash val="solid"/>
                      <a:round/>
                      <a:headEnd type="none" w="med" len="med"/>
                      <a:tailEnd type="none" w="med" len="med"/>
                    </a:lnB>
                  </a:tcPr>
                </a:tc>
              </a:tr>
              <a:tr h="255691">
                <a:tc>
                  <a:txBody>
                    <a:bodyPr/>
                    <a:lstStyle/>
                    <a:p>
                      <a:endParaRPr lang="en-US" dirty="0"/>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endParaRPr lang="en-US" sz="1800" b="0" i="0" u="none" strike="noStrike">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endParaRPr lang="en-US" sz="1800" b="0" i="0" u="none" strike="noStrike">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a:p>
                  </a:txBody>
                  <a:tcPr marL="12700" marR="12700" marT="12700" marB="0" anchor="b">
                    <a:lnT w="12700" cap="flat" cmpd="sng" algn="ctr">
                      <a:solidFill>
                        <a:scrgbClr r="0" g="0" b="0"/>
                      </a:solidFill>
                      <a:prstDash val="solid"/>
                      <a:round/>
                      <a:headEnd type="none" w="med" len="med"/>
                      <a:tailEnd type="none" w="med" len="med"/>
                    </a:lnT>
                  </a:tcPr>
                </a:tc>
              </a:tr>
              <a:tr h="255691">
                <a:tc>
                  <a:txBody>
                    <a:bodyPr/>
                    <a:lstStyle/>
                    <a:p>
                      <a:endParaRPr lang="en-US" dirty="0"/>
                    </a:p>
                  </a:txBody>
                  <a:tcPr marL="12700" marR="12700" marT="12700" marB="0" anchor="b"/>
                </a:tc>
                <a:tc>
                  <a:txBody>
                    <a:bodyPr/>
                    <a:lstStyle/>
                    <a:p>
                      <a:pPr algn="ctr" fontAlgn="b"/>
                      <a:endParaRPr lang="en-US" sz="1800" b="0" i="0" u="none" strike="noStrike">
                        <a:effectLst/>
                        <a:latin typeface="Arial"/>
                      </a:endParaRPr>
                    </a:p>
                  </a:txBody>
                  <a:tcPr marL="12700" marR="12700" marT="12700" marB="0" anchor="b"/>
                </a:tc>
                <a:tc>
                  <a:txBody>
                    <a:bodyPr/>
                    <a:lstStyle/>
                    <a:p>
                      <a:pPr algn="ctr" fontAlgn="b"/>
                      <a:endParaRPr lang="en-US" sz="1800" b="0" i="0" u="none" strike="noStrike" dirty="0">
                        <a:effectLst/>
                        <a:latin typeface="Arial"/>
                      </a:endParaRPr>
                    </a:p>
                  </a:txBody>
                  <a:tcPr marL="12700" marR="12700" marT="12700" marB="0" anchor="b"/>
                </a:tc>
                <a:tc>
                  <a:txBody>
                    <a:bodyPr/>
                    <a:lstStyle/>
                    <a:p>
                      <a:pPr algn="ctr" fontAlgn="b"/>
                      <a:endParaRPr lang="en-US" sz="1800" b="0" i="0" u="none" strike="noStrike" dirty="0">
                        <a:effectLst/>
                        <a:latin typeface="Arial"/>
                      </a:endParaRPr>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r>
              <a:tr h="255691">
                <a:tc gridSpan="2">
                  <a:txBody>
                    <a:bodyPr/>
                    <a:lstStyle/>
                    <a:p>
                      <a:endParaRPr lang="en-US" dirty="0"/>
                    </a:p>
                  </a:txBody>
                  <a:tcPr marL="12700" marR="12700" marT="12700" marB="0" anchor="b"/>
                </a:tc>
                <a:tc hMerge="1">
                  <a:txBody>
                    <a:bodyPr/>
                    <a:lstStyle/>
                    <a:p>
                      <a:pPr algn="ctr" fontAlgn="b"/>
                      <a:endParaRPr lang="en-US" sz="2000" b="0" i="0" u="none" strike="noStrike" dirty="0">
                        <a:effectLst/>
                        <a:latin typeface="Arial"/>
                      </a:endParaRPr>
                    </a:p>
                  </a:txBody>
                  <a:tcPr marL="12700" marR="12700" marT="12700" marB="0" anchor="b"/>
                </a:tc>
                <a:tc>
                  <a:txBody>
                    <a:bodyPr/>
                    <a:lstStyle/>
                    <a:p>
                      <a:endParaRPr lang="en-US" dirty="0"/>
                    </a:p>
                  </a:txBody>
                  <a:tcPr marL="12700" marR="12700" marT="12700" marB="0" anchor="b"/>
                </a:tc>
                <a:tc>
                  <a:txBody>
                    <a:bodyPr/>
                    <a:lstStyle/>
                    <a:p>
                      <a:pPr algn="ctr" fontAlgn="b"/>
                      <a:endParaRPr lang="en-US" sz="1800" b="0" i="0" u="none" strike="noStrike" dirty="0">
                        <a:effectLst/>
                        <a:latin typeface="Arial"/>
                      </a:endParaRPr>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r>
              <a:tr h="255691">
                <a:tc>
                  <a:txBody>
                    <a:bodyPr/>
                    <a:lstStyle/>
                    <a:p>
                      <a:pPr algn="l" fontAlgn="b"/>
                      <a:r>
                        <a:rPr lang="en-US" sz="1800" u="none" strike="noStrike" dirty="0">
                          <a:effectLst/>
                        </a:rPr>
                        <a:t>Constant</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c>
                  <a:txBody>
                    <a:bodyPr/>
                    <a:lstStyle/>
                    <a:p>
                      <a:pPr algn="ctr" fontAlgn="b"/>
                      <a:r>
                        <a:rPr lang="en-US" sz="1800" u="none" strike="noStrike" dirty="0" smtClean="0">
                          <a:effectLst/>
                        </a:rPr>
                        <a:t>1.000*</a:t>
                      </a:r>
                      <a:r>
                        <a:rPr lang="en-US" sz="1800" u="none" strike="noStrike" dirty="0">
                          <a:effectLst/>
                        </a:rPr>
                        <a:t>**</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c>
                  <a:txBody>
                    <a:bodyPr/>
                    <a:lstStyle/>
                    <a:p>
                      <a:pPr algn="ctr" fontAlgn="b"/>
                      <a:r>
                        <a:rPr lang="en-US" sz="1800" u="none" strike="noStrike" dirty="0">
                          <a:effectLst/>
                        </a:rPr>
                        <a:t>1.001***</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c>
                  <a:txBody>
                    <a:bodyPr/>
                    <a:lstStyle/>
                    <a:p>
                      <a:pPr algn="ctr" fontAlgn="b"/>
                      <a:r>
                        <a:rPr lang="en-US" sz="1800" u="none" strike="noStrike" dirty="0">
                          <a:effectLst/>
                        </a:rPr>
                        <a:t>1.002***</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c>
                  <a:txBody>
                    <a:bodyPr/>
                    <a:lstStyle/>
                    <a:p>
                      <a:endParaRPr lang="en-US"/>
                    </a:p>
                  </a:txBody>
                  <a:tcPr marL="12700" marR="12700" marT="12700" marB="0" anchor="b">
                    <a:lnB w="12700" cap="flat" cmpd="sng" algn="ctr">
                      <a:noFill/>
                      <a:prstDash val="solid"/>
                      <a:round/>
                      <a:headEnd type="none" w="med" len="med"/>
                      <a:tailEnd type="none" w="med" len="med"/>
                    </a:lnB>
                  </a:tcPr>
                </a:tc>
                <a:tc>
                  <a:txBody>
                    <a:bodyPr/>
                    <a:lstStyle/>
                    <a:p>
                      <a:endParaRPr lang="en-US"/>
                    </a:p>
                  </a:txBody>
                  <a:tcPr marL="12700" marR="12700" marT="12700" marB="0" anchor="b">
                    <a:lnB w="12700" cap="flat" cmpd="sng" algn="ctr">
                      <a:noFill/>
                      <a:prstDash val="solid"/>
                      <a:round/>
                      <a:headEnd type="none" w="med" len="med"/>
                      <a:tailEnd type="none" w="med" len="med"/>
                    </a:lnB>
                  </a:tcPr>
                </a:tc>
              </a:tr>
              <a:tr h="255691">
                <a:tc>
                  <a:txBody>
                    <a:bodyPr/>
                    <a:lstStyle/>
                    <a:p>
                      <a:pPr algn="l" fontAlgn="b"/>
                      <a:endParaRPr lang="en-US" sz="1800" b="0" i="0" u="none" strike="noStrike" dirty="0">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800" b="0" i="0" u="none" strike="noStrike" dirty="0">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800" b="0" i="0" u="none" strike="noStrike">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800" b="0" i="0" u="none" strike="noStrike" dirty="0">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3622">
                <a:tc>
                  <a:txBody>
                    <a:bodyPr/>
                    <a:lstStyle/>
                    <a:p>
                      <a:pPr algn="l" fontAlgn="b"/>
                      <a:r>
                        <a:rPr lang="en-US" sz="1800" u="none" strike="noStrike" dirty="0">
                          <a:effectLst/>
                        </a:rPr>
                        <a:t>Subject FE</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a:effectLst/>
                        </a:rPr>
                        <a:t>Yes</a:t>
                      </a:r>
                      <a:endParaRPr lang="en-US" sz="1800" b="0" i="0" u="none" strike="noStrike">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dirty="0">
                          <a:effectLst/>
                        </a:rPr>
                        <a:t>Yes</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dirty="0">
                          <a:effectLst/>
                        </a:rPr>
                        <a:t>Yes</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a:p>
                  </a:txBody>
                  <a:tcPr marL="12700" marR="12700" marT="12700" marB="0" anchor="b">
                    <a:lnT w="12700" cap="flat" cmpd="sng" algn="ctr">
                      <a:solidFill>
                        <a:scrgbClr r="0" g="0" b="0"/>
                      </a:solidFill>
                      <a:prstDash val="solid"/>
                      <a:round/>
                      <a:headEnd type="none" w="med" len="med"/>
                      <a:tailEnd type="none" w="med" len="med"/>
                    </a:lnT>
                  </a:tcPr>
                </a:tc>
              </a:tr>
              <a:tr h="243622">
                <a:tc>
                  <a:txBody>
                    <a:bodyPr/>
                    <a:lstStyle/>
                    <a:p>
                      <a:endParaRPr lang="en-US" dirty="0"/>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c>
                  <a:txBody>
                    <a:bodyPr/>
                    <a:lstStyle/>
                    <a:p>
                      <a:endParaRPr lang="en-US" dirty="0"/>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r>
              <a:tr h="243622">
                <a:tc>
                  <a:txBody>
                    <a:bodyPr/>
                    <a:lstStyle/>
                    <a:p>
                      <a:pPr algn="l" fontAlgn="b"/>
                      <a:r>
                        <a:rPr lang="en-US" sz="1800" u="none" strike="noStrike" dirty="0">
                          <a:effectLst/>
                        </a:rPr>
                        <a:t>Cluster level</a:t>
                      </a:r>
                      <a:endParaRPr lang="en-US" sz="18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a:effectLst/>
                        </a:rPr>
                        <a:t>Subject</a:t>
                      </a:r>
                      <a:endParaRPr lang="en-US" sz="1800" b="0" i="0" u="none" strike="noStrike">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a:effectLst/>
                        </a:rPr>
                        <a:t>Subject</a:t>
                      </a:r>
                      <a:endParaRPr lang="en-US" sz="1800" b="0" i="0" u="none" strike="noStrike">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dirty="0">
                          <a:effectLst/>
                        </a:rPr>
                        <a:t>Subject</a:t>
                      </a:r>
                      <a:endParaRPr lang="en-US" sz="18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endParaRPr lang="en-US" dirty="0"/>
                    </a:p>
                  </a:txBody>
                  <a:tcPr marL="12700" marR="12700" marT="12700" marB="0" anchor="b">
                    <a:lnB w="12700" cap="flat" cmpd="sng" algn="ctr">
                      <a:solidFill>
                        <a:scrgbClr r="0" g="0" b="0"/>
                      </a:solidFill>
                      <a:prstDash val="solid"/>
                      <a:round/>
                      <a:headEnd type="none" w="med" len="med"/>
                      <a:tailEnd type="none" w="med" len="med"/>
                    </a:lnB>
                  </a:tcPr>
                </a:tc>
                <a:tc>
                  <a:txBody>
                    <a:bodyPr/>
                    <a:lstStyle/>
                    <a:p>
                      <a:endParaRPr lang="en-US" dirty="0"/>
                    </a:p>
                  </a:txBody>
                  <a:tcPr marL="12700" marR="12700" marT="12700" marB="0" anchor="b">
                    <a:lnB w="12700" cap="flat" cmpd="sng" algn="ctr">
                      <a:solidFill>
                        <a:scrgbClr r="0" g="0" b="0"/>
                      </a:solidFill>
                      <a:prstDash val="solid"/>
                      <a:round/>
                      <a:headEnd type="none" w="med" len="med"/>
                      <a:tailEnd type="none" w="med" len="med"/>
                    </a:lnB>
                  </a:tcPr>
                </a:tc>
              </a:tr>
              <a:tr h="225877">
                <a:tc gridSpan="6">
                  <a:txBody>
                    <a:bodyPr/>
                    <a:lstStyle/>
                    <a:p>
                      <a:pPr marL="0" marR="0" indent="0" algn="l" defTabSz="456957" rtl="0" eaLnBrk="1" fontAlgn="b" latinLnBrk="0" hangingPunct="1">
                        <a:lnSpc>
                          <a:spcPct val="100000"/>
                        </a:lnSpc>
                        <a:spcBef>
                          <a:spcPts val="0"/>
                        </a:spcBef>
                        <a:spcAft>
                          <a:spcPts val="0"/>
                        </a:spcAft>
                        <a:buClrTx/>
                        <a:buSzTx/>
                        <a:buFontTx/>
                        <a:buNone/>
                        <a:tabLst/>
                        <a:defRPr/>
                      </a:pPr>
                      <a:r>
                        <a:rPr lang="en-US" sz="1400" u="none" strike="noStrike" dirty="0" smtClean="0">
                          <a:effectLst/>
                        </a:rPr>
                        <a:t>*** p&lt;0.01, ** p&lt;0.05, * p&lt;0.1</a:t>
                      </a:r>
                      <a:r>
                        <a:rPr lang="en-US" sz="1400" u="none" strike="noStrike" baseline="0" dirty="0" smtClean="0">
                          <a:effectLst/>
                        </a:rPr>
                        <a:t>.  </a:t>
                      </a:r>
                      <a:r>
                        <a:rPr lang="en-US" sz="1400" u="none" strike="noStrike" dirty="0" smtClean="0">
                          <a:effectLst/>
                        </a:rPr>
                        <a:t>Robust standard errors in parentheses</a:t>
                      </a:r>
                      <a:r>
                        <a:rPr lang="en-US" sz="1400" u="none" strike="noStrike" baseline="0" dirty="0" smtClean="0">
                          <a:effectLst/>
                        </a:rPr>
                        <a:t>.  </a:t>
                      </a:r>
                      <a:endParaRPr lang="en-US" sz="1400" b="0" i="0" u="none" strike="noStrike" dirty="0" smtClean="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hMerge="1">
                  <a:txBody>
                    <a:bodyPr/>
                    <a:lstStyle/>
                    <a:p>
                      <a:pPr algn="l" fontAlgn="b"/>
                      <a:endParaRPr lang="en-US" sz="1400" b="0" i="0" u="none" strike="noStrike" dirty="0">
                        <a:effectLst/>
                        <a:latin typeface="Arial"/>
                      </a:endParaRPr>
                    </a:p>
                  </a:txBody>
                  <a:tcPr marL="12700" marR="12700" marT="12700" marB="0" anchor="b"/>
                </a:tc>
                <a:tc hMerge="1">
                  <a:txBody>
                    <a:bodyPr/>
                    <a:lstStyle/>
                    <a:p>
                      <a:endParaRPr lang="en-US"/>
                    </a:p>
                  </a:txBody>
                  <a:tcPr/>
                </a:tc>
                <a:tc hMerge="1">
                  <a:txBody>
                    <a:bodyPr/>
                    <a:lstStyle/>
                    <a:p>
                      <a:pPr marL="0" marR="0" indent="0" algn="l" defTabSz="456957" rtl="0" eaLnBrk="1" fontAlgn="b" latinLnBrk="0" hangingPunct="1">
                        <a:lnSpc>
                          <a:spcPct val="100000"/>
                        </a:lnSpc>
                        <a:spcBef>
                          <a:spcPts val="0"/>
                        </a:spcBef>
                        <a:spcAft>
                          <a:spcPts val="0"/>
                        </a:spcAft>
                        <a:buClrTx/>
                        <a:buSzTx/>
                        <a:buFontTx/>
                        <a:buNone/>
                        <a:tabLst/>
                        <a:defRPr/>
                      </a:pPr>
                      <a:endParaRPr lang="en-US" sz="1400" b="0" i="0" u="none" strike="noStrike" dirty="0" smtClean="0">
                        <a:effectLst/>
                        <a:latin typeface="Arial"/>
                      </a:endParaRPr>
                    </a:p>
                  </a:txBody>
                  <a:tcPr marL="12700" marR="12700" marT="12700" marB="0" anchor="b"/>
                </a:tc>
                <a:tc hMerge="1">
                  <a:txBody>
                    <a:bodyPr/>
                    <a:lstStyle/>
                    <a:p>
                      <a:pPr algn="l" fontAlgn="b"/>
                      <a:endParaRPr lang="en-US" sz="1000" b="0" i="0" u="none" strike="noStrike" dirty="0">
                        <a:effectLst/>
                        <a:latin typeface="Arial"/>
                      </a:endParaRPr>
                    </a:p>
                  </a:txBody>
                  <a:tcPr marL="12700" marR="12700" marT="12700" marB="0" anchor="b"/>
                </a:tc>
                <a:tc hMerge="1">
                  <a:txBody>
                    <a:bodyPr/>
                    <a:lstStyle/>
                    <a:p>
                      <a:pPr algn="l" fontAlgn="b"/>
                      <a:endParaRPr lang="en-US" sz="1000" b="0" i="0" u="none" strike="noStrike" dirty="0">
                        <a:effectLst/>
                        <a:latin typeface="Arial"/>
                      </a:endParaRPr>
                    </a:p>
                  </a:txBody>
                  <a:tcPr marL="12700" marR="12700" marT="12700" marB="0" anchor="b"/>
                </a:tc>
              </a:tr>
              <a:tr h="164967">
                <a:tc gridSpan="6">
                  <a:txBody>
                    <a:bodyPr/>
                    <a:lstStyle/>
                    <a:p>
                      <a:pPr algn="l" fontAlgn="b"/>
                      <a:endParaRPr lang="en-US" sz="1000" b="0" i="0" u="none" strike="noStrike" dirty="0">
                        <a:effectLst/>
                        <a:latin typeface="Arial"/>
                      </a:endParaRPr>
                    </a:p>
                  </a:txBody>
                  <a:tcPr marL="12700" marR="12700" marT="127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Footer Placeholder 2"/>
          <p:cNvSpPr>
            <a:spLocks noGrp="1"/>
          </p:cNvSpPr>
          <p:nvPr>
            <p:ph type="ftr" sz="quarter" idx="11"/>
          </p:nvPr>
        </p:nvSpPr>
        <p:spPr/>
        <p:txBody>
          <a:bodyPr/>
          <a:lstStyle/>
          <a:p>
            <a:r>
              <a:rPr lang="nl-NL" smtClean="0"/>
              <a:t>Oxford Econ 22.Jan.15</a:t>
            </a:r>
            <a:endParaRPr lang="en-US"/>
          </a:p>
        </p:txBody>
      </p:sp>
      <p:sp>
        <p:nvSpPr>
          <p:cNvPr id="4" name="Slide Number Placeholder 3"/>
          <p:cNvSpPr>
            <a:spLocks noGrp="1"/>
          </p:cNvSpPr>
          <p:nvPr>
            <p:ph type="sldNum" sz="quarter" idx="12"/>
          </p:nvPr>
        </p:nvSpPr>
        <p:spPr/>
        <p:txBody>
          <a:bodyPr/>
          <a:lstStyle/>
          <a:p>
            <a:fld id="{BD10E888-B3FA-F142-B686-335389289F5B}" type="slidenum">
              <a:rPr lang="en-US" smtClean="0"/>
              <a:t>49</a:t>
            </a:fld>
            <a:endParaRPr lang="en-US"/>
          </a:p>
        </p:txBody>
      </p:sp>
    </p:spTree>
    <p:extLst>
      <p:ext uri="{BB962C8B-B14F-4D97-AF65-F5344CB8AC3E}">
        <p14:creationId xmlns:p14="http://schemas.microsoft.com/office/powerpoint/2010/main" val="1981480448"/>
      </p:ext>
    </p:extLst>
  </p:cSld>
  <p:clrMapOvr>
    <a:masterClrMapping/>
  </p:clrMapOvr>
  <mc:AlternateContent xmlns:mc="http://schemas.openxmlformats.org/markup-compatibility/2006" xmlns:p14="http://schemas.microsoft.com/office/powerpoint/2010/main">
    <mc:Choice Requires="p14">
      <p:transition spd="slow" p14:dur="2000" advTm="40421"/>
    </mc:Choice>
    <mc:Fallback xmlns="">
      <p:transition xmlns:p14="http://schemas.microsoft.com/office/powerpoint/2010/main" spd="slow" advTm="40421"/>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795" y="386283"/>
            <a:ext cx="7772400" cy="807078"/>
          </a:xfrm>
        </p:spPr>
        <p:txBody>
          <a:bodyPr/>
          <a:lstStyle/>
          <a:p>
            <a:r>
              <a:rPr lang="en-US" dirty="0" smtClean="0"/>
              <a:t>Many theories</a:t>
            </a:r>
            <a:endParaRPr lang="en-US" dirty="0"/>
          </a:p>
        </p:txBody>
      </p:sp>
      <p:sp>
        <p:nvSpPr>
          <p:cNvPr id="3" name="Subtitle 2"/>
          <p:cNvSpPr>
            <a:spLocks noGrp="1"/>
          </p:cNvSpPr>
          <p:nvPr>
            <p:ph type="subTitle" idx="1"/>
          </p:nvPr>
        </p:nvSpPr>
        <p:spPr>
          <a:xfrm>
            <a:off x="734427" y="1346357"/>
            <a:ext cx="7570768" cy="5110031"/>
          </a:xfrm>
        </p:spPr>
        <p:txBody>
          <a:bodyPr>
            <a:normAutofit/>
          </a:bodyPr>
          <a:lstStyle/>
          <a:p>
            <a:pPr marL="342900" indent="-342900" algn="l">
              <a:buFont typeface="Arial"/>
              <a:buChar char="•"/>
            </a:pPr>
            <a:r>
              <a:rPr lang="en-US" sz="2800" dirty="0" smtClean="0">
                <a:solidFill>
                  <a:schemeClr val="tx1"/>
                </a:solidFill>
              </a:rPr>
              <a:t>Financial structure &amp; constraint</a:t>
            </a:r>
          </a:p>
          <a:p>
            <a:pPr marL="799857" lvl="1" indent="-342900" algn="l">
              <a:buFont typeface="Arial"/>
              <a:buChar char="•"/>
            </a:pPr>
            <a:r>
              <a:rPr lang="en-US" sz="2400" dirty="0" smtClean="0">
                <a:solidFill>
                  <a:schemeClr val="tx1"/>
                </a:solidFill>
              </a:rPr>
              <a:t>speculate on asset float from insider lock-up expiration</a:t>
            </a:r>
            <a:r>
              <a:rPr lang="en-US" sz="1600" dirty="0" smtClean="0">
                <a:solidFill>
                  <a:schemeClr val="tx1"/>
                </a:solidFill>
              </a:rPr>
              <a:t> (</a:t>
            </a:r>
            <a:r>
              <a:rPr lang="en-US" sz="1600" dirty="0">
                <a:solidFill>
                  <a:schemeClr val="tx1"/>
                </a:solidFill>
              </a:rPr>
              <a:t>Hong, </a:t>
            </a:r>
            <a:r>
              <a:rPr lang="en-US" sz="1600" dirty="0" err="1">
                <a:solidFill>
                  <a:schemeClr val="tx1"/>
                </a:solidFill>
              </a:rPr>
              <a:t>Scheinkman</a:t>
            </a:r>
            <a:r>
              <a:rPr lang="en-US" sz="1600" dirty="0">
                <a:solidFill>
                  <a:schemeClr val="tx1"/>
                </a:solidFill>
              </a:rPr>
              <a:t>, </a:t>
            </a:r>
            <a:r>
              <a:rPr lang="en-US" sz="1600" dirty="0" err="1">
                <a:solidFill>
                  <a:schemeClr val="tx1"/>
                </a:solidFill>
              </a:rPr>
              <a:t>Xiong</a:t>
            </a:r>
            <a:r>
              <a:rPr lang="en-US" sz="1600" dirty="0">
                <a:solidFill>
                  <a:schemeClr val="tx1"/>
                </a:solidFill>
              </a:rPr>
              <a:t> 2006 </a:t>
            </a:r>
            <a:r>
              <a:rPr lang="en-US" sz="1600" dirty="0" smtClean="0">
                <a:solidFill>
                  <a:schemeClr val="tx1"/>
                </a:solidFill>
              </a:rPr>
              <a:t>)</a:t>
            </a:r>
          </a:p>
          <a:p>
            <a:pPr marL="799857" lvl="1" indent="-342900" algn="l">
              <a:buFont typeface="Arial"/>
              <a:buChar char="•"/>
            </a:pPr>
            <a:r>
              <a:rPr lang="en-US" sz="2400" dirty="0">
                <a:solidFill>
                  <a:schemeClr val="tx1"/>
                </a:solidFill>
              </a:rPr>
              <a:t>h</a:t>
            </a:r>
            <a:r>
              <a:rPr lang="en-US" sz="2400" dirty="0" smtClean="0">
                <a:solidFill>
                  <a:schemeClr val="tx1"/>
                </a:solidFill>
              </a:rPr>
              <a:t>edge funds </a:t>
            </a:r>
            <a:r>
              <a:rPr lang="en-US" sz="1600" dirty="0" smtClean="0">
                <a:solidFill>
                  <a:schemeClr val="tx1"/>
                </a:solidFill>
              </a:rPr>
              <a:t>(</a:t>
            </a:r>
            <a:r>
              <a:rPr lang="en-US" sz="1600" dirty="0" err="1" smtClean="0">
                <a:solidFill>
                  <a:schemeClr val="tx1"/>
                </a:solidFill>
              </a:rPr>
              <a:t>Gennote</a:t>
            </a:r>
            <a:r>
              <a:rPr lang="en-US" sz="1600" dirty="0" smtClean="0">
                <a:solidFill>
                  <a:schemeClr val="tx1"/>
                </a:solidFill>
              </a:rPr>
              <a:t> Lelan</a:t>
            </a:r>
            <a:r>
              <a:rPr lang="en-US" sz="1600" dirty="0">
                <a:solidFill>
                  <a:schemeClr val="tx1"/>
                </a:solidFill>
              </a:rPr>
              <a:t>d</a:t>
            </a:r>
            <a:r>
              <a:rPr lang="en-US" sz="1600" dirty="0" smtClean="0">
                <a:solidFill>
                  <a:schemeClr val="tx1"/>
                </a:solidFill>
              </a:rPr>
              <a:t> 90) </a:t>
            </a:r>
          </a:p>
          <a:p>
            <a:pPr marL="799857" lvl="1" indent="-342900" algn="l">
              <a:buFont typeface="Arial"/>
              <a:buChar char="•"/>
            </a:pPr>
            <a:r>
              <a:rPr lang="en-US" sz="2400" dirty="0">
                <a:solidFill>
                  <a:schemeClr val="tx1"/>
                </a:solidFill>
              </a:rPr>
              <a:t>a</a:t>
            </a:r>
            <a:r>
              <a:rPr lang="en-US" sz="2400" dirty="0" smtClean="0">
                <a:solidFill>
                  <a:schemeClr val="tx1"/>
                </a:solidFill>
              </a:rPr>
              <a:t>gency conflicts </a:t>
            </a:r>
            <a:r>
              <a:rPr lang="en-US" sz="1600" dirty="0" smtClean="0">
                <a:solidFill>
                  <a:schemeClr val="tx1"/>
                </a:solidFill>
              </a:rPr>
              <a:t>(Allen, Gorton 93)</a:t>
            </a:r>
          </a:p>
          <a:p>
            <a:pPr marL="799857" lvl="1" indent="-342900" algn="l">
              <a:buFont typeface="Arial"/>
              <a:buChar char="•"/>
            </a:pPr>
            <a:r>
              <a:rPr lang="en-US" sz="2400" dirty="0">
                <a:solidFill>
                  <a:schemeClr val="tx1"/>
                </a:solidFill>
              </a:rPr>
              <a:t>c</a:t>
            </a:r>
            <a:r>
              <a:rPr lang="en-US" sz="2400" dirty="0" smtClean="0">
                <a:solidFill>
                  <a:schemeClr val="tx1"/>
                </a:solidFill>
              </a:rPr>
              <a:t>redit expansion + risk shifting </a:t>
            </a:r>
            <a:r>
              <a:rPr lang="en-US" sz="1600" dirty="0" smtClean="0">
                <a:solidFill>
                  <a:schemeClr val="tx1"/>
                </a:solidFill>
              </a:rPr>
              <a:t>(Allen, Gale 00)</a:t>
            </a:r>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5</a:t>
            </a:fld>
            <a:endParaRPr lang="en-US"/>
          </a:p>
        </p:txBody>
      </p:sp>
    </p:spTree>
    <p:extLst>
      <p:ext uri="{BB962C8B-B14F-4D97-AF65-F5344CB8AC3E}">
        <p14:creationId xmlns:p14="http://schemas.microsoft.com/office/powerpoint/2010/main" val="360802603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16949780"/>
              </p:ext>
            </p:extLst>
          </p:nvPr>
        </p:nvGraphicFramePr>
        <p:xfrm>
          <a:off x="114300" y="1"/>
          <a:ext cx="8902700" cy="6847838"/>
        </p:xfrm>
        <a:graphic>
          <a:graphicData uri="http://schemas.openxmlformats.org/drawingml/2006/table">
            <a:tbl>
              <a:tblPr firstRow="1" lastRow="1">
                <a:tableStyleId>{9D7B26C5-4107-4FEC-AEDC-1716B250A1EF}</a:tableStyleId>
              </a:tblPr>
              <a:tblGrid>
                <a:gridCol w="2257425"/>
                <a:gridCol w="1354455"/>
                <a:gridCol w="1354455"/>
                <a:gridCol w="1354455"/>
                <a:gridCol w="1354455"/>
                <a:gridCol w="1227455"/>
              </a:tblGrid>
              <a:tr h="698499">
                <a:tc gridSpan="6">
                  <a:txBody>
                    <a:bodyPr/>
                    <a:lstStyle/>
                    <a:p>
                      <a:pPr algn="l" fontAlgn="b"/>
                      <a:r>
                        <a:rPr lang="en-US" sz="2400" u="none" strike="noStrike" dirty="0">
                          <a:effectLst/>
                        </a:rPr>
                        <a:t>Determinants of Demand for the Risky Asset: </a:t>
                      </a:r>
                      <a:r>
                        <a:rPr lang="en-US" sz="2400" u="none" strike="noStrike" dirty="0" smtClean="0">
                          <a:effectLst/>
                        </a:rPr>
                        <a:t>Interval regressions</a:t>
                      </a:r>
                    </a:p>
                    <a:p>
                      <a:pPr marL="0" marR="0" indent="0" algn="l" defTabSz="456957" rtl="0" eaLnBrk="1" fontAlgn="b" latinLnBrk="0" hangingPunct="1">
                        <a:lnSpc>
                          <a:spcPct val="100000"/>
                        </a:lnSpc>
                        <a:spcBef>
                          <a:spcPts val="0"/>
                        </a:spcBef>
                        <a:spcAft>
                          <a:spcPts val="0"/>
                        </a:spcAft>
                        <a:buClrTx/>
                        <a:buSzTx/>
                        <a:buFontTx/>
                        <a:buNone/>
                        <a:tabLst/>
                        <a:defRPr/>
                      </a:pPr>
                      <a:r>
                        <a:rPr lang="en-US" sz="1800" u="none" strike="noStrike" dirty="0" smtClean="0">
                          <a:effectLst/>
                        </a:rPr>
                        <a:t>Dependent variable is [</a:t>
                      </a:r>
                      <a:r>
                        <a:rPr lang="en-US" sz="1800" u="none" strike="noStrike" dirty="0" err="1" smtClean="0">
                          <a:effectLst/>
                        </a:rPr>
                        <a:t>buy</a:t>
                      </a:r>
                      <a:r>
                        <a:rPr lang="en-US" sz="1800" u="none" strike="noStrike" baseline="-25000" dirty="0" err="1" smtClean="0">
                          <a:effectLst/>
                        </a:rPr>
                        <a:t>t</a:t>
                      </a:r>
                      <a:r>
                        <a:rPr lang="en-US" sz="1800" u="none" strike="noStrike" dirty="0" smtClean="0">
                          <a:effectLst/>
                        </a:rPr>
                        <a:t>,</a:t>
                      </a:r>
                      <a:r>
                        <a:rPr lang="en-US" sz="1800" u="none" strike="noStrike" baseline="0" dirty="0" smtClean="0">
                          <a:effectLst/>
                        </a:rPr>
                        <a:t> </a:t>
                      </a:r>
                      <a:r>
                        <a:rPr lang="en-US" sz="1800" u="none" strike="noStrike" dirty="0" err="1" smtClean="0">
                          <a:effectLst/>
                        </a:rPr>
                        <a:t>sell</a:t>
                      </a:r>
                      <a:r>
                        <a:rPr lang="en-US" sz="1800" u="none" strike="noStrike" baseline="-25000" dirty="0" err="1" smtClean="0">
                          <a:effectLst/>
                        </a:rPr>
                        <a:t>t</a:t>
                      </a:r>
                      <a:r>
                        <a:rPr lang="en-US" sz="1800" u="none" strike="noStrike" baseline="0" dirty="0" smtClean="0">
                          <a:effectLst/>
                        </a:rPr>
                        <a:t>] (in returns)</a:t>
                      </a:r>
                      <a:endParaRPr lang="en-US" sz="1800" b="0" i="0" u="none" strike="noStrike" dirty="0" smtClean="0">
                        <a:effectLst/>
                        <a:latin typeface="+mn-lt"/>
                      </a:endParaRPr>
                    </a:p>
                  </a:txBody>
                  <a:tcPr marL="12700" marR="12700" marT="12700" marB="0" anchor="b">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400">
                <a:tc gridSpan="6">
                  <a:txBody>
                    <a:bodyPr/>
                    <a:lstStyle/>
                    <a:p>
                      <a:pPr marL="0" marR="0" indent="0" algn="l" defTabSz="456957" rtl="0" eaLnBrk="1" fontAlgn="b" latinLnBrk="0" hangingPunct="1">
                        <a:lnSpc>
                          <a:spcPct val="100000"/>
                        </a:lnSpc>
                        <a:spcBef>
                          <a:spcPts val="0"/>
                        </a:spcBef>
                        <a:spcAft>
                          <a:spcPts val="0"/>
                        </a:spcAft>
                        <a:buClrTx/>
                        <a:buSzTx/>
                        <a:buFontTx/>
                        <a:buNone/>
                        <a:tabLst/>
                        <a:defRPr/>
                      </a:pPr>
                      <a:r>
                        <a:rPr lang="en-US" sz="1800" u="none" strike="noStrike" baseline="0" dirty="0" smtClean="0">
                          <a:effectLst/>
                        </a:rPr>
                        <a:t>All v</a:t>
                      </a:r>
                      <a:r>
                        <a:rPr lang="en-US" sz="1800" u="none" strike="noStrike" dirty="0" smtClean="0">
                          <a:effectLst/>
                        </a:rPr>
                        <a:t>ariables lagged; z-scored except shares, dummy</a:t>
                      </a:r>
                      <a:endParaRPr lang="en-US" sz="1800" b="0" i="0" u="none" strike="noStrike" dirty="0" smtClean="0">
                        <a:effectLst/>
                        <a:latin typeface="+mn-lt"/>
                      </a:endParaRPr>
                    </a:p>
                  </a:txBody>
                  <a:tcPr marL="12700" marR="12700" marT="12700" marB="0" anchor="b">
                    <a:lnL>
                      <a:noFill/>
                    </a:lnL>
                    <a:lnR>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7243">
                <a:tc>
                  <a:txBody>
                    <a:bodyPr/>
                    <a:lstStyle/>
                    <a:p>
                      <a:pPr algn="l" fontAlgn="b"/>
                      <a:r>
                        <a:rPr lang="en-US" sz="2000" u="none" strike="noStrike" dirty="0" err="1">
                          <a:effectLst/>
                        </a:rPr>
                        <a:t>NAcc</a:t>
                      </a:r>
                      <a:endParaRPr lang="en-US" sz="20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2000" u="none" strike="noStrike" dirty="0" smtClean="0">
                          <a:effectLst/>
                        </a:rPr>
                        <a:t>0.008</a:t>
                      </a:r>
                      <a:endParaRPr lang="en-US" sz="20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endParaRPr lang="en-US" sz="2000" b="0" i="0" u="none" strike="noStrike">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2000" u="none" strike="noStrike" dirty="0" smtClean="0">
                          <a:effectLst/>
                        </a:rPr>
                        <a:t>0.011*</a:t>
                      </a:r>
                      <a:r>
                        <a:rPr lang="en-US" sz="2000" u="none" strike="noStrike" dirty="0">
                          <a:effectLst/>
                        </a:rPr>
                        <a:t>*</a:t>
                      </a:r>
                      <a:endParaRPr lang="en-US" sz="20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2000" u="none" strike="noStrike" dirty="0">
                          <a:effectLst/>
                        </a:rPr>
                        <a:t>-</a:t>
                      </a:r>
                      <a:r>
                        <a:rPr lang="en-US" sz="2000" u="none" strike="noStrike" dirty="0" smtClean="0">
                          <a:effectLst/>
                        </a:rPr>
                        <a:t>0.001</a:t>
                      </a:r>
                      <a:endParaRPr lang="en-US" sz="20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dirty="0"/>
                    </a:p>
                  </a:txBody>
                  <a:tcPr marL="12700" marR="12700" marT="12700" marB="0" anchor="b">
                    <a:lnT w="12700" cap="flat" cmpd="sng" algn="ctr">
                      <a:solidFill>
                        <a:scrgbClr r="0" g="0" b="0"/>
                      </a:solidFill>
                      <a:prstDash val="solid"/>
                      <a:round/>
                      <a:headEnd type="none" w="med" len="med"/>
                      <a:tailEnd type="none" w="med" len="med"/>
                    </a:lnT>
                  </a:tcPr>
                </a:tc>
              </a:tr>
              <a:tr h="317243">
                <a:tc>
                  <a:txBody>
                    <a:bodyPr/>
                    <a:lstStyle/>
                    <a:p>
                      <a:pPr algn="l" fontAlgn="b"/>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0.005)</a:t>
                      </a:r>
                      <a:endParaRPr lang="en-US" sz="2000" b="0" i="0" u="none" strike="noStrike" dirty="0">
                        <a:effectLst/>
                        <a:latin typeface="Arial"/>
                      </a:endParaRPr>
                    </a:p>
                  </a:txBody>
                  <a:tcPr marL="12700" marR="12700" marT="12700" marB="0" anchor="b"/>
                </a:tc>
                <a:tc>
                  <a:txBody>
                    <a:bodyPr/>
                    <a:lstStyle/>
                    <a:p>
                      <a:pPr algn="ctr" fontAlgn="b"/>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0.005)</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0.005)</a:t>
                      </a:r>
                      <a:endParaRPr lang="en-US" sz="2000" b="0" i="0" u="none" strike="noStrike" dirty="0">
                        <a:effectLst/>
                        <a:latin typeface="Arial"/>
                      </a:endParaRPr>
                    </a:p>
                  </a:txBody>
                  <a:tcPr marL="12700" marR="12700" marT="12700" marB="0" anchor="b"/>
                </a:tc>
                <a:tc>
                  <a:txBody>
                    <a:bodyPr/>
                    <a:lstStyle/>
                    <a:p>
                      <a:endParaRPr lang="en-US"/>
                    </a:p>
                  </a:txBody>
                  <a:tcPr marL="12700" marR="12700" marT="12700" marB="0" anchor="b"/>
                </a:tc>
              </a:tr>
              <a:tr h="317243">
                <a:tc>
                  <a:txBody>
                    <a:bodyPr/>
                    <a:lstStyle/>
                    <a:p>
                      <a:pPr algn="l" fontAlgn="b"/>
                      <a:r>
                        <a:rPr lang="en-US" sz="2000" u="none" strike="noStrike" dirty="0">
                          <a:effectLst/>
                        </a:rPr>
                        <a:t>Low Earns*</a:t>
                      </a:r>
                      <a:r>
                        <a:rPr lang="en-US" sz="2000" u="none" strike="noStrike" dirty="0" err="1">
                          <a:effectLst/>
                        </a:rPr>
                        <a:t>NAcc</a:t>
                      </a:r>
                      <a:endParaRPr lang="en-US" sz="2000" b="0" i="0" u="none" strike="noStrike" dirty="0">
                        <a:effectLst/>
                        <a:latin typeface="Arial"/>
                      </a:endParaRPr>
                    </a:p>
                  </a:txBody>
                  <a:tcPr marL="12700" marR="12700" marT="12700" marB="0" anchor="b">
                    <a:noFill/>
                  </a:tcPr>
                </a:tc>
                <a:tc>
                  <a:txBody>
                    <a:bodyPr/>
                    <a:lstStyle/>
                    <a:p>
                      <a:pPr algn="ctr" fontAlgn="b"/>
                      <a:endParaRPr lang="en-US" sz="2000" b="0" i="0" u="none" strike="noStrike" dirty="0">
                        <a:effectLst/>
                        <a:latin typeface="Arial"/>
                      </a:endParaRPr>
                    </a:p>
                  </a:txBody>
                  <a:tcPr marL="12700" marR="12700" marT="12700" marB="0" anchor="b">
                    <a:noFill/>
                  </a:tcPr>
                </a:tc>
                <a:tc>
                  <a:txBody>
                    <a:bodyPr/>
                    <a:lstStyle/>
                    <a:p>
                      <a:pPr algn="ctr" fontAlgn="b"/>
                      <a:endParaRPr lang="en-US" sz="2000" b="0" i="0" u="none" strike="noStrike" dirty="0">
                        <a:effectLst/>
                        <a:latin typeface="Arial"/>
                      </a:endParaRPr>
                    </a:p>
                  </a:txBody>
                  <a:tcPr marL="12700" marR="12700" marT="12700" marB="0" anchor="b">
                    <a:noFill/>
                  </a:tcPr>
                </a:tc>
                <a:tc>
                  <a:txBody>
                    <a:bodyPr/>
                    <a:lstStyle/>
                    <a:p>
                      <a:pPr algn="ctr" fontAlgn="b"/>
                      <a:endParaRPr lang="en-US" sz="2000" b="0" i="0" u="none" strike="noStrike" dirty="0">
                        <a:effectLst/>
                        <a:latin typeface="Arial"/>
                      </a:endParaRPr>
                    </a:p>
                  </a:txBody>
                  <a:tcPr marL="12700" marR="12700" marT="12700" marB="0" anchor="b">
                    <a:noFill/>
                  </a:tcPr>
                </a:tc>
                <a:tc>
                  <a:txBody>
                    <a:bodyPr/>
                    <a:lstStyle/>
                    <a:p>
                      <a:pPr algn="ctr" fontAlgn="b"/>
                      <a:r>
                        <a:rPr lang="en-US" sz="2000" u="none" strike="noStrike" dirty="0" smtClean="0">
                          <a:effectLst/>
                        </a:rPr>
                        <a:t>0.037*</a:t>
                      </a:r>
                      <a:r>
                        <a:rPr lang="en-US" sz="2000" u="none" strike="noStrike" dirty="0">
                          <a:effectLst/>
                        </a:rPr>
                        <a:t>**</a:t>
                      </a:r>
                      <a:endParaRPr lang="en-US" sz="2000" b="0" i="0" u="none" strike="noStrike" dirty="0">
                        <a:effectLst/>
                        <a:latin typeface="Arial"/>
                      </a:endParaRPr>
                    </a:p>
                  </a:txBody>
                  <a:tcPr marL="12700" marR="12700" marT="12700" marB="0" anchor="b">
                    <a:noFill/>
                  </a:tcPr>
                </a:tc>
                <a:tc>
                  <a:txBody>
                    <a:bodyPr/>
                    <a:lstStyle/>
                    <a:p>
                      <a:endParaRPr lang="en-US"/>
                    </a:p>
                  </a:txBody>
                  <a:tcPr marL="12700" marR="12700" marT="12700" marB="0" anchor="b">
                    <a:noFill/>
                  </a:tcPr>
                </a:tc>
              </a:tr>
              <a:tr h="317243">
                <a:tc>
                  <a:txBody>
                    <a:bodyPr/>
                    <a:lstStyle/>
                    <a:p>
                      <a:pPr algn="l" fontAlgn="b"/>
                      <a:endParaRPr lang="en-US" sz="2000" b="0" i="0" u="none" strike="noStrike" dirty="0">
                        <a:effectLst/>
                        <a:latin typeface="Arial"/>
                      </a:endParaRPr>
                    </a:p>
                  </a:txBody>
                  <a:tcPr marL="12700" marR="12700" marT="12700" marB="0" anchor="b">
                    <a:noFill/>
                  </a:tcPr>
                </a:tc>
                <a:tc>
                  <a:txBody>
                    <a:bodyPr/>
                    <a:lstStyle/>
                    <a:p>
                      <a:pPr algn="ctr" fontAlgn="b"/>
                      <a:endParaRPr lang="en-US" sz="2000" b="0" i="0" u="none" strike="noStrike" dirty="0">
                        <a:effectLst/>
                        <a:latin typeface="Arial"/>
                      </a:endParaRPr>
                    </a:p>
                  </a:txBody>
                  <a:tcPr marL="12700" marR="12700" marT="12700" marB="0" anchor="b">
                    <a:noFill/>
                  </a:tcPr>
                </a:tc>
                <a:tc>
                  <a:txBody>
                    <a:bodyPr/>
                    <a:lstStyle/>
                    <a:p>
                      <a:pPr algn="ctr" fontAlgn="b"/>
                      <a:endParaRPr lang="en-US" sz="2000" b="0" i="0" u="none" strike="noStrike" dirty="0">
                        <a:effectLst/>
                        <a:latin typeface="Arial"/>
                      </a:endParaRPr>
                    </a:p>
                  </a:txBody>
                  <a:tcPr marL="12700" marR="12700" marT="12700" marB="0" anchor="b">
                    <a:noFill/>
                  </a:tcPr>
                </a:tc>
                <a:tc>
                  <a:txBody>
                    <a:bodyPr/>
                    <a:lstStyle/>
                    <a:p>
                      <a:pPr algn="ctr" fontAlgn="b"/>
                      <a:endParaRPr lang="en-US" sz="2000" b="0" i="0" u="none" strike="noStrike" dirty="0">
                        <a:effectLst/>
                        <a:latin typeface="Arial"/>
                      </a:endParaRPr>
                    </a:p>
                  </a:txBody>
                  <a:tcPr marL="12700" marR="12700" marT="12700" marB="0" anchor="b">
                    <a:noFill/>
                  </a:tcPr>
                </a:tc>
                <a:tc>
                  <a:txBody>
                    <a:bodyPr/>
                    <a:lstStyle/>
                    <a:p>
                      <a:pPr algn="ctr" fontAlgn="b"/>
                      <a:r>
                        <a:rPr lang="en-US" sz="2000" u="none" strike="noStrike" dirty="0">
                          <a:effectLst/>
                        </a:rPr>
                        <a:t>(</a:t>
                      </a:r>
                      <a:r>
                        <a:rPr lang="en-US" sz="2000" u="none" strike="noStrike" dirty="0" smtClean="0">
                          <a:effectLst/>
                        </a:rPr>
                        <a:t>0.011)</a:t>
                      </a:r>
                      <a:endParaRPr lang="en-US" sz="2000" b="0" i="0" u="none" strike="noStrike" dirty="0">
                        <a:effectLst/>
                        <a:latin typeface="Arial"/>
                      </a:endParaRPr>
                    </a:p>
                  </a:txBody>
                  <a:tcPr marL="12700" marR="12700" marT="12700" marB="0" anchor="b">
                    <a:noFill/>
                  </a:tcPr>
                </a:tc>
                <a:tc>
                  <a:txBody>
                    <a:bodyPr/>
                    <a:lstStyle/>
                    <a:p>
                      <a:endParaRPr lang="en-US"/>
                    </a:p>
                  </a:txBody>
                  <a:tcPr marL="12700" marR="12700" marT="12700" marB="0" anchor="b">
                    <a:noFill/>
                  </a:tcPr>
                </a:tc>
              </a:tr>
              <a:tr h="317243">
                <a:tc>
                  <a:txBody>
                    <a:bodyPr/>
                    <a:lstStyle/>
                    <a:p>
                      <a:pPr algn="l" fontAlgn="b"/>
                      <a:r>
                        <a:rPr lang="en-US" sz="2000" u="none" strike="noStrike" dirty="0" smtClean="0">
                          <a:effectLst/>
                        </a:rPr>
                        <a:t>Return</a:t>
                      </a:r>
                      <a:endParaRPr lang="en-US" sz="2000" b="0" i="0" u="none" strike="noStrike" dirty="0">
                        <a:effectLst/>
                        <a:latin typeface="Arial"/>
                      </a:endParaRPr>
                    </a:p>
                  </a:txBody>
                  <a:tcPr marL="12700" marR="12700" marT="12700" marB="0" anchor="b"/>
                </a:tc>
                <a:tc>
                  <a:txBody>
                    <a:bodyPr/>
                    <a:lstStyle/>
                    <a:p>
                      <a:pPr algn="ctr" fontAlgn="b"/>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0.026*</a:t>
                      </a:r>
                      <a:r>
                        <a:rPr lang="en-US" sz="2000" u="none" strike="noStrike" dirty="0">
                          <a:effectLst/>
                        </a:rPr>
                        <a:t>**</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0.028*</a:t>
                      </a:r>
                      <a:r>
                        <a:rPr lang="en-US" sz="2000" u="none" strike="noStrike" dirty="0">
                          <a:effectLst/>
                        </a:rPr>
                        <a:t>**</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0.020*</a:t>
                      </a:r>
                      <a:r>
                        <a:rPr lang="en-US" sz="2000" u="none" strike="noStrike" dirty="0">
                          <a:effectLst/>
                        </a:rPr>
                        <a:t>*</a:t>
                      </a:r>
                      <a:endParaRPr lang="en-US" sz="2000" b="0" i="0" u="none" strike="noStrike" dirty="0">
                        <a:effectLst/>
                        <a:latin typeface="Arial"/>
                      </a:endParaRPr>
                    </a:p>
                  </a:txBody>
                  <a:tcPr marL="12700" marR="12700" marT="12700" marB="0" anchor="b"/>
                </a:tc>
                <a:tc>
                  <a:txBody>
                    <a:bodyPr/>
                    <a:lstStyle/>
                    <a:p>
                      <a:endParaRPr lang="en-US"/>
                    </a:p>
                  </a:txBody>
                  <a:tcPr marL="12700" marR="12700" marT="12700" marB="0" anchor="b"/>
                </a:tc>
              </a:tr>
              <a:tr h="317243">
                <a:tc>
                  <a:txBody>
                    <a:bodyPr/>
                    <a:lstStyle/>
                    <a:p>
                      <a:pPr algn="l" fontAlgn="b"/>
                      <a:endParaRPr lang="en-US" sz="2000" b="0" i="0" u="none" strike="noStrike" dirty="0">
                        <a:effectLst/>
                        <a:latin typeface="Arial"/>
                      </a:endParaRPr>
                    </a:p>
                  </a:txBody>
                  <a:tcPr marL="12700" marR="12700" marT="12700" marB="0" anchor="b"/>
                </a:tc>
                <a:tc>
                  <a:txBody>
                    <a:bodyPr/>
                    <a:lstStyle/>
                    <a:p>
                      <a:pPr algn="ctr" fontAlgn="b"/>
                      <a:endParaRPr lang="en-US" sz="2000" b="0" i="0" u="none" strike="noStrike">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0.009)</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0.009)</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0.009)</a:t>
                      </a:r>
                      <a:endParaRPr lang="en-US" sz="2000" b="0" i="0" u="none" strike="noStrike" dirty="0">
                        <a:effectLst/>
                        <a:latin typeface="Arial"/>
                      </a:endParaRPr>
                    </a:p>
                  </a:txBody>
                  <a:tcPr marL="12700" marR="12700" marT="12700" marB="0" anchor="b"/>
                </a:tc>
                <a:tc>
                  <a:txBody>
                    <a:bodyPr/>
                    <a:lstStyle/>
                    <a:p>
                      <a:endParaRPr lang="en-US"/>
                    </a:p>
                  </a:txBody>
                  <a:tcPr marL="12700" marR="12700" marT="12700" marB="0" anchor="b"/>
                </a:tc>
              </a:tr>
              <a:tr h="317243">
                <a:tc>
                  <a:txBody>
                    <a:bodyPr/>
                    <a:lstStyle/>
                    <a:p>
                      <a:pPr algn="l" fontAlgn="b"/>
                      <a:r>
                        <a:rPr lang="en-US" sz="2000" u="none" strike="noStrike" dirty="0" smtClean="0">
                          <a:effectLst/>
                        </a:rPr>
                        <a:t>Dividend</a:t>
                      </a:r>
                      <a:r>
                        <a:rPr lang="en-US" sz="2000" u="none" strike="noStrike" baseline="0" dirty="0" smtClean="0">
                          <a:effectLst/>
                        </a:rPr>
                        <a:t> Yield</a:t>
                      </a:r>
                      <a:endParaRPr lang="en-US" sz="2000" b="0" i="0" u="none" strike="noStrike" dirty="0">
                        <a:effectLst/>
                        <a:latin typeface="Arial"/>
                      </a:endParaRPr>
                    </a:p>
                  </a:txBody>
                  <a:tcPr marL="12700" marR="12700" marT="12700" marB="0" anchor="b"/>
                </a:tc>
                <a:tc>
                  <a:txBody>
                    <a:bodyPr/>
                    <a:lstStyle/>
                    <a:p>
                      <a:pPr algn="ctr" fontAlgn="b"/>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0.022*</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0.021</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0.047*</a:t>
                      </a:r>
                      <a:r>
                        <a:rPr lang="en-US" sz="2000" u="none" strike="noStrike" dirty="0">
                          <a:effectLst/>
                        </a:rPr>
                        <a:t>*</a:t>
                      </a:r>
                      <a:endParaRPr lang="en-US" sz="2000" b="0" i="0" u="none" strike="noStrike" dirty="0">
                        <a:effectLst/>
                        <a:latin typeface="Arial"/>
                      </a:endParaRPr>
                    </a:p>
                  </a:txBody>
                  <a:tcPr marL="12700" marR="12700" marT="12700" marB="0" anchor="b"/>
                </a:tc>
                <a:tc>
                  <a:txBody>
                    <a:bodyPr/>
                    <a:lstStyle/>
                    <a:p>
                      <a:endParaRPr lang="en-US"/>
                    </a:p>
                  </a:txBody>
                  <a:tcPr marL="12700" marR="12700" marT="12700" marB="0" anchor="b"/>
                </a:tc>
              </a:tr>
              <a:tr h="317243">
                <a:tc>
                  <a:txBody>
                    <a:bodyPr/>
                    <a:lstStyle/>
                    <a:p>
                      <a:pPr algn="l" fontAlgn="b"/>
                      <a:endParaRPr lang="en-US" sz="2000" b="0" i="0" u="none" strike="noStrike" dirty="0">
                        <a:effectLst/>
                        <a:latin typeface="Arial"/>
                      </a:endParaRPr>
                    </a:p>
                  </a:txBody>
                  <a:tcPr marL="12700" marR="12700" marT="12700" marB="0" anchor="b"/>
                </a:tc>
                <a:tc>
                  <a:txBody>
                    <a:bodyPr/>
                    <a:lstStyle/>
                    <a:p>
                      <a:pPr algn="ctr" fontAlgn="b"/>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0.013)</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0.013)</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0.023)</a:t>
                      </a:r>
                      <a:endParaRPr lang="en-US" sz="2000" b="0" i="0" u="none" strike="noStrike" dirty="0">
                        <a:effectLst/>
                        <a:latin typeface="Arial"/>
                      </a:endParaRPr>
                    </a:p>
                  </a:txBody>
                  <a:tcPr marL="12700" marR="12700" marT="12700" marB="0" anchor="b"/>
                </a:tc>
                <a:tc>
                  <a:txBody>
                    <a:bodyPr/>
                    <a:lstStyle/>
                    <a:p>
                      <a:endParaRPr lang="en-US"/>
                    </a:p>
                  </a:txBody>
                  <a:tcPr marL="12700" marR="12700" marT="12700" marB="0" anchor="b"/>
                </a:tc>
              </a:tr>
              <a:tr h="317243">
                <a:tc>
                  <a:txBody>
                    <a:bodyPr/>
                    <a:lstStyle/>
                    <a:p>
                      <a:pPr algn="l" fontAlgn="b"/>
                      <a:endParaRPr lang="en-US" sz="2000" b="0" i="0" u="none" strike="noStrike" dirty="0">
                        <a:effectLst/>
                        <a:latin typeface="Arial"/>
                      </a:endParaRPr>
                    </a:p>
                  </a:txBody>
                  <a:tcPr marL="12700" marR="12700" marT="12700" marB="0" anchor="b"/>
                </a:tc>
                <a:tc>
                  <a:txBody>
                    <a:bodyPr/>
                    <a:lstStyle/>
                    <a:p>
                      <a:pPr algn="ctr" fontAlgn="b"/>
                      <a:endParaRPr lang="en-US" sz="2000" b="0" i="0" u="none" strike="noStrike" dirty="0">
                        <a:effectLst/>
                        <a:latin typeface="Arial"/>
                      </a:endParaRPr>
                    </a:p>
                  </a:txBody>
                  <a:tcPr marL="12700" marR="12700" marT="12700" marB="0" anchor="b"/>
                </a:tc>
                <a:tc>
                  <a:txBody>
                    <a:bodyPr/>
                    <a:lstStyle/>
                    <a:p>
                      <a:pPr algn="ctr" fontAlgn="b"/>
                      <a:endParaRPr lang="en-US" sz="2000" b="0" i="0" u="none" strike="noStrike">
                        <a:effectLst/>
                        <a:latin typeface="Arial"/>
                      </a:endParaRPr>
                    </a:p>
                  </a:txBody>
                  <a:tcPr marL="12700" marR="12700" marT="12700" marB="0" anchor="b"/>
                </a:tc>
                <a:tc>
                  <a:txBody>
                    <a:bodyPr/>
                    <a:lstStyle/>
                    <a:p>
                      <a:pPr algn="ctr" fontAlgn="b"/>
                      <a:endParaRPr lang="en-US" sz="2000" b="0" i="0" u="none" strike="noStrike">
                        <a:effectLst/>
                        <a:latin typeface="Arial"/>
                      </a:endParaRPr>
                    </a:p>
                  </a:txBody>
                  <a:tcPr marL="12700" marR="12700" marT="12700" marB="0" anchor="b"/>
                </a:tc>
                <a:tc>
                  <a:txBody>
                    <a:bodyPr/>
                    <a:lstStyle/>
                    <a:p>
                      <a:pPr algn="ctr" fontAlgn="b"/>
                      <a:endParaRPr lang="en-US" sz="2000" b="0" i="0" u="none" strike="noStrike" dirty="0">
                        <a:effectLst/>
                        <a:latin typeface="Arial"/>
                      </a:endParaRPr>
                    </a:p>
                  </a:txBody>
                  <a:tcPr marL="12700" marR="12700" marT="12700" marB="0" anchor="b"/>
                </a:tc>
                <a:tc>
                  <a:txBody>
                    <a:bodyPr/>
                    <a:lstStyle/>
                    <a:p>
                      <a:endParaRPr lang="en-US"/>
                    </a:p>
                  </a:txBody>
                  <a:tcPr marL="12700" marR="12700" marT="12700" marB="0" anchor="b"/>
                </a:tc>
              </a:tr>
              <a:tr h="317243">
                <a:tc>
                  <a:txBody>
                    <a:bodyPr/>
                    <a:lstStyle/>
                    <a:p>
                      <a:pPr algn="l" fontAlgn="b"/>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endParaRPr lang="en-US"/>
                    </a:p>
                  </a:txBody>
                  <a:tcPr marL="12700" marR="12700" marT="12700" marB="0" anchor="b">
                    <a:lnB w="12700" cap="flat" cmpd="sng" algn="ctr">
                      <a:solidFill>
                        <a:scrgbClr r="0" g="0" b="0"/>
                      </a:solidFill>
                      <a:prstDash val="solid"/>
                      <a:round/>
                      <a:headEnd type="none" w="med" len="med"/>
                      <a:tailEnd type="none" w="med" len="med"/>
                    </a:lnB>
                  </a:tcPr>
                </a:tc>
              </a:tr>
              <a:tr h="255691">
                <a:tc>
                  <a:txBody>
                    <a:bodyPr/>
                    <a:lstStyle/>
                    <a:p>
                      <a:pPr algn="l" fontAlgn="b"/>
                      <a:r>
                        <a:rPr lang="en-US" sz="1800" u="none" strike="noStrike" dirty="0" smtClean="0">
                          <a:effectLst/>
                        </a:rPr>
                        <a:t>Shares</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endParaRPr lang="en-US" sz="1800" b="0" i="0" u="none" strike="noStrike">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endParaRPr lang="en-US" sz="1800" b="0" i="0" u="none" strike="noStrike">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dirty="0" smtClean="0">
                          <a:effectLst/>
                        </a:rPr>
                        <a:t>yes*</a:t>
                      </a:r>
                      <a:r>
                        <a:rPr lang="en-US" sz="1800" u="none" strike="noStrike" dirty="0">
                          <a:effectLst/>
                        </a:rPr>
                        <a:t>**</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a:p>
                  </a:txBody>
                  <a:tcPr marL="12700" marR="12700" marT="12700" marB="0" anchor="b">
                    <a:lnT w="12700" cap="flat" cmpd="sng" algn="ctr">
                      <a:solidFill>
                        <a:scrgbClr r="0" g="0" b="0"/>
                      </a:solidFill>
                      <a:prstDash val="solid"/>
                      <a:round/>
                      <a:headEnd type="none" w="med" len="med"/>
                      <a:tailEnd type="none" w="med" len="med"/>
                    </a:lnT>
                  </a:tcPr>
                </a:tc>
              </a:tr>
              <a:tr h="255691">
                <a:tc>
                  <a:txBody>
                    <a:bodyPr/>
                    <a:lstStyle/>
                    <a:p>
                      <a:pPr algn="l" fontAlgn="b"/>
                      <a:r>
                        <a:rPr lang="en-US" sz="1800" u="none" strike="noStrike" dirty="0" smtClean="0">
                          <a:effectLst/>
                        </a:rPr>
                        <a:t>Shares=0 (Indicator)</a:t>
                      </a:r>
                      <a:endParaRPr lang="en-US" sz="1800" b="0" i="0" u="none" strike="noStrike" dirty="0">
                        <a:effectLst/>
                        <a:latin typeface="Arial"/>
                      </a:endParaRPr>
                    </a:p>
                  </a:txBody>
                  <a:tcPr marL="12700" marR="12700" marT="12700" marB="0" anchor="b"/>
                </a:tc>
                <a:tc>
                  <a:txBody>
                    <a:bodyPr/>
                    <a:lstStyle/>
                    <a:p>
                      <a:pPr algn="ctr" fontAlgn="b"/>
                      <a:endParaRPr lang="en-US" sz="1800" b="0" i="0" u="none" strike="noStrike">
                        <a:effectLst/>
                        <a:latin typeface="Arial"/>
                      </a:endParaRPr>
                    </a:p>
                  </a:txBody>
                  <a:tcPr marL="12700" marR="12700" marT="12700" marB="0" anchor="b"/>
                </a:tc>
                <a:tc>
                  <a:txBody>
                    <a:bodyPr/>
                    <a:lstStyle/>
                    <a:p>
                      <a:pPr algn="ctr" fontAlgn="b"/>
                      <a:endParaRPr lang="en-US" sz="1800" b="0" i="0" u="none" strike="noStrike" dirty="0">
                        <a:effectLst/>
                        <a:latin typeface="Arial"/>
                      </a:endParaRPr>
                    </a:p>
                  </a:txBody>
                  <a:tcPr marL="12700" marR="12700" marT="12700" marB="0" anchor="b"/>
                </a:tc>
                <a:tc>
                  <a:txBody>
                    <a:bodyPr/>
                    <a:lstStyle/>
                    <a:p>
                      <a:pPr algn="ctr" fontAlgn="b"/>
                      <a:endParaRPr lang="en-US" sz="1800" b="0" i="0" u="none" strike="noStrike" dirty="0">
                        <a:effectLst/>
                        <a:latin typeface="Arial"/>
                      </a:endParaRPr>
                    </a:p>
                  </a:txBody>
                  <a:tcPr marL="12700" marR="12700" marT="12700" marB="0" anchor="b"/>
                </a:tc>
                <a:tc>
                  <a:txBody>
                    <a:bodyPr/>
                    <a:lstStyle/>
                    <a:p>
                      <a:pPr algn="ctr" fontAlgn="b"/>
                      <a:r>
                        <a:rPr lang="en-US" sz="1800" u="none" strike="noStrike" dirty="0" err="1" smtClean="0">
                          <a:effectLst/>
                        </a:rPr>
                        <a:t>n.s</a:t>
                      </a:r>
                      <a:r>
                        <a:rPr lang="en-US" sz="1800" u="none" strike="noStrike" dirty="0" smtClean="0">
                          <a:effectLst/>
                        </a:rPr>
                        <a:t>.</a:t>
                      </a:r>
                      <a:endParaRPr lang="en-US" sz="1800" b="0" i="0" u="none" strike="noStrike" dirty="0">
                        <a:effectLst/>
                        <a:latin typeface="Arial"/>
                      </a:endParaRPr>
                    </a:p>
                  </a:txBody>
                  <a:tcPr marL="12700" marR="12700" marT="12700" marB="0" anchor="b"/>
                </a:tc>
                <a:tc>
                  <a:txBody>
                    <a:bodyPr/>
                    <a:lstStyle/>
                    <a:p>
                      <a:endParaRPr lang="en-US"/>
                    </a:p>
                  </a:txBody>
                  <a:tcPr marL="12700" marR="12700" marT="12700" marB="0" anchor="b"/>
                </a:tc>
              </a:tr>
              <a:tr h="255691">
                <a:tc gridSpan="2">
                  <a:txBody>
                    <a:bodyPr/>
                    <a:lstStyle/>
                    <a:p>
                      <a:endParaRPr lang="en-US" dirty="0"/>
                    </a:p>
                  </a:txBody>
                  <a:tcPr marL="12700" marR="12700" marT="12700" marB="0" anchor="b"/>
                </a:tc>
                <a:tc hMerge="1">
                  <a:txBody>
                    <a:bodyPr/>
                    <a:lstStyle/>
                    <a:p>
                      <a:pPr algn="ctr" fontAlgn="b"/>
                      <a:endParaRPr lang="en-US" sz="2000" b="0" i="0" u="none" strike="noStrike" dirty="0">
                        <a:effectLst/>
                        <a:latin typeface="Arial"/>
                      </a:endParaRPr>
                    </a:p>
                  </a:txBody>
                  <a:tcPr marL="12700" marR="12700" marT="12700" marB="0" anchor="b"/>
                </a:tc>
                <a:tc>
                  <a:txBody>
                    <a:bodyPr/>
                    <a:lstStyle/>
                    <a:p>
                      <a:endParaRPr lang="en-US" dirty="0"/>
                    </a:p>
                  </a:txBody>
                  <a:tcPr marL="12700" marR="12700" marT="12700" marB="0" anchor="b"/>
                </a:tc>
                <a:tc>
                  <a:txBody>
                    <a:bodyPr/>
                    <a:lstStyle/>
                    <a:p>
                      <a:pPr algn="ctr" fontAlgn="b"/>
                      <a:endParaRPr lang="en-US" sz="1800" b="0" i="0" u="none" strike="noStrike" dirty="0">
                        <a:effectLst/>
                        <a:latin typeface="Arial"/>
                      </a:endParaRPr>
                    </a:p>
                  </a:txBody>
                  <a:tcPr marL="12700" marR="12700" marT="12700" marB="0" anchor="b"/>
                </a:tc>
                <a:tc>
                  <a:txBody>
                    <a:bodyPr/>
                    <a:lstStyle/>
                    <a:p>
                      <a:pPr algn="ctr" fontAlgn="b"/>
                      <a:endParaRPr lang="en-US" sz="1800" b="0" i="0" u="none" strike="noStrike" dirty="0">
                        <a:effectLst/>
                        <a:latin typeface="Arial"/>
                      </a:endParaRPr>
                    </a:p>
                  </a:txBody>
                  <a:tcPr marL="12700" marR="12700" marT="12700" marB="0" anchor="b"/>
                </a:tc>
                <a:tc>
                  <a:txBody>
                    <a:bodyPr/>
                    <a:lstStyle/>
                    <a:p>
                      <a:endParaRPr lang="en-US"/>
                    </a:p>
                  </a:txBody>
                  <a:tcPr marL="12700" marR="12700" marT="12700" marB="0" anchor="b"/>
                </a:tc>
              </a:tr>
              <a:tr h="255691">
                <a:tc>
                  <a:txBody>
                    <a:bodyPr/>
                    <a:lstStyle/>
                    <a:p>
                      <a:pPr algn="l" fontAlgn="b"/>
                      <a:r>
                        <a:rPr lang="en-US" sz="1800" u="none" strike="noStrike" dirty="0">
                          <a:effectLst/>
                        </a:rPr>
                        <a:t>Constant</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c>
                  <a:txBody>
                    <a:bodyPr/>
                    <a:lstStyle/>
                    <a:p>
                      <a:pPr algn="ctr" fontAlgn="b"/>
                      <a:r>
                        <a:rPr lang="en-US" sz="1800" u="none" strike="noStrike" dirty="0" smtClean="0">
                          <a:effectLst/>
                        </a:rPr>
                        <a:t>1.000*</a:t>
                      </a:r>
                      <a:r>
                        <a:rPr lang="en-US" sz="1800" u="none" strike="noStrike" dirty="0">
                          <a:effectLst/>
                        </a:rPr>
                        <a:t>**</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c>
                  <a:txBody>
                    <a:bodyPr/>
                    <a:lstStyle/>
                    <a:p>
                      <a:pPr algn="ctr" fontAlgn="b"/>
                      <a:r>
                        <a:rPr lang="en-US" sz="1800" u="none" strike="noStrike" dirty="0">
                          <a:effectLst/>
                        </a:rPr>
                        <a:t>1.001***</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c>
                  <a:txBody>
                    <a:bodyPr/>
                    <a:lstStyle/>
                    <a:p>
                      <a:pPr algn="ctr" fontAlgn="b"/>
                      <a:r>
                        <a:rPr lang="en-US" sz="1800" u="none" strike="noStrike" dirty="0">
                          <a:effectLst/>
                        </a:rPr>
                        <a:t>1.002***</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c>
                  <a:txBody>
                    <a:bodyPr/>
                    <a:lstStyle/>
                    <a:p>
                      <a:pPr algn="ctr" fontAlgn="b"/>
                      <a:r>
                        <a:rPr lang="en-US" sz="1800" u="none" strike="noStrike" dirty="0" smtClean="0">
                          <a:effectLst/>
                        </a:rPr>
                        <a:t>0.908*</a:t>
                      </a:r>
                      <a:r>
                        <a:rPr lang="en-US" sz="1800" u="none" strike="noStrike" dirty="0">
                          <a:effectLst/>
                        </a:rPr>
                        <a:t>**</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c>
                  <a:txBody>
                    <a:bodyPr/>
                    <a:lstStyle/>
                    <a:p>
                      <a:endParaRPr lang="en-US"/>
                    </a:p>
                  </a:txBody>
                  <a:tcPr marL="12700" marR="12700" marT="12700" marB="0" anchor="b">
                    <a:lnB w="12700" cap="flat" cmpd="sng" algn="ctr">
                      <a:noFill/>
                      <a:prstDash val="solid"/>
                      <a:round/>
                      <a:headEnd type="none" w="med" len="med"/>
                      <a:tailEnd type="none" w="med" len="med"/>
                    </a:lnB>
                  </a:tcPr>
                </a:tc>
              </a:tr>
              <a:tr h="255691">
                <a:tc>
                  <a:txBody>
                    <a:bodyPr/>
                    <a:lstStyle/>
                    <a:p>
                      <a:pPr algn="l" fontAlgn="b"/>
                      <a:r>
                        <a:rPr lang="en-US" sz="1800" u="none" strike="noStrike" dirty="0">
                          <a:effectLst/>
                        </a:rPr>
                        <a:t>Low </a:t>
                      </a:r>
                      <a:r>
                        <a:rPr lang="en-US" sz="1800" u="none" strike="noStrike" dirty="0" smtClean="0">
                          <a:effectLst/>
                        </a:rPr>
                        <a:t>Earns (Indicator)</a:t>
                      </a:r>
                      <a:endParaRPr lang="en-US" sz="1800" b="0" i="0" u="none" strike="noStrike" dirty="0">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800" b="0" i="0" u="none" strike="noStrike" dirty="0">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800" b="0" i="0" u="none" strike="noStrike">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800" b="0" i="0" u="none" strike="noStrike" dirty="0">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dirty="0" smtClean="0">
                          <a:effectLst/>
                        </a:rPr>
                        <a:t>0.056*</a:t>
                      </a:r>
                      <a:r>
                        <a:rPr lang="en-US" sz="1800" u="none" strike="noStrike" dirty="0">
                          <a:effectLst/>
                        </a:rPr>
                        <a:t>**</a:t>
                      </a:r>
                      <a:endParaRPr lang="en-US" sz="1800" b="0" i="0" u="none" strike="noStrike" dirty="0">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3622">
                <a:tc>
                  <a:txBody>
                    <a:bodyPr/>
                    <a:lstStyle/>
                    <a:p>
                      <a:pPr algn="l" fontAlgn="b"/>
                      <a:r>
                        <a:rPr lang="en-US" sz="1800" u="none" strike="noStrike" dirty="0">
                          <a:effectLst/>
                        </a:rPr>
                        <a:t>Subject FE</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a:effectLst/>
                        </a:rPr>
                        <a:t>Yes</a:t>
                      </a:r>
                      <a:endParaRPr lang="en-US" sz="1800" b="0" i="0" u="none" strike="noStrike">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dirty="0">
                          <a:effectLst/>
                        </a:rPr>
                        <a:t>Yes</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dirty="0">
                          <a:effectLst/>
                        </a:rPr>
                        <a:t>Yes</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dirty="0">
                          <a:effectLst/>
                        </a:rPr>
                        <a:t>Yes</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a:p>
                  </a:txBody>
                  <a:tcPr marL="12700" marR="12700" marT="12700" marB="0" anchor="b">
                    <a:lnT w="12700" cap="flat" cmpd="sng" algn="ctr">
                      <a:solidFill>
                        <a:scrgbClr r="0" g="0" b="0"/>
                      </a:solidFill>
                      <a:prstDash val="solid"/>
                      <a:round/>
                      <a:headEnd type="none" w="med" len="med"/>
                      <a:tailEnd type="none" w="med" len="med"/>
                    </a:lnT>
                  </a:tcPr>
                </a:tc>
              </a:tr>
              <a:tr h="243622">
                <a:tc>
                  <a:txBody>
                    <a:bodyPr/>
                    <a:lstStyle/>
                    <a:p>
                      <a:pPr algn="l" fontAlgn="b"/>
                      <a:r>
                        <a:rPr lang="en-US" sz="1800" u="none" strike="noStrike">
                          <a:effectLst/>
                        </a:rPr>
                        <a:t>5 round dummies</a:t>
                      </a:r>
                      <a:endParaRPr lang="en-US" sz="1800" b="0" i="0" u="none" strike="noStrike">
                        <a:effectLst/>
                        <a:latin typeface="Arial"/>
                      </a:endParaRPr>
                    </a:p>
                  </a:txBody>
                  <a:tcPr marL="12700" marR="12700" marT="12700" marB="0" anchor="b"/>
                </a:tc>
                <a:tc>
                  <a:txBody>
                    <a:bodyPr/>
                    <a:lstStyle/>
                    <a:p>
                      <a:pPr algn="ctr" fontAlgn="b"/>
                      <a:r>
                        <a:rPr lang="en-US" sz="1800" u="none" strike="noStrike" dirty="0">
                          <a:effectLst/>
                        </a:rPr>
                        <a:t>No</a:t>
                      </a:r>
                      <a:endParaRPr lang="en-US" sz="1800" b="0" i="0" u="none" strike="noStrike" dirty="0">
                        <a:effectLst/>
                        <a:latin typeface="Arial"/>
                      </a:endParaRPr>
                    </a:p>
                  </a:txBody>
                  <a:tcPr marL="12700" marR="12700" marT="12700" marB="0" anchor="b"/>
                </a:tc>
                <a:tc>
                  <a:txBody>
                    <a:bodyPr/>
                    <a:lstStyle/>
                    <a:p>
                      <a:pPr algn="ctr" fontAlgn="b"/>
                      <a:r>
                        <a:rPr lang="en-US" sz="1800" u="none" strike="noStrike" dirty="0">
                          <a:effectLst/>
                        </a:rPr>
                        <a:t>No</a:t>
                      </a:r>
                      <a:endParaRPr lang="en-US" sz="1800" b="0" i="0" u="none" strike="noStrike" dirty="0">
                        <a:effectLst/>
                        <a:latin typeface="Arial"/>
                      </a:endParaRPr>
                    </a:p>
                  </a:txBody>
                  <a:tcPr marL="12700" marR="12700" marT="12700" marB="0" anchor="b"/>
                </a:tc>
                <a:tc>
                  <a:txBody>
                    <a:bodyPr/>
                    <a:lstStyle/>
                    <a:p>
                      <a:pPr algn="ctr" fontAlgn="b"/>
                      <a:r>
                        <a:rPr lang="en-US" sz="1800" u="none" strike="noStrike" dirty="0">
                          <a:effectLst/>
                        </a:rPr>
                        <a:t>No</a:t>
                      </a:r>
                      <a:endParaRPr lang="en-US" sz="1800" b="0" i="0" u="none" strike="noStrike" dirty="0">
                        <a:effectLst/>
                        <a:latin typeface="Arial"/>
                      </a:endParaRPr>
                    </a:p>
                  </a:txBody>
                  <a:tcPr marL="12700" marR="12700" marT="12700" marB="0" anchor="b"/>
                </a:tc>
                <a:tc>
                  <a:txBody>
                    <a:bodyPr/>
                    <a:lstStyle/>
                    <a:p>
                      <a:pPr algn="ctr" fontAlgn="b"/>
                      <a:r>
                        <a:rPr lang="en-US" sz="1800" u="none" strike="noStrike" dirty="0">
                          <a:effectLst/>
                        </a:rPr>
                        <a:t>Yes</a:t>
                      </a:r>
                      <a:endParaRPr lang="en-US" sz="1800" b="0" i="0" u="none" strike="noStrike" dirty="0">
                        <a:effectLst/>
                        <a:latin typeface="Arial"/>
                      </a:endParaRPr>
                    </a:p>
                  </a:txBody>
                  <a:tcPr marL="12700" marR="12700" marT="12700" marB="0" anchor="b"/>
                </a:tc>
                <a:tc>
                  <a:txBody>
                    <a:bodyPr/>
                    <a:lstStyle/>
                    <a:p>
                      <a:endParaRPr lang="en-US"/>
                    </a:p>
                  </a:txBody>
                  <a:tcPr marL="12700" marR="12700" marT="12700" marB="0" anchor="b"/>
                </a:tc>
              </a:tr>
              <a:tr h="243622">
                <a:tc>
                  <a:txBody>
                    <a:bodyPr/>
                    <a:lstStyle/>
                    <a:p>
                      <a:pPr algn="l" fontAlgn="b"/>
                      <a:r>
                        <a:rPr lang="en-US" sz="1800" u="none" strike="noStrike" dirty="0">
                          <a:effectLst/>
                        </a:rPr>
                        <a:t>Cluster level</a:t>
                      </a:r>
                      <a:endParaRPr lang="en-US" sz="18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a:effectLst/>
                        </a:rPr>
                        <a:t>Subject</a:t>
                      </a:r>
                      <a:endParaRPr lang="en-US" sz="1800" b="0" i="0" u="none" strike="noStrike">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a:effectLst/>
                        </a:rPr>
                        <a:t>Subject</a:t>
                      </a:r>
                      <a:endParaRPr lang="en-US" sz="1800" b="0" i="0" u="none" strike="noStrike">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dirty="0">
                          <a:effectLst/>
                        </a:rPr>
                        <a:t>Subject</a:t>
                      </a:r>
                      <a:endParaRPr lang="en-US" sz="18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a:effectLst/>
                        </a:rPr>
                        <a:t>Subject</a:t>
                      </a:r>
                      <a:endParaRPr lang="en-US" sz="1800" b="0" i="0" u="none" strike="noStrike">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endParaRPr lang="en-US" dirty="0"/>
                    </a:p>
                  </a:txBody>
                  <a:tcPr marL="12700" marR="12700" marT="12700" marB="0" anchor="b">
                    <a:lnB w="12700" cap="flat" cmpd="sng" algn="ctr">
                      <a:solidFill>
                        <a:scrgbClr r="0" g="0" b="0"/>
                      </a:solidFill>
                      <a:prstDash val="solid"/>
                      <a:round/>
                      <a:headEnd type="none" w="med" len="med"/>
                      <a:tailEnd type="none" w="med" len="med"/>
                    </a:lnB>
                  </a:tcPr>
                </a:tc>
              </a:tr>
              <a:tr h="225877">
                <a:tc gridSpan="6">
                  <a:txBody>
                    <a:bodyPr/>
                    <a:lstStyle/>
                    <a:p>
                      <a:pPr marL="0" marR="0" indent="0" algn="l" defTabSz="456957" rtl="0" eaLnBrk="1" fontAlgn="b" latinLnBrk="0" hangingPunct="1">
                        <a:lnSpc>
                          <a:spcPct val="100000"/>
                        </a:lnSpc>
                        <a:spcBef>
                          <a:spcPts val="0"/>
                        </a:spcBef>
                        <a:spcAft>
                          <a:spcPts val="0"/>
                        </a:spcAft>
                        <a:buClrTx/>
                        <a:buSzTx/>
                        <a:buFontTx/>
                        <a:buNone/>
                        <a:tabLst/>
                        <a:defRPr/>
                      </a:pPr>
                      <a:r>
                        <a:rPr lang="en-US" sz="1400" u="none" strike="noStrike" dirty="0" smtClean="0">
                          <a:effectLst/>
                        </a:rPr>
                        <a:t>*** p&lt;0.01, ** p&lt;0.05, * p&lt;0.1</a:t>
                      </a:r>
                      <a:r>
                        <a:rPr lang="en-US" sz="1400" u="none" strike="noStrike" baseline="0" dirty="0" smtClean="0">
                          <a:effectLst/>
                        </a:rPr>
                        <a:t>.  </a:t>
                      </a:r>
                      <a:r>
                        <a:rPr lang="en-US" sz="1400" u="none" strike="noStrike" dirty="0" smtClean="0">
                          <a:effectLst/>
                        </a:rPr>
                        <a:t>Robust standard errors in parentheses</a:t>
                      </a:r>
                      <a:r>
                        <a:rPr lang="en-US" sz="1400" u="none" strike="noStrike" baseline="0" dirty="0" smtClean="0">
                          <a:effectLst/>
                        </a:rPr>
                        <a:t>.  </a:t>
                      </a:r>
                      <a:endParaRPr lang="en-US" sz="1400" b="0" i="0" u="none" strike="noStrike" dirty="0" smtClean="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hMerge="1">
                  <a:txBody>
                    <a:bodyPr/>
                    <a:lstStyle/>
                    <a:p>
                      <a:pPr algn="l" fontAlgn="b"/>
                      <a:endParaRPr lang="en-US" sz="1400" b="0" i="0" u="none" strike="noStrike" dirty="0">
                        <a:effectLst/>
                        <a:latin typeface="Arial"/>
                      </a:endParaRPr>
                    </a:p>
                  </a:txBody>
                  <a:tcPr marL="12700" marR="12700" marT="12700" marB="0" anchor="b"/>
                </a:tc>
                <a:tc hMerge="1">
                  <a:txBody>
                    <a:bodyPr/>
                    <a:lstStyle/>
                    <a:p>
                      <a:endParaRPr lang="en-US"/>
                    </a:p>
                  </a:txBody>
                  <a:tcPr/>
                </a:tc>
                <a:tc hMerge="1">
                  <a:txBody>
                    <a:bodyPr/>
                    <a:lstStyle/>
                    <a:p>
                      <a:pPr marL="0" marR="0" indent="0" algn="l" defTabSz="456957" rtl="0" eaLnBrk="1" fontAlgn="b" latinLnBrk="0" hangingPunct="1">
                        <a:lnSpc>
                          <a:spcPct val="100000"/>
                        </a:lnSpc>
                        <a:spcBef>
                          <a:spcPts val="0"/>
                        </a:spcBef>
                        <a:spcAft>
                          <a:spcPts val="0"/>
                        </a:spcAft>
                        <a:buClrTx/>
                        <a:buSzTx/>
                        <a:buFontTx/>
                        <a:buNone/>
                        <a:tabLst/>
                        <a:defRPr/>
                      </a:pPr>
                      <a:endParaRPr lang="en-US" sz="1400" b="0" i="0" u="none" strike="noStrike" dirty="0" smtClean="0">
                        <a:effectLst/>
                        <a:latin typeface="Arial"/>
                      </a:endParaRPr>
                    </a:p>
                  </a:txBody>
                  <a:tcPr marL="12700" marR="12700" marT="12700" marB="0" anchor="b"/>
                </a:tc>
                <a:tc hMerge="1">
                  <a:txBody>
                    <a:bodyPr/>
                    <a:lstStyle/>
                    <a:p>
                      <a:pPr algn="l" fontAlgn="b"/>
                      <a:endParaRPr lang="en-US" sz="1000" b="0" i="0" u="none" strike="noStrike" dirty="0">
                        <a:effectLst/>
                        <a:latin typeface="Arial"/>
                      </a:endParaRPr>
                    </a:p>
                  </a:txBody>
                  <a:tcPr marL="12700" marR="12700" marT="12700" marB="0" anchor="b"/>
                </a:tc>
                <a:tc hMerge="1">
                  <a:txBody>
                    <a:bodyPr/>
                    <a:lstStyle/>
                    <a:p>
                      <a:pPr algn="l" fontAlgn="b"/>
                      <a:endParaRPr lang="en-US" sz="1000" b="0" i="0" u="none" strike="noStrike" dirty="0">
                        <a:effectLst/>
                        <a:latin typeface="Arial"/>
                      </a:endParaRPr>
                    </a:p>
                  </a:txBody>
                  <a:tcPr marL="12700" marR="12700" marT="12700" marB="0" anchor="b"/>
                </a:tc>
              </a:tr>
              <a:tr h="164967">
                <a:tc gridSpan="6">
                  <a:txBody>
                    <a:bodyPr/>
                    <a:lstStyle/>
                    <a:p>
                      <a:pPr algn="l" fontAlgn="b"/>
                      <a:endParaRPr lang="en-US" sz="1000" b="0" i="0" u="none" strike="noStrike" dirty="0">
                        <a:effectLst/>
                        <a:latin typeface="Arial"/>
                      </a:endParaRPr>
                    </a:p>
                  </a:txBody>
                  <a:tcPr marL="12700" marR="12700" marT="127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Footer Placeholder 2"/>
          <p:cNvSpPr>
            <a:spLocks noGrp="1"/>
          </p:cNvSpPr>
          <p:nvPr>
            <p:ph type="ftr" sz="quarter" idx="11"/>
          </p:nvPr>
        </p:nvSpPr>
        <p:spPr/>
        <p:txBody>
          <a:bodyPr/>
          <a:lstStyle/>
          <a:p>
            <a:r>
              <a:rPr lang="nl-NL" smtClean="0"/>
              <a:t>Oxford Econ 22.Jan.15</a:t>
            </a:r>
            <a:endParaRPr lang="en-US"/>
          </a:p>
        </p:txBody>
      </p:sp>
      <p:sp>
        <p:nvSpPr>
          <p:cNvPr id="4" name="Slide Number Placeholder 3"/>
          <p:cNvSpPr>
            <a:spLocks noGrp="1"/>
          </p:cNvSpPr>
          <p:nvPr>
            <p:ph type="sldNum" sz="quarter" idx="12"/>
          </p:nvPr>
        </p:nvSpPr>
        <p:spPr/>
        <p:txBody>
          <a:bodyPr/>
          <a:lstStyle/>
          <a:p>
            <a:fld id="{BD10E888-B3FA-F142-B686-335389289F5B}" type="slidenum">
              <a:rPr lang="en-US" smtClean="0"/>
              <a:t>50</a:t>
            </a:fld>
            <a:endParaRPr lang="en-US"/>
          </a:p>
        </p:txBody>
      </p:sp>
    </p:spTree>
    <p:extLst>
      <p:ext uri="{BB962C8B-B14F-4D97-AF65-F5344CB8AC3E}">
        <p14:creationId xmlns:p14="http://schemas.microsoft.com/office/powerpoint/2010/main" val="1168159098"/>
      </p:ext>
    </p:extLst>
  </p:cSld>
  <p:clrMapOvr>
    <a:masterClrMapping/>
  </p:clrMapOvr>
  <mc:AlternateContent xmlns:mc="http://schemas.openxmlformats.org/markup-compatibility/2006" xmlns:p14="http://schemas.microsoft.com/office/powerpoint/2010/main">
    <mc:Choice Requires="p14">
      <p:transition spd="slow" p14:dur="2000" advTm="40421"/>
    </mc:Choice>
    <mc:Fallback xmlns="">
      <p:transition xmlns:p14="http://schemas.microsoft.com/office/powerpoint/2010/main" spd="slow" advTm="40421"/>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91412831"/>
              </p:ext>
            </p:extLst>
          </p:nvPr>
        </p:nvGraphicFramePr>
        <p:xfrm>
          <a:off x="114300" y="1"/>
          <a:ext cx="8902700" cy="6847838"/>
        </p:xfrm>
        <a:graphic>
          <a:graphicData uri="http://schemas.openxmlformats.org/drawingml/2006/table">
            <a:tbl>
              <a:tblPr firstRow="1" lastRow="1">
                <a:tableStyleId>{9D7B26C5-4107-4FEC-AEDC-1716B250A1EF}</a:tableStyleId>
              </a:tblPr>
              <a:tblGrid>
                <a:gridCol w="2257425"/>
                <a:gridCol w="91666"/>
                <a:gridCol w="1262789"/>
                <a:gridCol w="1354455"/>
                <a:gridCol w="1354455"/>
                <a:gridCol w="1354455"/>
                <a:gridCol w="1227455"/>
              </a:tblGrid>
              <a:tr h="698499">
                <a:tc gridSpan="7">
                  <a:txBody>
                    <a:bodyPr/>
                    <a:lstStyle/>
                    <a:p>
                      <a:pPr algn="l" fontAlgn="b"/>
                      <a:r>
                        <a:rPr lang="en-US" sz="2400" u="none" strike="noStrike" dirty="0">
                          <a:effectLst/>
                        </a:rPr>
                        <a:t>Determinants of Demand for the Risky Asset: </a:t>
                      </a:r>
                      <a:r>
                        <a:rPr lang="en-US" sz="2400" u="none" strike="noStrike" dirty="0" smtClean="0">
                          <a:effectLst/>
                        </a:rPr>
                        <a:t>Interval regressions</a:t>
                      </a:r>
                    </a:p>
                    <a:p>
                      <a:pPr marL="0" marR="0" indent="0" algn="l" defTabSz="456957" rtl="0" eaLnBrk="1" fontAlgn="b" latinLnBrk="0" hangingPunct="1">
                        <a:lnSpc>
                          <a:spcPct val="100000"/>
                        </a:lnSpc>
                        <a:spcBef>
                          <a:spcPts val="0"/>
                        </a:spcBef>
                        <a:spcAft>
                          <a:spcPts val="0"/>
                        </a:spcAft>
                        <a:buClrTx/>
                        <a:buSzTx/>
                        <a:buFontTx/>
                        <a:buNone/>
                        <a:tabLst/>
                        <a:defRPr/>
                      </a:pPr>
                      <a:r>
                        <a:rPr lang="en-US" sz="1800" u="none" strike="noStrike" dirty="0" smtClean="0">
                          <a:effectLst/>
                        </a:rPr>
                        <a:t>Dependent variable is [</a:t>
                      </a:r>
                      <a:r>
                        <a:rPr lang="en-US" sz="1800" u="none" strike="noStrike" dirty="0" err="1" smtClean="0">
                          <a:effectLst/>
                        </a:rPr>
                        <a:t>buy</a:t>
                      </a:r>
                      <a:r>
                        <a:rPr lang="en-US" sz="1800" u="none" strike="noStrike" baseline="-25000" dirty="0" err="1" smtClean="0">
                          <a:effectLst/>
                        </a:rPr>
                        <a:t>t</a:t>
                      </a:r>
                      <a:r>
                        <a:rPr lang="en-US" sz="1800" u="none" strike="noStrike" dirty="0" smtClean="0">
                          <a:effectLst/>
                        </a:rPr>
                        <a:t>,</a:t>
                      </a:r>
                      <a:r>
                        <a:rPr lang="en-US" sz="1800" u="none" strike="noStrike" baseline="0" dirty="0" smtClean="0">
                          <a:effectLst/>
                        </a:rPr>
                        <a:t> </a:t>
                      </a:r>
                      <a:r>
                        <a:rPr lang="en-US" sz="1800" u="none" strike="noStrike" dirty="0" err="1" smtClean="0">
                          <a:effectLst/>
                        </a:rPr>
                        <a:t>sell</a:t>
                      </a:r>
                      <a:r>
                        <a:rPr lang="en-US" sz="1800" u="none" strike="noStrike" baseline="-25000" dirty="0" err="1" smtClean="0">
                          <a:effectLst/>
                        </a:rPr>
                        <a:t>t</a:t>
                      </a:r>
                      <a:r>
                        <a:rPr lang="en-US" sz="1800" u="none" strike="noStrike" baseline="0" dirty="0" smtClean="0">
                          <a:effectLst/>
                        </a:rPr>
                        <a:t>] (in returns)</a:t>
                      </a:r>
                      <a:endParaRPr lang="en-US" sz="1800" b="0" i="0" u="none" strike="noStrike" dirty="0" smtClean="0">
                        <a:effectLst/>
                        <a:latin typeface="+mn-lt"/>
                      </a:endParaRPr>
                    </a:p>
                  </a:txBody>
                  <a:tcPr marL="12700" marR="12700" marT="12700" marB="0" anchor="b">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400">
                <a:tc gridSpan="7">
                  <a:txBody>
                    <a:bodyPr/>
                    <a:lstStyle/>
                    <a:p>
                      <a:pPr marL="0" marR="0" indent="0" algn="l" defTabSz="456957" rtl="0" eaLnBrk="1" fontAlgn="b" latinLnBrk="0" hangingPunct="1">
                        <a:lnSpc>
                          <a:spcPct val="100000"/>
                        </a:lnSpc>
                        <a:spcBef>
                          <a:spcPts val="0"/>
                        </a:spcBef>
                        <a:spcAft>
                          <a:spcPts val="0"/>
                        </a:spcAft>
                        <a:buClrTx/>
                        <a:buSzTx/>
                        <a:buFontTx/>
                        <a:buNone/>
                        <a:tabLst/>
                        <a:defRPr/>
                      </a:pPr>
                      <a:r>
                        <a:rPr lang="en-US" sz="1800" u="none" strike="noStrike" baseline="0" dirty="0" smtClean="0">
                          <a:effectLst/>
                        </a:rPr>
                        <a:t>All v</a:t>
                      </a:r>
                      <a:r>
                        <a:rPr lang="en-US" sz="1800" u="none" strike="noStrike" dirty="0" smtClean="0">
                          <a:effectLst/>
                        </a:rPr>
                        <a:t>ariables lagged; z-scored except shares, dummy</a:t>
                      </a:r>
                      <a:endParaRPr lang="en-US" sz="1800" b="0" i="0" u="none" strike="noStrike" dirty="0" smtClean="0">
                        <a:effectLst/>
                        <a:latin typeface="+mn-lt"/>
                      </a:endParaRPr>
                    </a:p>
                  </a:txBody>
                  <a:tcPr marL="12700" marR="12700" marT="12700" marB="0" anchor="b">
                    <a:lnL>
                      <a:noFill/>
                    </a:lnL>
                    <a:lnR>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7243">
                <a:tc gridSpan="2">
                  <a:txBody>
                    <a:bodyPr/>
                    <a:lstStyle/>
                    <a:p>
                      <a:pPr algn="l" fontAlgn="b"/>
                      <a:r>
                        <a:rPr lang="en-US" sz="2000" u="none" strike="noStrike" dirty="0" err="1">
                          <a:effectLst/>
                        </a:rPr>
                        <a:t>NAcc</a:t>
                      </a:r>
                      <a:endParaRPr lang="en-US" sz="20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hMerge="1">
                  <a:txBody>
                    <a:bodyPr/>
                    <a:lstStyle/>
                    <a:p>
                      <a:pPr algn="ctr" fontAlgn="b"/>
                      <a:endParaRPr lang="en-US" sz="20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2000" u="none" strike="noStrike" dirty="0" smtClean="0">
                          <a:effectLst/>
                        </a:rPr>
                        <a:t>0.008</a:t>
                      </a:r>
                      <a:endParaRPr lang="en-US" sz="20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endParaRPr lang="en-US" sz="2000" b="0" i="0" u="none" strike="noStrike">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2000" u="none" strike="noStrike" dirty="0" smtClean="0">
                          <a:effectLst/>
                        </a:rPr>
                        <a:t>0.011*</a:t>
                      </a:r>
                      <a:r>
                        <a:rPr lang="en-US" sz="2000" u="none" strike="noStrike" dirty="0">
                          <a:effectLst/>
                        </a:rPr>
                        <a:t>*</a:t>
                      </a:r>
                      <a:endParaRPr lang="en-US" sz="20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2000" u="none" strike="noStrike" dirty="0">
                          <a:effectLst/>
                        </a:rPr>
                        <a:t>-</a:t>
                      </a:r>
                      <a:r>
                        <a:rPr lang="en-US" sz="2000" u="none" strike="noStrike" dirty="0" smtClean="0">
                          <a:effectLst/>
                        </a:rPr>
                        <a:t>0.001</a:t>
                      </a:r>
                      <a:endParaRPr lang="en-US" sz="20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2000" u="none" strike="noStrike" dirty="0" smtClean="0">
                          <a:effectLst/>
                        </a:rPr>
                        <a:t>0.002</a:t>
                      </a:r>
                      <a:endParaRPr lang="en-US" sz="20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r>
              <a:tr h="317243">
                <a:tc gridSpan="2">
                  <a:txBody>
                    <a:bodyPr/>
                    <a:lstStyle/>
                    <a:p>
                      <a:pPr algn="l" fontAlgn="b"/>
                      <a:endParaRPr lang="en-US" sz="2000" b="0" i="0" u="none" strike="noStrike" dirty="0">
                        <a:effectLst/>
                        <a:latin typeface="Arial"/>
                      </a:endParaRPr>
                    </a:p>
                  </a:txBody>
                  <a:tcPr marL="12700" marR="12700" marT="12700" marB="0" anchor="b"/>
                </a:tc>
                <a:tc hMerge="1">
                  <a:txBody>
                    <a:bodyPr/>
                    <a:lstStyle/>
                    <a:p>
                      <a:pPr algn="ctr" fontAlgn="b"/>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0.005)</a:t>
                      </a:r>
                      <a:endParaRPr lang="en-US" sz="2000" b="0" i="0" u="none" strike="noStrike" dirty="0">
                        <a:effectLst/>
                        <a:latin typeface="Arial"/>
                      </a:endParaRPr>
                    </a:p>
                  </a:txBody>
                  <a:tcPr marL="12700" marR="12700" marT="12700" marB="0" anchor="b"/>
                </a:tc>
                <a:tc>
                  <a:txBody>
                    <a:bodyPr/>
                    <a:lstStyle/>
                    <a:p>
                      <a:pPr algn="ctr" fontAlgn="b"/>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0.005)</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0.005)</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0.005)</a:t>
                      </a:r>
                      <a:endParaRPr lang="en-US" sz="2000" b="0" i="0" u="none" strike="noStrike" dirty="0">
                        <a:effectLst/>
                        <a:latin typeface="Arial"/>
                      </a:endParaRPr>
                    </a:p>
                  </a:txBody>
                  <a:tcPr marL="12700" marR="12700" marT="12700" marB="0" anchor="b"/>
                </a:tc>
              </a:tr>
              <a:tr h="317243">
                <a:tc gridSpan="2">
                  <a:txBody>
                    <a:bodyPr/>
                    <a:lstStyle/>
                    <a:p>
                      <a:pPr algn="l" fontAlgn="b"/>
                      <a:r>
                        <a:rPr lang="en-US" sz="2000" u="none" strike="noStrike" dirty="0">
                          <a:effectLst/>
                        </a:rPr>
                        <a:t>Low Earns*</a:t>
                      </a:r>
                      <a:r>
                        <a:rPr lang="en-US" sz="2000" u="none" strike="noStrike" dirty="0" err="1">
                          <a:effectLst/>
                        </a:rPr>
                        <a:t>NAcc</a:t>
                      </a:r>
                      <a:endParaRPr lang="en-US" sz="2000" b="0" i="0" u="none" strike="noStrike" dirty="0">
                        <a:effectLst/>
                        <a:latin typeface="Arial"/>
                      </a:endParaRPr>
                    </a:p>
                  </a:txBody>
                  <a:tcPr marL="12700" marR="12700" marT="12700" marB="0" anchor="b">
                    <a:solidFill>
                      <a:srgbClr val="FFFF00"/>
                    </a:solidFill>
                  </a:tcPr>
                </a:tc>
                <a:tc hMerge="1">
                  <a:txBody>
                    <a:bodyPr/>
                    <a:lstStyle/>
                    <a:p>
                      <a:pPr algn="ctr" fontAlgn="b"/>
                      <a:endParaRPr lang="en-US" sz="2000" b="0" i="0" u="none" strike="noStrike" dirty="0">
                        <a:effectLst/>
                        <a:latin typeface="Arial"/>
                      </a:endParaRPr>
                    </a:p>
                  </a:txBody>
                  <a:tcPr marL="12700" marR="12700" marT="12700" marB="0" anchor="b">
                    <a:solidFill>
                      <a:srgbClr val="FFFF00"/>
                    </a:solidFill>
                  </a:tcPr>
                </a:tc>
                <a:tc>
                  <a:txBody>
                    <a:bodyPr/>
                    <a:lstStyle/>
                    <a:p>
                      <a:endParaRPr lang="en-US"/>
                    </a:p>
                  </a:txBody>
                  <a:tcPr marL="12700" marR="12700" marT="12700" marB="0" anchor="b">
                    <a:solidFill>
                      <a:srgbClr val="FFFF00"/>
                    </a:solidFill>
                  </a:tcPr>
                </a:tc>
                <a:tc>
                  <a:txBody>
                    <a:bodyPr/>
                    <a:lstStyle/>
                    <a:p>
                      <a:pPr algn="ctr" fontAlgn="b"/>
                      <a:endParaRPr lang="en-US" sz="2000" b="0" i="0" u="none" strike="noStrike" dirty="0">
                        <a:effectLst/>
                        <a:latin typeface="Arial"/>
                      </a:endParaRPr>
                    </a:p>
                  </a:txBody>
                  <a:tcPr marL="12700" marR="12700" marT="12700" marB="0" anchor="b">
                    <a:solidFill>
                      <a:srgbClr val="FFFF00"/>
                    </a:solidFill>
                  </a:tcPr>
                </a:tc>
                <a:tc>
                  <a:txBody>
                    <a:bodyPr/>
                    <a:lstStyle/>
                    <a:p>
                      <a:pPr algn="ctr" fontAlgn="b"/>
                      <a:endParaRPr lang="en-US" sz="2000" b="0" i="0" u="none" strike="noStrike" dirty="0">
                        <a:effectLst/>
                        <a:latin typeface="Arial"/>
                      </a:endParaRPr>
                    </a:p>
                  </a:txBody>
                  <a:tcPr marL="12700" marR="12700" marT="12700" marB="0" anchor="b">
                    <a:solidFill>
                      <a:srgbClr val="FFFF00"/>
                    </a:solidFill>
                  </a:tcPr>
                </a:tc>
                <a:tc>
                  <a:txBody>
                    <a:bodyPr/>
                    <a:lstStyle/>
                    <a:p>
                      <a:pPr algn="ctr" fontAlgn="b"/>
                      <a:r>
                        <a:rPr lang="en-US" sz="2000" u="none" strike="noStrike" dirty="0" smtClean="0">
                          <a:effectLst/>
                        </a:rPr>
                        <a:t>0.037*</a:t>
                      </a:r>
                      <a:r>
                        <a:rPr lang="en-US" sz="2000" u="none" strike="noStrike" dirty="0">
                          <a:effectLst/>
                        </a:rPr>
                        <a:t>**</a:t>
                      </a:r>
                      <a:endParaRPr lang="en-US" sz="2000" b="0" i="0" u="none" strike="noStrike" dirty="0">
                        <a:effectLst/>
                        <a:latin typeface="Arial"/>
                      </a:endParaRPr>
                    </a:p>
                  </a:txBody>
                  <a:tcPr marL="12700" marR="12700" marT="12700" marB="0" anchor="b">
                    <a:solidFill>
                      <a:srgbClr val="FFFF00"/>
                    </a:solidFill>
                  </a:tcPr>
                </a:tc>
                <a:tc>
                  <a:txBody>
                    <a:bodyPr/>
                    <a:lstStyle/>
                    <a:p>
                      <a:pPr algn="ctr" fontAlgn="b"/>
                      <a:r>
                        <a:rPr lang="en-US" sz="2000" u="none" strike="noStrike" dirty="0" smtClean="0">
                          <a:effectLst/>
                        </a:rPr>
                        <a:t>0.026*</a:t>
                      </a:r>
                      <a:r>
                        <a:rPr lang="en-US" sz="2000" u="none" strike="noStrike" dirty="0">
                          <a:effectLst/>
                        </a:rPr>
                        <a:t>**</a:t>
                      </a:r>
                      <a:endParaRPr lang="en-US" sz="2000" b="0" i="0" u="none" strike="noStrike" dirty="0">
                        <a:effectLst/>
                        <a:latin typeface="Arial"/>
                      </a:endParaRPr>
                    </a:p>
                  </a:txBody>
                  <a:tcPr marL="12700" marR="12700" marT="12700" marB="0" anchor="b">
                    <a:solidFill>
                      <a:srgbClr val="FFFF00"/>
                    </a:solidFill>
                  </a:tcPr>
                </a:tc>
              </a:tr>
              <a:tr h="317243">
                <a:tc gridSpan="2">
                  <a:txBody>
                    <a:bodyPr/>
                    <a:lstStyle/>
                    <a:p>
                      <a:pPr algn="l" fontAlgn="b"/>
                      <a:endParaRPr lang="en-US" sz="2000" b="0" i="0" u="none" strike="noStrike" dirty="0">
                        <a:effectLst/>
                        <a:latin typeface="Arial"/>
                      </a:endParaRPr>
                    </a:p>
                  </a:txBody>
                  <a:tcPr marL="12700" marR="12700" marT="12700" marB="0" anchor="b">
                    <a:solidFill>
                      <a:srgbClr val="FFFF00"/>
                    </a:solidFill>
                  </a:tcPr>
                </a:tc>
                <a:tc hMerge="1">
                  <a:txBody>
                    <a:bodyPr/>
                    <a:lstStyle/>
                    <a:p>
                      <a:pPr algn="ctr" fontAlgn="b"/>
                      <a:endParaRPr lang="en-US" sz="2000" b="0" i="0" u="none" strike="noStrike" dirty="0">
                        <a:effectLst/>
                        <a:latin typeface="Arial"/>
                      </a:endParaRPr>
                    </a:p>
                  </a:txBody>
                  <a:tcPr marL="12700" marR="12700" marT="12700" marB="0" anchor="b">
                    <a:solidFill>
                      <a:srgbClr val="FFFF00"/>
                    </a:solidFill>
                  </a:tcPr>
                </a:tc>
                <a:tc>
                  <a:txBody>
                    <a:bodyPr/>
                    <a:lstStyle/>
                    <a:p>
                      <a:endParaRPr lang="en-US"/>
                    </a:p>
                  </a:txBody>
                  <a:tcPr marL="12700" marR="12700" marT="12700" marB="0" anchor="b">
                    <a:solidFill>
                      <a:srgbClr val="FFFF00"/>
                    </a:solidFill>
                  </a:tcPr>
                </a:tc>
                <a:tc>
                  <a:txBody>
                    <a:bodyPr/>
                    <a:lstStyle/>
                    <a:p>
                      <a:pPr algn="ctr" fontAlgn="b"/>
                      <a:endParaRPr lang="en-US" sz="2000" b="0" i="0" u="none" strike="noStrike" dirty="0">
                        <a:effectLst/>
                        <a:latin typeface="Arial"/>
                      </a:endParaRPr>
                    </a:p>
                  </a:txBody>
                  <a:tcPr marL="12700" marR="12700" marT="12700" marB="0" anchor="b">
                    <a:solidFill>
                      <a:srgbClr val="FFFF00"/>
                    </a:solidFill>
                  </a:tcPr>
                </a:tc>
                <a:tc>
                  <a:txBody>
                    <a:bodyPr/>
                    <a:lstStyle/>
                    <a:p>
                      <a:pPr algn="ctr" fontAlgn="b"/>
                      <a:endParaRPr lang="en-US" sz="2000" b="0" i="0" u="none" strike="noStrike" dirty="0">
                        <a:effectLst/>
                        <a:latin typeface="Arial"/>
                      </a:endParaRPr>
                    </a:p>
                  </a:txBody>
                  <a:tcPr marL="12700" marR="12700" marT="12700" marB="0" anchor="b">
                    <a:solidFill>
                      <a:srgbClr val="FFFF00"/>
                    </a:solidFill>
                  </a:tcPr>
                </a:tc>
                <a:tc>
                  <a:txBody>
                    <a:bodyPr/>
                    <a:lstStyle/>
                    <a:p>
                      <a:pPr algn="ctr" fontAlgn="b"/>
                      <a:r>
                        <a:rPr lang="en-US" sz="2000" u="none" strike="noStrike" dirty="0">
                          <a:effectLst/>
                        </a:rPr>
                        <a:t>(</a:t>
                      </a:r>
                      <a:r>
                        <a:rPr lang="en-US" sz="2000" u="none" strike="noStrike" dirty="0" smtClean="0">
                          <a:effectLst/>
                        </a:rPr>
                        <a:t>0.011)</a:t>
                      </a:r>
                      <a:endParaRPr lang="en-US" sz="2000" b="0" i="0" u="none" strike="noStrike" dirty="0">
                        <a:effectLst/>
                        <a:latin typeface="Arial"/>
                      </a:endParaRPr>
                    </a:p>
                  </a:txBody>
                  <a:tcPr marL="12700" marR="12700" marT="12700" marB="0" anchor="b">
                    <a:solidFill>
                      <a:srgbClr val="FFFF00"/>
                    </a:solidFill>
                  </a:tcPr>
                </a:tc>
                <a:tc>
                  <a:txBody>
                    <a:bodyPr/>
                    <a:lstStyle/>
                    <a:p>
                      <a:pPr algn="ctr" fontAlgn="b"/>
                      <a:r>
                        <a:rPr lang="en-US" sz="2000" u="none" strike="noStrike" dirty="0">
                          <a:effectLst/>
                        </a:rPr>
                        <a:t>(</a:t>
                      </a:r>
                      <a:r>
                        <a:rPr lang="en-US" sz="2000" u="none" strike="noStrike" dirty="0" smtClean="0">
                          <a:effectLst/>
                        </a:rPr>
                        <a:t>0.009)</a:t>
                      </a:r>
                      <a:endParaRPr lang="en-US" sz="2000" b="0" i="0" u="none" strike="noStrike" dirty="0">
                        <a:effectLst/>
                        <a:latin typeface="Arial"/>
                      </a:endParaRPr>
                    </a:p>
                  </a:txBody>
                  <a:tcPr marL="12700" marR="12700" marT="12700" marB="0" anchor="b">
                    <a:solidFill>
                      <a:srgbClr val="FFFF00"/>
                    </a:solidFill>
                  </a:tcPr>
                </a:tc>
              </a:tr>
              <a:tr h="317243">
                <a:tc gridSpan="2">
                  <a:txBody>
                    <a:bodyPr/>
                    <a:lstStyle/>
                    <a:p>
                      <a:pPr algn="l" fontAlgn="b"/>
                      <a:r>
                        <a:rPr lang="en-US" sz="2000" u="none" strike="noStrike" dirty="0" smtClean="0">
                          <a:effectLst/>
                        </a:rPr>
                        <a:t>Return</a:t>
                      </a:r>
                      <a:endParaRPr lang="en-US" sz="2000" b="0" i="0" u="none" strike="noStrike" dirty="0">
                        <a:effectLst/>
                        <a:latin typeface="Arial"/>
                      </a:endParaRPr>
                    </a:p>
                  </a:txBody>
                  <a:tcPr marL="12700" marR="12700" marT="12700" marB="0" anchor="b"/>
                </a:tc>
                <a:tc hMerge="1">
                  <a:txBody>
                    <a:bodyPr/>
                    <a:lstStyle/>
                    <a:p>
                      <a:pPr algn="ctr" fontAlgn="b"/>
                      <a:endParaRPr lang="en-US" sz="2000" b="0" i="0" u="none" strike="noStrike" dirty="0">
                        <a:effectLst/>
                        <a:latin typeface="Arial"/>
                      </a:endParaRPr>
                    </a:p>
                  </a:txBody>
                  <a:tcPr marL="12700" marR="12700" marT="12700" marB="0" anchor="b"/>
                </a:tc>
                <a:tc>
                  <a:txBody>
                    <a:bodyPr/>
                    <a:lstStyle/>
                    <a:p>
                      <a:endParaRPr lang="en-US"/>
                    </a:p>
                  </a:txBody>
                  <a:tcPr marL="12700" marR="12700" marT="12700" marB="0" anchor="b"/>
                </a:tc>
                <a:tc>
                  <a:txBody>
                    <a:bodyPr/>
                    <a:lstStyle/>
                    <a:p>
                      <a:pPr algn="ctr" fontAlgn="b"/>
                      <a:r>
                        <a:rPr lang="en-US" sz="2000" u="none" strike="noStrike" dirty="0" smtClean="0">
                          <a:effectLst/>
                        </a:rPr>
                        <a:t>0.026*</a:t>
                      </a:r>
                      <a:r>
                        <a:rPr lang="en-US" sz="2000" u="none" strike="noStrike" dirty="0">
                          <a:effectLst/>
                        </a:rPr>
                        <a:t>**</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0.028*</a:t>
                      </a:r>
                      <a:r>
                        <a:rPr lang="en-US" sz="2000" u="none" strike="noStrike" dirty="0">
                          <a:effectLst/>
                        </a:rPr>
                        <a:t>**</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0.020*</a:t>
                      </a:r>
                      <a:r>
                        <a:rPr lang="en-US" sz="2000" u="none" strike="noStrike" dirty="0">
                          <a:effectLst/>
                        </a:rPr>
                        <a:t>*</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0.001</a:t>
                      </a:r>
                      <a:endParaRPr lang="en-US" sz="2000" b="0" i="0" u="none" strike="noStrike" dirty="0">
                        <a:effectLst/>
                        <a:latin typeface="Arial"/>
                      </a:endParaRPr>
                    </a:p>
                  </a:txBody>
                  <a:tcPr marL="12700" marR="12700" marT="12700" marB="0" anchor="b"/>
                </a:tc>
              </a:tr>
              <a:tr h="317243">
                <a:tc gridSpan="2">
                  <a:txBody>
                    <a:bodyPr/>
                    <a:lstStyle/>
                    <a:p>
                      <a:pPr algn="l" fontAlgn="b"/>
                      <a:endParaRPr lang="en-US" sz="2000" b="0" i="0" u="none" strike="noStrike" dirty="0">
                        <a:effectLst/>
                        <a:latin typeface="Arial"/>
                      </a:endParaRPr>
                    </a:p>
                  </a:txBody>
                  <a:tcPr marL="12700" marR="12700" marT="12700" marB="0" anchor="b"/>
                </a:tc>
                <a:tc hMerge="1">
                  <a:txBody>
                    <a:bodyPr/>
                    <a:lstStyle/>
                    <a:p>
                      <a:pPr algn="ctr" fontAlgn="b"/>
                      <a:endParaRPr lang="en-US" sz="2000" b="0" i="0" u="none" strike="noStrike">
                        <a:effectLst/>
                        <a:latin typeface="Arial"/>
                      </a:endParaRPr>
                    </a:p>
                  </a:txBody>
                  <a:tcPr marL="12700" marR="12700" marT="12700" marB="0" anchor="b"/>
                </a:tc>
                <a:tc>
                  <a:txBody>
                    <a:bodyPr/>
                    <a:lstStyle/>
                    <a:p>
                      <a:endParaRPr lang="en-US"/>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0.009)</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0.009)</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0.009)</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0.008)</a:t>
                      </a:r>
                      <a:endParaRPr lang="en-US" sz="2000" b="0" i="0" u="none" strike="noStrike" dirty="0">
                        <a:effectLst/>
                        <a:latin typeface="Arial"/>
                      </a:endParaRPr>
                    </a:p>
                  </a:txBody>
                  <a:tcPr marL="12700" marR="12700" marT="12700" marB="0" anchor="b"/>
                </a:tc>
              </a:tr>
              <a:tr h="317243">
                <a:tc gridSpan="2">
                  <a:txBody>
                    <a:bodyPr/>
                    <a:lstStyle/>
                    <a:p>
                      <a:pPr algn="l" fontAlgn="b"/>
                      <a:r>
                        <a:rPr lang="en-US" sz="2000" u="none" strike="noStrike" dirty="0" smtClean="0">
                          <a:effectLst/>
                        </a:rPr>
                        <a:t>Dividend</a:t>
                      </a:r>
                      <a:r>
                        <a:rPr lang="en-US" sz="2000" u="none" strike="noStrike" baseline="0" dirty="0" smtClean="0">
                          <a:effectLst/>
                        </a:rPr>
                        <a:t> Yield</a:t>
                      </a:r>
                      <a:endParaRPr lang="en-US" sz="2000" b="0" i="0" u="none" strike="noStrike" dirty="0">
                        <a:effectLst/>
                        <a:latin typeface="Arial"/>
                      </a:endParaRPr>
                    </a:p>
                  </a:txBody>
                  <a:tcPr marL="12700" marR="12700" marT="12700" marB="0" anchor="b"/>
                </a:tc>
                <a:tc hMerge="1">
                  <a:txBody>
                    <a:bodyPr/>
                    <a:lstStyle/>
                    <a:p>
                      <a:pPr algn="ctr" fontAlgn="b"/>
                      <a:endParaRPr lang="en-US" sz="2000" b="0" i="0" u="none" strike="noStrike">
                        <a:effectLst/>
                        <a:latin typeface="Arial"/>
                      </a:endParaRPr>
                    </a:p>
                  </a:txBody>
                  <a:tcPr marL="12700" marR="12700" marT="12700" marB="0" anchor="b"/>
                </a:tc>
                <a:tc>
                  <a:txBody>
                    <a:bodyPr/>
                    <a:lstStyle/>
                    <a:p>
                      <a:endParaRPr lang="en-US"/>
                    </a:p>
                  </a:txBody>
                  <a:tcPr marL="12700" marR="12700" marT="12700" marB="0" anchor="b"/>
                </a:tc>
                <a:tc>
                  <a:txBody>
                    <a:bodyPr/>
                    <a:lstStyle/>
                    <a:p>
                      <a:pPr algn="ctr" fontAlgn="b"/>
                      <a:r>
                        <a:rPr lang="en-US" sz="2000" u="none" strike="noStrike" dirty="0" smtClean="0">
                          <a:effectLst/>
                        </a:rPr>
                        <a:t>0.022*</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0.021</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0.047*</a:t>
                      </a:r>
                      <a:r>
                        <a:rPr lang="en-US" sz="2000" u="none" strike="noStrike" dirty="0">
                          <a:effectLst/>
                        </a:rPr>
                        <a:t>*</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0.039*</a:t>
                      </a:r>
                      <a:r>
                        <a:rPr lang="en-US" sz="2000" u="none" strike="noStrike" dirty="0">
                          <a:effectLst/>
                        </a:rPr>
                        <a:t>*</a:t>
                      </a:r>
                      <a:endParaRPr lang="en-US" sz="2000" b="0" i="0" u="none" strike="noStrike" dirty="0">
                        <a:effectLst/>
                        <a:latin typeface="Arial"/>
                      </a:endParaRPr>
                    </a:p>
                  </a:txBody>
                  <a:tcPr marL="12700" marR="12700" marT="12700" marB="0" anchor="b"/>
                </a:tc>
              </a:tr>
              <a:tr h="317243">
                <a:tc gridSpan="2">
                  <a:txBody>
                    <a:bodyPr/>
                    <a:lstStyle/>
                    <a:p>
                      <a:pPr algn="l" fontAlgn="b"/>
                      <a:endParaRPr lang="en-US" sz="2000" b="0" i="0" u="none" strike="noStrike" dirty="0">
                        <a:effectLst/>
                        <a:latin typeface="Arial"/>
                      </a:endParaRPr>
                    </a:p>
                  </a:txBody>
                  <a:tcPr marL="12700" marR="12700" marT="12700" marB="0" anchor="b"/>
                </a:tc>
                <a:tc hMerge="1">
                  <a:txBody>
                    <a:bodyPr/>
                    <a:lstStyle/>
                    <a:p>
                      <a:pPr algn="ctr" fontAlgn="b"/>
                      <a:endParaRPr lang="en-US" sz="2000" b="0" i="0" u="none" strike="noStrike" dirty="0">
                        <a:effectLst/>
                        <a:latin typeface="Arial"/>
                      </a:endParaRPr>
                    </a:p>
                  </a:txBody>
                  <a:tcPr marL="12700" marR="12700" marT="12700" marB="0" anchor="b"/>
                </a:tc>
                <a:tc>
                  <a:txBody>
                    <a:bodyPr/>
                    <a:lstStyle/>
                    <a:p>
                      <a:endParaRPr lang="en-US"/>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0.013)</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0.013)</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0.023)</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0.016)</a:t>
                      </a:r>
                      <a:endParaRPr lang="en-US" sz="2000" b="0" i="0" u="none" strike="noStrike" dirty="0">
                        <a:effectLst/>
                        <a:latin typeface="Arial"/>
                      </a:endParaRPr>
                    </a:p>
                  </a:txBody>
                  <a:tcPr marL="12700" marR="12700" marT="12700" marB="0" anchor="b"/>
                </a:tc>
              </a:tr>
              <a:tr h="317243">
                <a:tc gridSpan="2">
                  <a:txBody>
                    <a:bodyPr/>
                    <a:lstStyle/>
                    <a:p>
                      <a:pPr algn="l" fontAlgn="b"/>
                      <a:r>
                        <a:rPr lang="en-US" sz="2000" u="none" strike="noStrike" dirty="0" smtClean="0">
                          <a:effectLst/>
                        </a:rPr>
                        <a:t>buy-sell</a:t>
                      </a:r>
                      <a:r>
                        <a:rPr lang="en-US" sz="2000" u="none" strike="noStrike" baseline="0" dirty="0" smtClean="0">
                          <a:effectLst/>
                        </a:rPr>
                        <a:t> midpoint (t-1)</a:t>
                      </a:r>
                      <a:endParaRPr lang="en-US" sz="2000" b="0" i="0" u="none" strike="noStrike" dirty="0">
                        <a:effectLst/>
                        <a:latin typeface="Arial"/>
                      </a:endParaRPr>
                    </a:p>
                  </a:txBody>
                  <a:tcPr marL="12700" marR="12700" marT="12700" marB="0" anchor="b"/>
                </a:tc>
                <a:tc hMerge="1">
                  <a:txBody>
                    <a:bodyPr/>
                    <a:lstStyle/>
                    <a:p>
                      <a:pPr algn="ctr" fontAlgn="b"/>
                      <a:endParaRPr lang="en-US" sz="2000" b="0" i="0" u="none" strike="noStrike" dirty="0">
                        <a:effectLst/>
                        <a:latin typeface="Arial"/>
                      </a:endParaRPr>
                    </a:p>
                  </a:txBody>
                  <a:tcPr marL="12700" marR="12700" marT="12700" marB="0" anchor="b"/>
                </a:tc>
                <a:tc>
                  <a:txBody>
                    <a:bodyPr/>
                    <a:lstStyle/>
                    <a:p>
                      <a:endParaRPr lang="en-US"/>
                    </a:p>
                  </a:txBody>
                  <a:tcPr marL="12700" marR="12700" marT="12700" marB="0" anchor="b"/>
                </a:tc>
                <a:tc>
                  <a:txBody>
                    <a:bodyPr/>
                    <a:lstStyle/>
                    <a:p>
                      <a:pPr algn="ctr" fontAlgn="b"/>
                      <a:endParaRPr lang="en-US" sz="2000" b="0" i="0" u="none" strike="noStrike">
                        <a:effectLst/>
                        <a:latin typeface="Arial"/>
                      </a:endParaRPr>
                    </a:p>
                  </a:txBody>
                  <a:tcPr marL="12700" marR="12700" marT="12700" marB="0" anchor="b"/>
                </a:tc>
                <a:tc>
                  <a:txBody>
                    <a:bodyPr/>
                    <a:lstStyle/>
                    <a:p>
                      <a:pPr algn="ctr" fontAlgn="b"/>
                      <a:endParaRPr lang="en-US" sz="2000" b="0" i="0" u="none" strike="noStrike">
                        <a:effectLst/>
                        <a:latin typeface="Arial"/>
                      </a:endParaRPr>
                    </a:p>
                  </a:txBody>
                  <a:tcPr marL="12700" marR="12700" marT="12700" marB="0" anchor="b"/>
                </a:tc>
                <a:tc>
                  <a:txBody>
                    <a:bodyPr/>
                    <a:lstStyle/>
                    <a:p>
                      <a:pPr algn="ctr" fontAlgn="b"/>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0.079*</a:t>
                      </a:r>
                      <a:r>
                        <a:rPr lang="en-US" sz="2000" u="none" strike="noStrike" dirty="0">
                          <a:effectLst/>
                        </a:rPr>
                        <a:t>**</a:t>
                      </a:r>
                      <a:endParaRPr lang="en-US" sz="2000" b="0" i="0" u="none" strike="noStrike" dirty="0">
                        <a:effectLst/>
                        <a:latin typeface="Arial"/>
                      </a:endParaRPr>
                    </a:p>
                  </a:txBody>
                  <a:tcPr marL="12700" marR="12700" marT="12700" marB="0" anchor="b"/>
                </a:tc>
              </a:tr>
              <a:tr h="317243">
                <a:tc gridSpan="2">
                  <a:txBody>
                    <a:bodyPr/>
                    <a:lstStyle/>
                    <a:p>
                      <a:pPr algn="l" fontAlgn="b"/>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hMerge="1">
                  <a:txBody>
                    <a:bodyPr/>
                    <a:lstStyle/>
                    <a:p>
                      <a:pPr algn="ctr" fontAlgn="b"/>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endParaRPr lang="en-US"/>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a:effectLst/>
                        </a:rPr>
                        <a:t>(</a:t>
                      </a:r>
                      <a:r>
                        <a:rPr lang="en-US" sz="2000" u="none" strike="noStrike" dirty="0" smtClean="0">
                          <a:effectLst/>
                        </a:rPr>
                        <a:t>0.012)</a:t>
                      </a:r>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r>
              <a:tr h="255691">
                <a:tc gridSpan="2">
                  <a:txBody>
                    <a:bodyPr/>
                    <a:lstStyle/>
                    <a:p>
                      <a:pPr algn="l" fontAlgn="b"/>
                      <a:r>
                        <a:rPr lang="en-US" sz="1800" u="none" strike="noStrike" dirty="0" smtClean="0">
                          <a:effectLst/>
                        </a:rPr>
                        <a:t>Shares</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hMerge="1">
                  <a:txBody>
                    <a:bodyPr/>
                    <a:lstStyle/>
                    <a:p>
                      <a:pPr algn="ctr" fontAlgn="b"/>
                      <a:endParaRPr lang="en-US" sz="1800" b="0" i="0" u="none" strike="noStrike">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endParaRPr lang="en-US" sz="1800" b="0" i="0" u="none" strike="noStrike">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dirty="0" smtClean="0">
                          <a:effectLst/>
                        </a:rPr>
                        <a:t>yes*</a:t>
                      </a:r>
                      <a:r>
                        <a:rPr lang="en-US" sz="1800" u="none" strike="noStrike" dirty="0">
                          <a:effectLst/>
                        </a:rPr>
                        <a:t>**</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dirty="0" smtClean="0">
                          <a:effectLst/>
                        </a:rPr>
                        <a:t>yes*</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r>
              <a:tr h="255691">
                <a:tc gridSpan="2">
                  <a:txBody>
                    <a:bodyPr/>
                    <a:lstStyle/>
                    <a:p>
                      <a:pPr algn="l" fontAlgn="b"/>
                      <a:r>
                        <a:rPr lang="en-US" sz="1800" u="none" strike="noStrike" dirty="0" smtClean="0">
                          <a:effectLst/>
                        </a:rPr>
                        <a:t>Shares=0 (Indicator)</a:t>
                      </a:r>
                      <a:endParaRPr lang="en-US" sz="1800" b="0" i="0" u="none" strike="noStrike" dirty="0">
                        <a:effectLst/>
                        <a:latin typeface="Arial"/>
                      </a:endParaRPr>
                    </a:p>
                  </a:txBody>
                  <a:tcPr marL="12700" marR="12700" marT="12700" marB="0" anchor="b"/>
                </a:tc>
                <a:tc hMerge="1">
                  <a:txBody>
                    <a:bodyPr/>
                    <a:lstStyle/>
                    <a:p>
                      <a:pPr algn="ctr" fontAlgn="b"/>
                      <a:endParaRPr lang="en-US" sz="1800" b="0" i="0" u="none" strike="noStrike">
                        <a:effectLst/>
                        <a:latin typeface="Arial"/>
                      </a:endParaRPr>
                    </a:p>
                  </a:txBody>
                  <a:tcPr marL="12700" marR="12700" marT="12700" marB="0" anchor="b"/>
                </a:tc>
                <a:tc>
                  <a:txBody>
                    <a:bodyPr/>
                    <a:lstStyle/>
                    <a:p>
                      <a:endParaRPr lang="en-US"/>
                    </a:p>
                  </a:txBody>
                  <a:tcPr marL="12700" marR="12700" marT="12700" marB="0" anchor="b"/>
                </a:tc>
                <a:tc>
                  <a:txBody>
                    <a:bodyPr/>
                    <a:lstStyle/>
                    <a:p>
                      <a:pPr algn="ctr" fontAlgn="b"/>
                      <a:endParaRPr lang="en-US" sz="1800" b="0" i="0" u="none" strike="noStrike" dirty="0">
                        <a:effectLst/>
                        <a:latin typeface="Arial"/>
                      </a:endParaRPr>
                    </a:p>
                  </a:txBody>
                  <a:tcPr marL="12700" marR="12700" marT="12700" marB="0" anchor="b"/>
                </a:tc>
                <a:tc>
                  <a:txBody>
                    <a:bodyPr/>
                    <a:lstStyle/>
                    <a:p>
                      <a:pPr algn="ctr" fontAlgn="b"/>
                      <a:endParaRPr lang="en-US" sz="1800" b="0" i="0" u="none" strike="noStrike" dirty="0">
                        <a:effectLst/>
                        <a:latin typeface="Arial"/>
                      </a:endParaRPr>
                    </a:p>
                  </a:txBody>
                  <a:tcPr marL="12700" marR="12700" marT="12700" marB="0" anchor="b"/>
                </a:tc>
                <a:tc>
                  <a:txBody>
                    <a:bodyPr/>
                    <a:lstStyle/>
                    <a:p>
                      <a:pPr algn="ctr" fontAlgn="b"/>
                      <a:r>
                        <a:rPr lang="en-US" sz="1800" u="none" strike="noStrike" dirty="0" err="1" smtClean="0">
                          <a:effectLst/>
                        </a:rPr>
                        <a:t>n.s</a:t>
                      </a:r>
                      <a:r>
                        <a:rPr lang="en-US" sz="1800" u="none" strike="noStrike" dirty="0" smtClean="0">
                          <a:effectLst/>
                        </a:rPr>
                        <a:t>.</a:t>
                      </a:r>
                      <a:endParaRPr lang="en-US" sz="1800" b="0" i="0" u="none" strike="noStrike" dirty="0">
                        <a:effectLst/>
                        <a:latin typeface="Arial"/>
                      </a:endParaRPr>
                    </a:p>
                  </a:txBody>
                  <a:tcPr marL="12700" marR="12700" marT="12700" marB="0" anchor="b"/>
                </a:tc>
                <a:tc>
                  <a:txBody>
                    <a:bodyPr/>
                    <a:lstStyle/>
                    <a:p>
                      <a:pPr algn="ctr" fontAlgn="b"/>
                      <a:r>
                        <a:rPr lang="en-US" sz="1800" u="none" strike="noStrike" dirty="0" err="1" smtClean="0">
                          <a:effectLst/>
                        </a:rPr>
                        <a:t>n.s</a:t>
                      </a:r>
                      <a:r>
                        <a:rPr lang="en-US" sz="1800" u="none" strike="noStrike" dirty="0" smtClean="0">
                          <a:effectLst/>
                        </a:rPr>
                        <a:t>.</a:t>
                      </a:r>
                      <a:endParaRPr lang="en-US" sz="1800" b="0" i="0" u="none" strike="noStrike" dirty="0">
                        <a:effectLst/>
                        <a:latin typeface="Arial"/>
                      </a:endParaRPr>
                    </a:p>
                  </a:txBody>
                  <a:tcPr marL="12700" marR="12700" marT="12700" marB="0" anchor="b"/>
                </a:tc>
              </a:tr>
              <a:tr h="255691">
                <a:tc gridSpan="3">
                  <a:txBody>
                    <a:bodyPr/>
                    <a:lstStyle/>
                    <a:p>
                      <a:pPr algn="l" fontAlgn="b"/>
                      <a:r>
                        <a:rPr lang="en-US" sz="1800" u="none" strike="noStrike" dirty="0">
                          <a:effectLst/>
                        </a:rPr>
                        <a:t>4 </a:t>
                      </a:r>
                      <a:r>
                        <a:rPr lang="en-US" sz="1800" u="none" strike="noStrike" dirty="0" smtClean="0">
                          <a:effectLst/>
                        </a:rPr>
                        <a:t>ROIs: </a:t>
                      </a:r>
                      <a:r>
                        <a:rPr lang="en-US" sz="1800" u="none" strike="noStrike" dirty="0" err="1" smtClean="0">
                          <a:effectLst/>
                        </a:rPr>
                        <a:t>rAIns,Amyg,rTPJ,lDLPFC</a:t>
                      </a:r>
                      <a:endParaRPr lang="en-US" sz="1800" b="0" i="0" u="none" strike="noStrike" dirty="0">
                        <a:effectLst/>
                        <a:latin typeface="Arial"/>
                      </a:endParaRPr>
                    </a:p>
                  </a:txBody>
                  <a:tcPr marL="12700" marR="12700" marT="12700" marB="0" anchor="b"/>
                </a:tc>
                <a:tc hMerge="1">
                  <a:txBody>
                    <a:bodyPr/>
                    <a:lstStyle/>
                    <a:p>
                      <a:pPr algn="ctr" fontAlgn="b"/>
                      <a:endParaRPr lang="en-US" sz="2000" b="0" i="0" u="none" strike="noStrike" dirty="0">
                        <a:effectLst/>
                        <a:latin typeface="Arial"/>
                      </a:endParaRPr>
                    </a:p>
                  </a:txBody>
                  <a:tcPr marL="12700" marR="12700" marT="12700" marB="0" anchor="b"/>
                </a:tc>
                <a:tc hMerge="1">
                  <a:txBody>
                    <a:bodyPr/>
                    <a:lstStyle/>
                    <a:p>
                      <a:endParaRPr lang="en-US"/>
                    </a:p>
                  </a:txBody>
                  <a:tcPr/>
                </a:tc>
                <a:tc>
                  <a:txBody>
                    <a:bodyPr/>
                    <a:lstStyle/>
                    <a:p>
                      <a:pPr algn="ctr" fontAlgn="b"/>
                      <a:endParaRPr lang="en-US" sz="1800" b="0" i="0" u="none" strike="noStrike">
                        <a:effectLst/>
                        <a:latin typeface="Arial"/>
                      </a:endParaRPr>
                    </a:p>
                  </a:txBody>
                  <a:tcPr marL="12700" marR="12700" marT="12700" marB="0" anchor="b"/>
                </a:tc>
                <a:tc>
                  <a:txBody>
                    <a:bodyPr/>
                    <a:lstStyle/>
                    <a:p>
                      <a:pPr algn="ctr" fontAlgn="b"/>
                      <a:endParaRPr lang="en-US" sz="1800" b="0" i="0" u="none" strike="noStrike" dirty="0">
                        <a:effectLst/>
                        <a:latin typeface="Arial"/>
                      </a:endParaRPr>
                    </a:p>
                  </a:txBody>
                  <a:tcPr marL="12700" marR="12700" marT="12700" marB="0" anchor="b"/>
                </a:tc>
                <a:tc>
                  <a:txBody>
                    <a:bodyPr/>
                    <a:lstStyle/>
                    <a:p>
                      <a:pPr algn="ctr" fontAlgn="b"/>
                      <a:endParaRPr lang="en-US" sz="1800" b="0" i="0" u="none" strike="noStrike" dirty="0">
                        <a:effectLst/>
                        <a:latin typeface="Arial"/>
                      </a:endParaRPr>
                    </a:p>
                  </a:txBody>
                  <a:tcPr marL="12700" marR="12700" marT="12700" marB="0" anchor="b"/>
                </a:tc>
                <a:tc>
                  <a:txBody>
                    <a:bodyPr/>
                    <a:lstStyle/>
                    <a:p>
                      <a:pPr algn="ctr" fontAlgn="b"/>
                      <a:r>
                        <a:rPr lang="en-US" sz="1800" u="none" strike="noStrike" dirty="0" err="1">
                          <a:effectLst/>
                        </a:rPr>
                        <a:t>n.s</a:t>
                      </a:r>
                      <a:r>
                        <a:rPr lang="en-US" sz="1800" u="none" strike="noStrike" dirty="0">
                          <a:effectLst/>
                        </a:rPr>
                        <a:t>.</a:t>
                      </a:r>
                      <a:endParaRPr lang="en-US" sz="1800" b="0" i="0" u="none" strike="noStrike" dirty="0">
                        <a:effectLst/>
                        <a:latin typeface="Arial"/>
                      </a:endParaRPr>
                    </a:p>
                  </a:txBody>
                  <a:tcPr marL="12700" marR="12700" marT="12700" marB="0" anchor="b"/>
                </a:tc>
              </a:tr>
              <a:tr h="255691">
                <a:tc>
                  <a:txBody>
                    <a:bodyPr/>
                    <a:lstStyle/>
                    <a:p>
                      <a:pPr algn="l" fontAlgn="b"/>
                      <a:r>
                        <a:rPr lang="en-US" sz="1800" u="none" strike="noStrike" dirty="0">
                          <a:effectLst/>
                        </a:rPr>
                        <a:t>Constant</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c gridSpan="2">
                  <a:txBody>
                    <a:bodyPr/>
                    <a:lstStyle/>
                    <a:p>
                      <a:pPr algn="ctr" fontAlgn="b"/>
                      <a:r>
                        <a:rPr lang="en-US" sz="1800" u="none" strike="noStrike" dirty="0" smtClean="0">
                          <a:effectLst/>
                        </a:rPr>
                        <a:t>1.000*</a:t>
                      </a:r>
                      <a:r>
                        <a:rPr lang="en-US" sz="1800" u="none" strike="noStrike" dirty="0">
                          <a:effectLst/>
                        </a:rPr>
                        <a:t>**</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c hMerge="1">
                  <a:txBody>
                    <a:bodyPr/>
                    <a:lstStyle/>
                    <a:p>
                      <a:endParaRPr lang="en-US"/>
                    </a:p>
                  </a:txBody>
                  <a:tcPr/>
                </a:tc>
                <a:tc>
                  <a:txBody>
                    <a:bodyPr/>
                    <a:lstStyle/>
                    <a:p>
                      <a:pPr algn="ctr" fontAlgn="b"/>
                      <a:r>
                        <a:rPr lang="en-US" sz="1800" u="none" strike="noStrike" dirty="0">
                          <a:effectLst/>
                        </a:rPr>
                        <a:t>1.001***</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c>
                  <a:txBody>
                    <a:bodyPr/>
                    <a:lstStyle/>
                    <a:p>
                      <a:pPr algn="ctr" fontAlgn="b"/>
                      <a:r>
                        <a:rPr lang="en-US" sz="1800" u="none" strike="noStrike" dirty="0">
                          <a:effectLst/>
                        </a:rPr>
                        <a:t>1.002***</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c>
                  <a:txBody>
                    <a:bodyPr/>
                    <a:lstStyle/>
                    <a:p>
                      <a:pPr algn="ctr" fontAlgn="b"/>
                      <a:r>
                        <a:rPr lang="en-US" sz="1800" u="none" strike="noStrike" dirty="0" smtClean="0">
                          <a:effectLst/>
                        </a:rPr>
                        <a:t>0.908*</a:t>
                      </a:r>
                      <a:r>
                        <a:rPr lang="en-US" sz="1800" u="none" strike="noStrike" dirty="0">
                          <a:effectLst/>
                        </a:rPr>
                        <a:t>**</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c>
                  <a:txBody>
                    <a:bodyPr/>
                    <a:lstStyle/>
                    <a:p>
                      <a:pPr algn="ctr" fontAlgn="b"/>
                      <a:r>
                        <a:rPr lang="en-US" sz="1800" u="none" strike="noStrike" dirty="0" smtClean="0">
                          <a:effectLst/>
                        </a:rPr>
                        <a:t>0.932*</a:t>
                      </a:r>
                      <a:r>
                        <a:rPr lang="en-US" sz="1800" u="none" strike="noStrike" dirty="0">
                          <a:effectLst/>
                        </a:rPr>
                        <a:t>**</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r>
              <a:tr h="255691">
                <a:tc>
                  <a:txBody>
                    <a:bodyPr/>
                    <a:lstStyle/>
                    <a:p>
                      <a:pPr algn="l" fontAlgn="b"/>
                      <a:r>
                        <a:rPr lang="en-US" sz="1800" u="none" strike="noStrike" dirty="0">
                          <a:effectLst/>
                        </a:rPr>
                        <a:t>Low </a:t>
                      </a:r>
                      <a:r>
                        <a:rPr lang="en-US" sz="1800" u="none" strike="noStrike" dirty="0" smtClean="0">
                          <a:effectLst/>
                        </a:rPr>
                        <a:t>Earns (Indicator)</a:t>
                      </a:r>
                      <a:endParaRPr lang="en-US" sz="1800" b="0" i="0" u="none" strike="noStrike" dirty="0">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fontAlgn="b"/>
                      <a:endParaRPr lang="en-US" sz="1800" b="0" i="0" u="none" strike="noStrike" dirty="0">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algn="ctr" fontAlgn="b"/>
                      <a:endParaRPr lang="en-US" sz="1800" b="0" i="0" u="none" strike="noStrike">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800" b="0" i="0" u="none" strike="noStrike" dirty="0">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dirty="0" smtClean="0">
                          <a:effectLst/>
                        </a:rPr>
                        <a:t>0.056*</a:t>
                      </a:r>
                      <a:r>
                        <a:rPr lang="en-US" sz="1800" u="none" strike="noStrike" dirty="0">
                          <a:effectLst/>
                        </a:rPr>
                        <a:t>**</a:t>
                      </a:r>
                      <a:endParaRPr lang="en-US" sz="1800" b="0" i="0" u="none" strike="noStrike" dirty="0">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dirty="0" smtClean="0">
                          <a:effectLst/>
                        </a:rPr>
                        <a:t>0.062*</a:t>
                      </a:r>
                      <a:r>
                        <a:rPr lang="en-US" sz="1800" u="none" strike="noStrike" dirty="0">
                          <a:effectLst/>
                        </a:rPr>
                        <a:t>**</a:t>
                      </a:r>
                      <a:endParaRPr lang="en-US" sz="1800" b="0" i="0" u="none" strike="noStrike" dirty="0">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3622">
                <a:tc>
                  <a:txBody>
                    <a:bodyPr/>
                    <a:lstStyle/>
                    <a:p>
                      <a:pPr algn="l" fontAlgn="b"/>
                      <a:r>
                        <a:rPr lang="en-US" sz="1800" u="none" strike="noStrike" dirty="0">
                          <a:effectLst/>
                        </a:rPr>
                        <a:t>Subject FE</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gridSpan="2">
                  <a:txBody>
                    <a:bodyPr/>
                    <a:lstStyle/>
                    <a:p>
                      <a:pPr algn="ctr" fontAlgn="b"/>
                      <a:r>
                        <a:rPr lang="en-US" sz="1800" u="none" strike="noStrike">
                          <a:effectLst/>
                        </a:rPr>
                        <a:t>Yes</a:t>
                      </a:r>
                      <a:endParaRPr lang="en-US" sz="1800" b="0" i="0" u="none" strike="noStrike">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hMerge="1">
                  <a:txBody>
                    <a:bodyPr/>
                    <a:lstStyle/>
                    <a:p>
                      <a:endParaRPr lang="en-US"/>
                    </a:p>
                  </a:txBody>
                  <a:tcPr/>
                </a:tc>
                <a:tc>
                  <a:txBody>
                    <a:bodyPr/>
                    <a:lstStyle/>
                    <a:p>
                      <a:pPr algn="ctr" fontAlgn="b"/>
                      <a:r>
                        <a:rPr lang="en-US" sz="1800" u="none" strike="noStrike" dirty="0">
                          <a:effectLst/>
                        </a:rPr>
                        <a:t>Yes</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dirty="0">
                          <a:effectLst/>
                        </a:rPr>
                        <a:t>Yes</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dirty="0">
                          <a:effectLst/>
                        </a:rPr>
                        <a:t>Yes</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a:effectLst/>
                        </a:rPr>
                        <a:t>Yes</a:t>
                      </a:r>
                      <a:endParaRPr lang="en-US" sz="1800" b="0" i="0" u="none" strike="noStrike">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r>
              <a:tr h="243622">
                <a:tc>
                  <a:txBody>
                    <a:bodyPr/>
                    <a:lstStyle/>
                    <a:p>
                      <a:pPr algn="l" fontAlgn="b"/>
                      <a:r>
                        <a:rPr lang="en-US" sz="1800" u="none" strike="noStrike">
                          <a:effectLst/>
                        </a:rPr>
                        <a:t>5 round dummies</a:t>
                      </a:r>
                      <a:endParaRPr lang="en-US" sz="1800" b="0" i="0" u="none" strike="noStrike">
                        <a:effectLst/>
                        <a:latin typeface="Arial"/>
                      </a:endParaRPr>
                    </a:p>
                  </a:txBody>
                  <a:tcPr marL="12700" marR="12700" marT="12700" marB="0" anchor="b"/>
                </a:tc>
                <a:tc gridSpan="2">
                  <a:txBody>
                    <a:bodyPr/>
                    <a:lstStyle/>
                    <a:p>
                      <a:pPr algn="ctr" fontAlgn="b"/>
                      <a:r>
                        <a:rPr lang="en-US" sz="1800" u="none" strike="noStrike" dirty="0">
                          <a:effectLst/>
                        </a:rPr>
                        <a:t>No</a:t>
                      </a:r>
                      <a:endParaRPr lang="en-US" sz="1800" b="0" i="0" u="none" strike="noStrike" dirty="0">
                        <a:effectLst/>
                        <a:latin typeface="Arial"/>
                      </a:endParaRPr>
                    </a:p>
                  </a:txBody>
                  <a:tcPr marL="12700" marR="12700" marT="12700" marB="0" anchor="b"/>
                </a:tc>
                <a:tc hMerge="1">
                  <a:txBody>
                    <a:bodyPr/>
                    <a:lstStyle/>
                    <a:p>
                      <a:endParaRPr lang="en-US"/>
                    </a:p>
                  </a:txBody>
                  <a:tcPr/>
                </a:tc>
                <a:tc>
                  <a:txBody>
                    <a:bodyPr/>
                    <a:lstStyle/>
                    <a:p>
                      <a:pPr algn="ctr" fontAlgn="b"/>
                      <a:r>
                        <a:rPr lang="en-US" sz="1800" u="none" strike="noStrike" dirty="0">
                          <a:effectLst/>
                        </a:rPr>
                        <a:t>No</a:t>
                      </a:r>
                      <a:endParaRPr lang="en-US" sz="1800" b="0" i="0" u="none" strike="noStrike" dirty="0">
                        <a:effectLst/>
                        <a:latin typeface="Arial"/>
                      </a:endParaRPr>
                    </a:p>
                  </a:txBody>
                  <a:tcPr marL="12700" marR="12700" marT="12700" marB="0" anchor="b"/>
                </a:tc>
                <a:tc>
                  <a:txBody>
                    <a:bodyPr/>
                    <a:lstStyle/>
                    <a:p>
                      <a:pPr algn="ctr" fontAlgn="b"/>
                      <a:r>
                        <a:rPr lang="en-US" sz="1800" u="none" strike="noStrike" dirty="0">
                          <a:effectLst/>
                        </a:rPr>
                        <a:t>No</a:t>
                      </a:r>
                      <a:endParaRPr lang="en-US" sz="1800" b="0" i="0" u="none" strike="noStrike" dirty="0">
                        <a:effectLst/>
                        <a:latin typeface="Arial"/>
                      </a:endParaRPr>
                    </a:p>
                  </a:txBody>
                  <a:tcPr marL="12700" marR="12700" marT="12700" marB="0" anchor="b"/>
                </a:tc>
                <a:tc>
                  <a:txBody>
                    <a:bodyPr/>
                    <a:lstStyle/>
                    <a:p>
                      <a:pPr algn="ctr" fontAlgn="b"/>
                      <a:r>
                        <a:rPr lang="en-US" sz="1800" u="none" strike="noStrike" dirty="0">
                          <a:effectLst/>
                        </a:rPr>
                        <a:t>Yes</a:t>
                      </a:r>
                      <a:endParaRPr lang="en-US" sz="1800" b="0" i="0" u="none" strike="noStrike" dirty="0">
                        <a:effectLst/>
                        <a:latin typeface="Arial"/>
                      </a:endParaRPr>
                    </a:p>
                  </a:txBody>
                  <a:tcPr marL="12700" marR="12700" marT="12700" marB="0" anchor="b"/>
                </a:tc>
                <a:tc>
                  <a:txBody>
                    <a:bodyPr/>
                    <a:lstStyle/>
                    <a:p>
                      <a:pPr algn="ctr" fontAlgn="b"/>
                      <a:r>
                        <a:rPr lang="en-US" sz="1800" u="none" strike="noStrike" dirty="0">
                          <a:effectLst/>
                        </a:rPr>
                        <a:t>Yes</a:t>
                      </a:r>
                      <a:endParaRPr lang="en-US" sz="1800" b="0" i="0" u="none" strike="noStrike" dirty="0">
                        <a:effectLst/>
                        <a:latin typeface="Arial"/>
                      </a:endParaRPr>
                    </a:p>
                  </a:txBody>
                  <a:tcPr marL="12700" marR="12700" marT="12700" marB="0" anchor="b"/>
                </a:tc>
              </a:tr>
              <a:tr h="243622">
                <a:tc>
                  <a:txBody>
                    <a:bodyPr/>
                    <a:lstStyle/>
                    <a:p>
                      <a:pPr algn="l" fontAlgn="b"/>
                      <a:r>
                        <a:rPr lang="en-US" sz="1800" u="none" strike="noStrike" dirty="0">
                          <a:effectLst/>
                        </a:rPr>
                        <a:t>Cluster level</a:t>
                      </a:r>
                      <a:endParaRPr lang="en-US" sz="18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gridSpan="2">
                  <a:txBody>
                    <a:bodyPr/>
                    <a:lstStyle/>
                    <a:p>
                      <a:pPr algn="ctr" fontAlgn="b"/>
                      <a:r>
                        <a:rPr lang="en-US" sz="1800" u="none" strike="noStrike">
                          <a:effectLst/>
                        </a:rPr>
                        <a:t>Subject</a:t>
                      </a:r>
                      <a:endParaRPr lang="en-US" sz="1800" b="0" i="0" u="none" strike="noStrike">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algn="ctr" fontAlgn="b"/>
                      <a:r>
                        <a:rPr lang="en-US" sz="1800" u="none" strike="noStrike">
                          <a:effectLst/>
                        </a:rPr>
                        <a:t>Subject</a:t>
                      </a:r>
                      <a:endParaRPr lang="en-US" sz="1800" b="0" i="0" u="none" strike="noStrike">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dirty="0">
                          <a:effectLst/>
                        </a:rPr>
                        <a:t>Subject</a:t>
                      </a:r>
                      <a:endParaRPr lang="en-US" sz="18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a:effectLst/>
                        </a:rPr>
                        <a:t>Subject</a:t>
                      </a:r>
                      <a:endParaRPr lang="en-US" sz="1800" b="0" i="0" u="none" strike="noStrike">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dirty="0">
                          <a:effectLst/>
                        </a:rPr>
                        <a:t>Subject</a:t>
                      </a:r>
                      <a:endParaRPr lang="en-US" sz="18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r>
              <a:tr h="225877">
                <a:tc gridSpan="7">
                  <a:txBody>
                    <a:bodyPr/>
                    <a:lstStyle/>
                    <a:p>
                      <a:pPr marL="0" marR="0" indent="0" algn="l" defTabSz="456957" rtl="0" eaLnBrk="1" fontAlgn="b" latinLnBrk="0" hangingPunct="1">
                        <a:lnSpc>
                          <a:spcPct val="100000"/>
                        </a:lnSpc>
                        <a:spcBef>
                          <a:spcPts val="0"/>
                        </a:spcBef>
                        <a:spcAft>
                          <a:spcPts val="0"/>
                        </a:spcAft>
                        <a:buClrTx/>
                        <a:buSzTx/>
                        <a:buFontTx/>
                        <a:buNone/>
                        <a:tabLst/>
                        <a:defRPr/>
                      </a:pPr>
                      <a:r>
                        <a:rPr lang="en-US" sz="1400" u="none" strike="noStrike" dirty="0" smtClean="0">
                          <a:effectLst/>
                        </a:rPr>
                        <a:t>*** p&lt;0.01, ** p&lt;0.05, * p&lt;0.1</a:t>
                      </a:r>
                      <a:r>
                        <a:rPr lang="en-US" sz="1400" u="none" strike="noStrike" baseline="0" dirty="0" smtClean="0">
                          <a:effectLst/>
                        </a:rPr>
                        <a:t>.  </a:t>
                      </a:r>
                      <a:r>
                        <a:rPr lang="en-US" sz="1400" u="none" strike="noStrike" dirty="0" smtClean="0">
                          <a:effectLst/>
                        </a:rPr>
                        <a:t>Robust standard errors in parentheses</a:t>
                      </a:r>
                      <a:r>
                        <a:rPr lang="en-US" sz="1400" u="none" strike="noStrike" baseline="0" dirty="0" smtClean="0">
                          <a:effectLst/>
                        </a:rPr>
                        <a:t>.  </a:t>
                      </a:r>
                      <a:endParaRPr lang="en-US" sz="1400" b="0" i="0" u="none" strike="noStrike" dirty="0" smtClean="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hMerge="1">
                  <a:txBody>
                    <a:bodyPr/>
                    <a:lstStyle/>
                    <a:p>
                      <a:pPr algn="l" fontAlgn="b"/>
                      <a:endParaRPr lang="en-US" sz="1400" b="0" i="0" u="none" strike="noStrike" dirty="0">
                        <a:effectLst/>
                        <a:latin typeface="Arial"/>
                      </a:endParaRPr>
                    </a:p>
                  </a:txBody>
                  <a:tcPr marL="12700" marR="12700" marT="12700" marB="0" anchor="b"/>
                </a:tc>
                <a:tc hMerge="1">
                  <a:txBody>
                    <a:bodyPr/>
                    <a:lstStyle/>
                    <a:p>
                      <a:endParaRPr lang="en-US"/>
                    </a:p>
                  </a:txBody>
                  <a:tcPr/>
                </a:tc>
                <a:tc hMerge="1">
                  <a:txBody>
                    <a:bodyPr/>
                    <a:lstStyle/>
                    <a:p>
                      <a:endParaRPr lang="en-US"/>
                    </a:p>
                  </a:txBody>
                  <a:tcPr/>
                </a:tc>
                <a:tc hMerge="1">
                  <a:txBody>
                    <a:bodyPr/>
                    <a:lstStyle/>
                    <a:p>
                      <a:pPr marL="0" marR="0" indent="0" algn="l" defTabSz="456957" rtl="0" eaLnBrk="1" fontAlgn="b" latinLnBrk="0" hangingPunct="1">
                        <a:lnSpc>
                          <a:spcPct val="100000"/>
                        </a:lnSpc>
                        <a:spcBef>
                          <a:spcPts val="0"/>
                        </a:spcBef>
                        <a:spcAft>
                          <a:spcPts val="0"/>
                        </a:spcAft>
                        <a:buClrTx/>
                        <a:buSzTx/>
                        <a:buFontTx/>
                        <a:buNone/>
                        <a:tabLst/>
                        <a:defRPr/>
                      </a:pPr>
                      <a:endParaRPr lang="en-US" sz="1400" b="0" i="0" u="none" strike="noStrike" dirty="0" smtClean="0">
                        <a:effectLst/>
                        <a:latin typeface="Arial"/>
                      </a:endParaRPr>
                    </a:p>
                  </a:txBody>
                  <a:tcPr marL="12700" marR="12700" marT="12700" marB="0" anchor="b"/>
                </a:tc>
                <a:tc hMerge="1">
                  <a:txBody>
                    <a:bodyPr/>
                    <a:lstStyle/>
                    <a:p>
                      <a:pPr algn="l" fontAlgn="b"/>
                      <a:endParaRPr lang="en-US" sz="1000" b="0" i="0" u="none" strike="noStrike" dirty="0">
                        <a:effectLst/>
                        <a:latin typeface="Arial"/>
                      </a:endParaRPr>
                    </a:p>
                  </a:txBody>
                  <a:tcPr marL="12700" marR="12700" marT="12700" marB="0" anchor="b"/>
                </a:tc>
                <a:tc hMerge="1">
                  <a:txBody>
                    <a:bodyPr/>
                    <a:lstStyle/>
                    <a:p>
                      <a:pPr algn="l" fontAlgn="b"/>
                      <a:endParaRPr lang="en-US" sz="1000" b="0" i="0" u="none" strike="noStrike" dirty="0">
                        <a:effectLst/>
                        <a:latin typeface="Arial"/>
                      </a:endParaRPr>
                    </a:p>
                  </a:txBody>
                  <a:tcPr marL="12700" marR="12700" marT="12700" marB="0" anchor="b"/>
                </a:tc>
              </a:tr>
              <a:tr h="164967">
                <a:tc gridSpan="7">
                  <a:txBody>
                    <a:bodyPr/>
                    <a:lstStyle/>
                    <a:p>
                      <a:pPr algn="l" fontAlgn="b"/>
                      <a:endParaRPr lang="en-US" sz="1000" b="0" i="0" u="none" strike="noStrike" dirty="0">
                        <a:effectLst/>
                        <a:latin typeface="Arial"/>
                      </a:endParaRPr>
                    </a:p>
                  </a:txBody>
                  <a:tcPr marL="12700" marR="12700" marT="127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Footer Placeholder 2"/>
          <p:cNvSpPr>
            <a:spLocks noGrp="1"/>
          </p:cNvSpPr>
          <p:nvPr>
            <p:ph type="ftr" sz="quarter" idx="11"/>
          </p:nvPr>
        </p:nvSpPr>
        <p:spPr/>
        <p:txBody>
          <a:bodyPr/>
          <a:lstStyle/>
          <a:p>
            <a:r>
              <a:rPr lang="nl-NL" smtClean="0"/>
              <a:t>Oxford Econ 22.Jan.15</a:t>
            </a:r>
            <a:endParaRPr lang="en-US"/>
          </a:p>
        </p:txBody>
      </p:sp>
      <p:sp>
        <p:nvSpPr>
          <p:cNvPr id="4" name="Slide Number Placeholder 3"/>
          <p:cNvSpPr>
            <a:spLocks noGrp="1"/>
          </p:cNvSpPr>
          <p:nvPr>
            <p:ph type="sldNum" sz="quarter" idx="12"/>
          </p:nvPr>
        </p:nvSpPr>
        <p:spPr/>
        <p:txBody>
          <a:bodyPr/>
          <a:lstStyle/>
          <a:p>
            <a:fld id="{BD10E888-B3FA-F142-B686-335389289F5B}" type="slidenum">
              <a:rPr lang="en-US" smtClean="0"/>
              <a:t>51</a:t>
            </a:fld>
            <a:endParaRPr lang="en-US"/>
          </a:p>
        </p:txBody>
      </p:sp>
    </p:spTree>
    <p:extLst>
      <p:ext uri="{BB962C8B-B14F-4D97-AF65-F5344CB8AC3E}">
        <p14:creationId xmlns:p14="http://schemas.microsoft.com/office/powerpoint/2010/main" val="2596394018"/>
      </p:ext>
    </p:extLst>
  </p:cSld>
  <p:clrMapOvr>
    <a:masterClrMapping/>
  </p:clrMapOvr>
  <mc:AlternateContent xmlns:mc="http://schemas.openxmlformats.org/markup-compatibility/2006" xmlns:p14="http://schemas.microsoft.com/office/powerpoint/2010/main">
    <mc:Choice Requires="p14">
      <p:transition spd="slow" p14:dur="2000" advTm="15546"/>
    </mc:Choice>
    <mc:Fallback xmlns="">
      <p:transition xmlns:p14="http://schemas.microsoft.com/office/powerpoint/2010/main" spd="slow" advTm="15546"/>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99988738"/>
              </p:ext>
            </p:extLst>
          </p:nvPr>
        </p:nvGraphicFramePr>
        <p:xfrm>
          <a:off x="114300" y="1"/>
          <a:ext cx="8902700" cy="6847838"/>
        </p:xfrm>
        <a:graphic>
          <a:graphicData uri="http://schemas.openxmlformats.org/drawingml/2006/table">
            <a:tbl>
              <a:tblPr firstRow="1" lastRow="1">
                <a:tableStyleId>{9D7B26C5-4107-4FEC-AEDC-1716B250A1EF}</a:tableStyleId>
              </a:tblPr>
              <a:tblGrid>
                <a:gridCol w="2257425"/>
                <a:gridCol w="91666"/>
                <a:gridCol w="1262789"/>
                <a:gridCol w="1354455"/>
                <a:gridCol w="1354455"/>
                <a:gridCol w="1354455"/>
                <a:gridCol w="1227455"/>
              </a:tblGrid>
              <a:tr h="698499">
                <a:tc gridSpan="7">
                  <a:txBody>
                    <a:bodyPr/>
                    <a:lstStyle/>
                    <a:p>
                      <a:pPr algn="l" fontAlgn="b"/>
                      <a:r>
                        <a:rPr lang="en-US" sz="2400" u="none" strike="noStrike" dirty="0">
                          <a:effectLst/>
                        </a:rPr>
                        <a:t>Determinants of Demand for the Risky Asset: </a:t>
                      </a:r>
                      <a:r>
                        <a:rPr lang="en-US" sz="2400" u="none" strike="noStrike" dirty="0" smtClean="0">
                          <a:effectLst/>
                        </a:rPr>
                        <a:t>Interval regressions</a:t>
                      </a:r>
                    </a:p>
                    <a:p>
                      <a:pPr marL="0" marR="0" indent="0" algn="l" defTabSz="456957" rtl="0" eaLnBrk="1" fontAlgn="b" latinLnBrk="0" hangingPunct="1">
                        <a:lnSpc>
                          <a:spcPct val="100000"/>
                        </a:lnSpc>
                        <a:spcBef>
                          <a:spcPts val="0"/>
                        </a:spcBef>
                        <a:spcAft>
                          <a:spcPts val="0"/>
                        </a:spcAft>
                        <a:buClrTx/>
                        <a:buSzTx/>
                        <a:buFontTx/>
                        <a:buNone/>
                        <a:tabLst/>
                        <a:defRPr/>
                      </a:pPr>
                      <a:r>
                        <a:rPr lang="en-US" sz="1800" u="none" strike="noStrike" dirty="0" smtClean="0">
                          <a:effectLst/>
                        </a:rPr>
                        <a:t>Dependent variable is [</a:t>
                      </a:r>
                      <a:r>
                        <a:rPr lang="en-US" sz="1800" u="none" strike="noStrike" dirty="0" err="1" smtClean="0">
                          <a:effectLst/>
                        </a:rPr>
                        <a:t>buy</a:t>
                      </a:r>
                      <a:r>
                        <a:rPr lang="en-US" sz="1800" u="none" strike="noStrike" baseline="-25000" dirty="0" err="1" smtClean="0">
                          <a:effectLst/>
                        </a:rPr>
                        <a:t>t</a:t>
                      </a:r>
                      <a:r>
                        <a:rPr lang="en-US" sz="1800" u="none" strike="noStrike" dirty="0" smtClean="0">
                          <a:effectLst/>
                        </a:rPr>
                        <a:t>,</a:t>
                      </a:r>
                      <a:r>
                        <a:rPr lang="en-US" sz="1800" u="none" strike="noStrike" baseline="0" dirty="0" smtClean="0">
                          <a:effectLst/>
                        </a:rPr>
                        <a:t> </a:t>
                      </a:r>
                      <a:r>
                        <a:rPr lang="en-US" sz="1800" u="none" strike="noStrike" dirty="0" err="1" smtClean="0">
                          <a:effectLst/>
                        </a:rPr>
                        <a:t>sell</a:t>
                      </a:r>
                      <a:r>
                        <a:rPr lang="en-US" sz="1800" u="none" strike="noStrike" baseline="-25000" dirty="0" err="1" smtClean="0">
                          <a:effectLst/>
                        </a:rPr>
                        <a:t>t</a:t>
                      </a:r>
                      <a:r>
                        <a:rPr lang="en-US" sz="1800" u="none" strike="noStrike" baseline="0" dirty="0" smtClean="0">
                          <a:effectLst/>
                        </a:rPr>
                        <a:t>] (in returns)</a:t>
                      </a:r>
                      <a:endParaRPr lang="en-US" sz="1800" b="0" i="0" u="none" strike="noStrike" dirty="0" smtClean="0">
                        <a:effectLst/>
                        <a:latin typeface="+mn-lt"/>
                      </a:endParaRPr>
                    </a:p>
                  </a:txBody>
                  <a:tcPr marL="12700" marR="12700" marT="12700" marB="0" anchor="b">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400">
                <a:tc gridSpan="7">
                  <a:txBody>
                    <a:bodyPr/>
                    <a:lstStyle/>
                    <a:p>
                      <a:pPr marL="0" marR="0" indent="0" algn="l" defTabSz="456957" rtl="0" eaLnBrk="1" fontAlgn="b" latinLnBrk="0" hangingPunct="1">
                        <a:lnSpc>
                          <a:spcPct val="100000"/>
                        </a:lnSpc>
                        <a:spcBef>
                          <a:spcPts val="0"/>
                        </a:spcBef>
                        <a:spcAft>
                          <a:spcPts val="0"/>
                        </a:spcAft>
                        <a:buClrTx/>
                        <a:buSzTx/>
                        <a:buFontTx/>
                        <a:buNone/>
                        <a:tabLst/>
                        <a:defRPr/>
                      </a:pPr>
                      <a:r>
                        <a:rPr lang="en-US" sz="1800" u="none" strike="noStrike" baseline="0" dirty="0" smtClean="0">
                          <a:effectLst/>
                        </a:rPr>
                        <a:t>All v</a:t>
                      </a:r>
                      <a:r>
                        <a:rPr lang="en-US" sz="1800" u="none" strike="noStrike" dirty="0" smtClean="0">
                          <a:effectLst/>
                        </a:rPr>
                        <a:t>ariables lagged; z-scored except shares, dummy</a:t>
                      </a:r>
                      <a:endParaRPr lang="en-US" sz="1800" b="0" i="0" u="none" strike="noStrike" dirty="0" smtClean="0">
                        <a:effectLst/>
                        <a:latin typeface="+mn-lt"/>
                      </a:endParaRPr>
                    </a:p>
                  </a:txBody>
                  <a:tcPr marL="12700" marR="12700" marT="12700" marB="0" anchor="b">
                    <a:lnL>
                      <a:noFill/>
                    </a:lnL>
                    <a:lnR>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7243">
                <a:tc gridSpan="2">
                  <a:txBody>
                    <a:bodyPr/>
                    <a:lstStyle/>
                    <a:p>
                      <a:pPr algn="l" fontAlgn="b"/>
                      <a:r>
                        <a:rPr lang="en-US" sz="2000" u="none" strike="noStrike" dirty="0" err="1">
                          <a:effectLst/>
                        </a:rPr>
                        <a:t>NAcc</a:t>
                      </a:r>
                      <a:endParaRPr lang="en-US" sz="20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hMerge="1">
                  <a:txBody>
                    <a:bodyPr/>
                    <a:lstStyle/>
                    <a:p>
                      <a:endParaRPr lang="en-US" dirty="0"/>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dirty="0"/>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2000" u="none" strike="noStrike" dirty="0">
                          <a:effectLst/>
                        </a:rPr>
                        <a:t>-</a:t>
                      </a:r>
                      <a:r>
                        <a:rPr lang="en-US" sz="2000" u="none" strike="noStrike" dirty="0" smtClean="0">
                          <a:effectLst/>
                        </a:rPr>
                        <a:t>0.001</a:t>
                      </a:r>
                      <a:endParaRPr lang="en-US" sz="20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2000" u="none" strike="noStrike" dirty="0" smtClean="0">
                          <a:effectLst/>
                        </a:rPr>
                        <a:t>0.002</a:t>
                      </a:r>
                      <a:endParaRPr lang="en-US" sz="20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r>
              <a:tr h="317243">
                <a:tc gridSpan="2">
                  <a:txBody>
                    <a:bodyPr/>
                    <a:lstStyle/>
                    <a:p>
                      <a:pPr algn="l" fontAlgn="b"/>
                      <a:endParaRPr lang="en-US" sz="2000" b="0" i="0" u="none" strike="noStrike" dirty="0">
                        <a:effectLst/>
                        <a:latin typeface="Arial"/>
                      </a:endParaRPr>
                    </a:p>
                  </a:txBody>
                  <a:tcPr marL="12700" marR="12700" marT="12700" marB="0" anchor="b"/>
                </a:tc>
                <a:tc hMerge="1">
                  <a:txBody>
                    <a:bodyPr/>
                    <a:lstStyle/>
                    <a:p>
                      <a:endParaRPr lang="en-US"/>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0.005)</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0.005)</a:t>
                      </a:r>
                      <a:endParaRPr lang="en-US" sz="2000" b="0" i="0" u="none" strike="noStrike" dirty="0">
                        <a:effectLst/>
                        <a:latin typeface="Arial"/>
                      </a:endParaRPr>
                    </a:p>
                  </a:txBody>
                  <a:tcPr marL="12700" marR="12700" marT="12700" marB="0" anchor="b"/>
                </a:tc>
              </a:tr>
              <a:tr h="317243">
                <a:tc gridSpan="2">
                  <a:txBody>
                    <a:bodyPr/>
                    <a:lstStyle/>
                    <a:p>
                      <a:pPr algn="l" fontAlgn="b"/>
                      <a:r>
                        <a:rPr lang="en-US" sz="2000" u="none" strike="noStrike" dirty="0">
                          <a:effectLst/>
                        </a:rPr>
                        <a:t>Low Earns*</a:t>
                      </a:r>
                      <a:r>
                        <a:rPr lang="en-US" sz="2000" u="none" strike="noStrike" dirty="0" err="1">
                          <a:effectLst/>
                        </a:rPr>
                        <a:t>NAcc</a:t>
                      </a:r>
                      <a:endParaRPr lang="en-US" sz="2000" b="0" i="0" u="none" strike="noStrike" dirty="0">
                        <a:effectLst/>
                        <a:latin typeface="Arial"/>
                      </a:endParaRPr>
                    </a:p>
                  </a:txBody>
                  <a:tcPr marL="12700" marR="12700" marT="12700" marB="0" anchor="b">
                    <a:solidFill>
                      <a:srgbClr val="FFFF00"/>
                    </a:solidFill>
                  </a:tcPr>
                </a:tc>
                <a:tc hMerge="1">
                  <a:txBody>
                    <a:bodyPr/>
                    <a:lstStyle/>
                    <a:p>
                      <a:endParaRPr lang="en-US"/>
                    </a:p>
                  </a:txBody>
                  <a:tcPr marL="12700" marR="12700" marT="12700" marB="0" anchor="b">
                    <a:solidFill>
                      <a:srgbClr val="FFFF00"/>
                    </a:solidFill>
                  </a:tcPr>
                </a:tc>
                <a:tc>
                  <a:txBody>
                    <a:bodyPr/>
                    <a:lstStyle/>
                    <a:p>
                      <a:endParaRPr lang="en-US"/>
                    </a:p>
                  </a:txBody>
                  <a:tcPr marL="12700" marR="12700" marT="12700" marB="0" anchor="b">
                    <a:solidFill>
                      <a:srgbClr val="FFFF00"/>
                    </a:solidFill>
                  </a:tcPr>
                </a:tc>
                <a:tc>
                  <a:txBody>
                    <a:bodyPr/>
                    <a:lstStyle/>
                    <a:p>
                      <a:endParaRPr lang="en-US"/>
                    </a:p>
                  </a:txBody>
                  <a:tcPr marL="12700" marR="12700" marT="12700" marB="0" anchor="b">
                    <a:solidFill>
                      <a:srgbClr val="FFFF00"/>
                    </a:solidFill>
                  </a:tcPr>
                </a:tc>
                <a:tc>
                  <a:txBody>
                    <a:bodyPr/>
                    <a:lstStyle/>
                    <a:p>
                      <a:endParaRPr lang="en-US"/>
                    </a:p>
                  </a:txBody>
                  <a:tcPr marL="12700" marR="12700" marT="12700" marB="0" anchor="b">
                    <a:solidFill>
                      <a:srgbClr val="FFFF00"/>
                    </a:solidFill>
                  </a:tcPr>
                </a:tc>
                <a:tc>
                  <a:txBody>
                    <a:bodyPr/>
                    <a:lstStyle/>
                    <a:p>
                      <a:pPr algn="ctr" fontAlgn="b"/>
                      <a:r>
                        <a:rPr lang="en-US" sz="2000" u="none" strike="noStrike" dirty="0" smtClean="0">
                          <a:effectLst/>
                        </a:rPr>
                        <a:t>0.037*</a:t>
                      </a:r>
                      <a:r>
                        <a:rPr lang="en-US" sz="2000" u="none" strike="noStrike" dirty="0">
                          <a:effectLst/>
                        </a:rPr>
                        <a:t>**</a:t>
                      </a:r>
                      <a:endParaRPr lang="en-US" sz="2000" b="0" i="0" u="none" strike="noStrike" dirty="0">
                        <a:effectLst/>
                        <a:latin typeface="Arial"/>
                      </a:endParaRPr>
                    </a:p>
                  </a:txBody>
                  <a:tcPr marL="12700" marR="12700" marT="12700" marB="0" anchor="b">
                    <a:solidFill>
                      <a:srgbClr val="FFFF00"/>
                    </a:solidFill>
                  </a:tcPr>
                </a:tc>
                <a:tc>
                  <a:txBody>
                    <a:bodyPr/>
                    <a:lstStyle/>
                    <a:p>
                      <a:pPr algn="ctr" fontAlgn="b"/>
                      <a:r>
                        <a:rPr lang="en-US" sz="2000" u="none" strike="noStrike" dirty="0" smtClean="0">
                          <a:effectLst/>
                        </a:rPr>
                        <a:t>0.026*</a:t>
                      </a:r>
                      <a:r>
                        <a:rPr lang="en-US" sz="2000" u="none" strike="noStrike" dirty="0">
                          <a:effectLst/>
                        </a:rPr>
                        <a:t>**</a:t>
                      </a:r>
                      <a:endParaRPr lang="en-US" sz="2000" b="0" i="0" u="none" strike="noStrike" dirty="0">
                        <a:effectLst/>
                        <a:latin typeface="Arial"/>
                      </a:endParaRPr>
                    </a:p>
                  </a:txBody>
                  <a:tcPr marL="12700" marR="12700" marT="12700" marB="0" anchor="b">
                    <a:solidFill>
                      <a:srgbClr val="FFFF00"/>
                    </a:solidFill>
                  </a:tcPr>
                </a:tc>
              </a:tr>
              <a:tr h="317243">
                <a:tc gridSpan="2">
                  <a:txBody>
                    <a:bodyPr/>
                    <a:lstStyle/>
                    <a:p>
                      <a:pPr algn="l" fontAlgn="b"/>
                      <a:endParaRPr lang="en-US" sz="2000" b="0" i="0" u="none" strike="noStrike" dirty="0">
                        <a:effectLst/>
                        <a:latin typeface="Arial"/>
                      </a:endParaRPr>
                    </a:p>
                  </a:txBody>
                  <a:tcPr marL="12700" marR="12700" marT="12700" marB="0" anchor="b">
                    <a:solidFill>
                      <a:srgbClr val="FFFF00"/>
                    </a:solidFill>
                  </a:tcPr>
                </a:tc>
                <a:tc hMerge="1">
                  <a:txBody>
                    <a:bodyPr/>
                    <a:lstStyle/>
                    <a:p>
                      <a:endParaRPr lang="en-US"/>
                    </a:p>
                  </a:txBody>
                  <a:tcPr marL="12700" marR="12700" marT="12700" marB="0" anchor="b">
                    <a:solidFill>
                      <a:srgbClr val="FFFF00"/>
                    </a:solidFill>
                  </a:tcPr>
                </a:tc>
                <a:tc>
                  <a:txBody>
                    <a:bodyPr/>
                    <a:lstStyle/>
                    <a:p>
                      <a:endParaRPr lang="en-US"/>
                    </a:p>
                  </a:txBody>
                  <a:tcPr marL="12700" marR="12700" marT="12700" marB="0" anchor="b">
                    <a:solidFill>
                      <a:srgbClr val="FFFF00"/>
                    </a:solidFill>
                  </a:tcPr>
                </a:tc>
                <a:tc>
                  <a:txBody>
                    <a:bodyPr/>
                    <a:lstStyle/>
                    <a:p>
                      <a:endParaRPr lang="en-US"/>
                    </a:p>
                  </a:txBody>
                  <a:tcPr marL="12700" marR="12700" marT="12700" marB="0" anchor="b">
                    <a:solidFill>
                      <a:srgbClr val="FFFF00"/>
                    </a:solidFill>
                  </a:tcPr>
                </a:tc>
                <a:tc>
                  <a:txBody>
                    <a:bodyPr/>
                    <a:lstStyle/>
                    <a:p>
                      <a:endParaRPr lang="en-US"/>
                    </a:p>
                  </a:txBody>
                  <a:tcPr marL="12700" marR="12700" marT="12700" marB="0" anchor="b">
                    <a:solidFill>
                      <a:srgbClr val="FFFF00"/>
                    </a:solidFill>
                  </a:tcPr>
                </a:tc>
                <a:tc>
                  <a:txBody>
                    <a:bodyPr/>
                    <a:lstStyle/>
                    <a:p>
                      <a:pPr algn="ctr" fontAlgn="b"/>
                      <a:r>
                        <a:rPr lang="en-US" sz="2000" u="none" strike="noStrike" dirty="0">
                          <a:effectLst/>
                        </a:rPr>
                        <a:t>(</a:t>
                      </a:r>
                      <a:r>
                        <a:rPr lang="en-US" sz="2000" u="none" strike="noStrike" dirty="0" smtClean="0">
                          <a:effectLst/>
                        </a:rPr>
                        <a:t>0.011)</a:t>
                      </a:r>
                      <a:endParaRPr lang="en-US" sz="2000" b="0" i="0" u="none" strike="noStrike" dirty="0">
                        <a:effectLst/>
                        <a:latin typeface="Arial"/>
                      </a:endParaRPr>
                    </a:p>
                  </a:txBody>
                  <a:tcPr marL="12700" marR="12700" marT="12700" marB="0" anchor="b">
                    <a:solidFill>
                      <a:srgbClr val="FFFF00"/>
                    </a:solidFill>
                  </a:tcPr>
                </a:tc>
                <a:tc>
                  <a:txBody>
                    <a:bodyPr/>
                    <a:lstStyle/>
                    <a:p>
                      <a:pPr algn="ctr" fontAlgn="b"/>
                      <a:r>
                        <a:rPr lang="en-US" sz="2000" u="none" strike="noStrike" dirty="0">
                          <a:effectLst/>
                        </a:rPr>
                        <a:t>(</a:t>
                      </a:r>
                      <a:r>
                        <a:rPr lang="en-US" sz="2000" u="none" strike="noStrike" dirty="0" smtClean="0">
                          <a:effectLst/>
                        </a:rPr>
                        <a:t>0.009)</a:t>
                      </a:r>
                      <a:endParaRPr lang="en-US" sz="2000" b="0" i="0" u="none" strike="noStrike" dirty="0">
                        <a:effectLst/>
                        <a:latin typeface="Arial"/>
                      </a:endParaRPr>
                    </a:p>
                  </a:txBody>
                  <a:tcPr marL="12700" marR="12700" marT="12700" marB="0" anchor="b">
                    <a:solidFill>
                      <a:srgbClr val="FFFF00"/>
                    </a:solidFill>
                  </a:tcPr>
                </a:tc>
              </a:tr>
              <a:tr h="317243">
                <a:tc gridSpan="2">
                  <a:txBody>
                    <a:bodyPr/>
                    <a:lstStyle/>
                    <a:p>
                      <a:pPr algn="l" fontAlgn="b"/>
                      <a:r>
                        <a:rPr lang="en-US" sz="2000" u="none" strike="noStrike" dirty="0" smtClean="0">
                          <a:effectLst/>
                        </a:rPr>
                        <a:t>Return</a:t>
                      </a:r>
                      <a:endParaRPr lang="en-US" sz="2000" b="0" i="0" u="none" strike="noStrike" dirty="0">
                        <a:effectLst/>
                        <a:latin typeface="Arial"/>
                      </a:endParaRPr>
                    </a:p>
                  </a:txBody>
                  <a:tcPr marL="12700" marR="12700" marT="12700" marB="0" anchor="b"/>
                </a:tc>
                <a:tc hMerge="1">
                  <a:txBody>
                    <a:bodyPr/>
                    <a:lstStyle/>
                    <a:p>
                      <a:endParaRPr lang="en-US"/>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c>
                  <a:txBody>
                    <a:bodyPr/>
                    <a:lstStyle/>
                    <a:p>
                      <a:pPr algn="ctr" fontAlgn="b"/>
                      <a:r>
                        <a:rPr lang="en-US" sz="2000" u="none" strike="noStrike" dirty="0" smtClean="0">
                          <a:effectLst/>
                        </a:rPr>
                        <a:t>0.020*</a:t>
                      </a:r>
                      <a:r>
                        <a:rPr lang="en-US" sz="2000" u="none" strike="noStrike" dirty="0">
                          <a:effectLst/>
                        </a:rPr>
                        <a:t>*</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0.001</a:t>
                      </a:r>
                      <a:endParaRPr lang="en-US" sz="2000" b="0" i="0" u="none" strike="noStrike" dirty="0">
                        <a:effectLst/>
                        <a:latin typeface="Arial"/>
                      </a:endParaRPr>
                    </a:p>
                  </a:txBody>
                  <a:tcPr marL="12700" marR="12700" marT="12700" marB="0" anchor="b"/>
                </a:tc>
              </a:tr>
              <a:tr h="317243">
                <a:tc gridSpan="2">
                  <a:txBody>
                    <a:bodyPr/>
                    <a:lstStyle/>
                    <a:p>
                      <a:pPr algn="l" fontAlgn="b"/>
                      <a:endParaRPr lang="en-US" sz="2000" b="0" i="0" u="none" strike="noStrike" dirty="0">
                        <a:effectLst/>
                        <a:latin typeface="Arial"/>
                      </a:endParaRPr>
                    </a:p>
                  </a:txBody>
                  <a:tcPr marL="12700" marR="12700" marT="12700" marB="0" anchor="b"/>
                </a:tc>
                <a:tc hMerge="1">
                  <a:txBody>
                    <a:bodyPr/>
                    <a:lstStyle/>
                    <a:p>
                      <a:endParaRPr lang="en-US"/>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c>
                  <a:txBody>
                    <a:bodyPr/>
                    <a:lstStyle/>
                    <a:p>
                      <a:endParaRPr lang="en-US" dirty="0"/>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0.009)</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0.008)</a:t>
                      </a:r>
                      <a:endParaRPr lang="en-US" sz="2000" b="0" i="0" u="none" strike="noStrike" dirty="0">
                        <a:effectLst/>
                        <a:latin typeface="Arial"/>
                      </a:endParaRPr>
                    </a:p>
                  </a:txBody>
                  <a:tcPr marL="12700" marR="12700" marT="12700" marB="0" anchor="b"/>
                </a:tc>
              </a:tr>
              <a:tr h="317243">
                <a:tc gridSpan="2">
                  <a:txBody>
                    <a:bodyPr/>
                    <a:lstStyle/>
                    <a:p>
                      <a:pPr algn="l" fontAlgn="b"/>
                      <a:r>
                        <a:rPr lang="en-US" sz="2000" u="none" strike="noStrike" dirty="0" smtClean="0">
                          <a:effectLst/>
                        </a:rPr>
                        <a:t>Dividend</a:t>
                      </a:r>
                      <a:r>
                        <a:rPr lang="en-US" sz="2000" u="none" strike="noStrike" baseline="0" dirty="0" smtClean="0">
                          <a:effectLst/>
                        </a:rPr>
                        <a:t> Yield</a:t>
                      </a:r>
                      <a:endParaRPr lang="en-US" sz="2000" b="0" i="0" u="none" strike="noStrike" dirty="0">
                        <a:effectLst/>
                        <a:latin typeface="Arial"/>
                      </a:endParaRPr>
                    </a:p>
                  </a:txBody>
                  <a:tcPr marL="12700" marR="12700" marT="12700" marB="0" anchor="b"/>
                </a:tc>
                <a:tc hMerge="1">
                  <a:txBody>
                    <a:bodyPr/>
                    <a:lstStyle/>
                    <a:p>
                      <a:endParaRPr lang="en-US"/>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c>
                  <a:txBody>
                    <a:bodyPr/>
                    <a:lstStyle/>
                    <a:p>
                      <a:pPr algn="ctr" fontAlgn="b"/>
                      <a:r>
                        <a:rPr lang="en-US" sz="2000" u="none" strike="noStrike" dirty="0" smtClean="0">
                          <a:effectLst/>
                        </a:rPr>
                        <a:t>0.047*</a:t>
                      </a:r>
                      <a:r>
                        <a:rPr lang="en-US" sz="2000" u="none" strike="noStrike" dirty="0">
                          <a:effectLst/>
                        </a:rPr>
                        <a:t>*</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0.039*</a:t>
                      </a:r>
                      <a:r>
                        <a:rPr lang="en-US" sz="2000" u="none" strike="noStrike" dirty="0">
                          <a:effectLst/>
                        </a:rPr>
                        <a:t>*</a:t>
                      </a:r>
                      <a:endParaRPr lang="en-US" sz="2000" b="0" i="0" u="none" strike="noStrike" dirty="0">
                        <a:effectLst/>
                        <a:latin typeface="Arial"/>
                      </a:endParaRPr>
                    </a:p>
                  </a:txBody>
                  <a:tcPr marL="12700" marR="12700" marT="12700" marB="0" anchor="b"/>
                </a:tc>
              </a:tr>
              <a:tr h="317243">
                <a:tc gridSpan="2">
                  <a:txBody>
                    <a:bodyPr/>
                    <a:lstStyle/>
                    <a:p>
                      <a:pPr algn="l" fontAlgn="b"/>
                      <a:endParaRPr lang="en-US" sz="2000" b="0" i="0" u="none" strike="noStrike" dirty="0">
                        <a:effectLst/>
                        <a:latin typeface="Arial"/>
                      </a:endParaRPr>
                    </a:p>
                  </a:txBody>
                  <a:tcPr marL="12700" marR="12700" marT="12700" marB="0" anchor="b"/>
                </a:tc>
                <a:tc hMerge="1">
                  <a:txBody>
                    <a:bodyPr/>
                    <a:lstStyle/>
                    <a:p>
                      <a:endParaRPr lang="en-US"/>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0.023)</a:t>
                      </a:r>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a:effectLst/>
                        </a:rPr>
                        <a:t>(</a:t>
                      </a:r>
                      <a:r>
                        <a:rPr lang="en-US" sz="2000" u="none" strike="noStrike" dirty="0" smtClean="0">
                          <a:effectLst/>
                        </a:rPr>
                        <a:t>0.016)</a:t>
                      </a:r>
                      <a:endParaRPr lang="en-US" sz="2000" b="0" i="0" u="none" strike="noStrike" dirty="0">
                        <a:effectLst/>
                        <a:latin typeface="Arial"/>
                      </a:endParaRPr>
                    </a:p>
                  </a:txBody>
                  <a:tcPr marL="12700" marR="12700" marT="12700" marB="0" anchor="b"/>
                </a:tc>
              </a:tr>
              <a:tr h="317243">
                <a:tc gridSpan="2">
                  <a:txBody>
                    <a:bodyPr/>
                    <a:lstStyle/>
                    <a:p>
                      <a:pPr algn="l" fontAlgn="b"/>
                      <a:r>
                        <a:rPr lang="en-US" sz="2000" u="none" strike="noStrike" baseline="0" dirty="0" smtClean="0">
                          <a:effectLst/>
                        </a:rPr>
                        <a:t>b</a:t>
                      </a:r>
                      <a:r>
                        <a:rPr lang="en-US" sz="2000" u="none" strike="noStrike" dirty="0" smtClean="0">
                          <a:effectLst/>
                        </a:rPr>
                        <a:t>uy-sell</a:t>
                      </a:r>
                      <a:r>
                        <a:rPr lang="en-US" sz="2000" u="none" strike="noStrike" baseline="0" dirty="0" smtClean="0">
                          <a:effectLst/>
                        </a:rPr>
                        <a:t> midpoint (t-1)</a:t>
                      </a:r>
                      <a:endParaRPr lang="en-US" sz="2000" b="0" i="0" u="none" strike="noStrike" dirty="0">
                        <a:effectLst/>
                        <a:latin typeface="Arial"/>
                      </a:endParaRPr>
                    </a:p>
                  </a:txBody>
                  <a:tcPr marL="12700" marR="12700" marT="12700" marB="0" anchor="b"/>
                </a:tc>
                <a:tc hMerge="1">
                  <a:txBody>
                    <a:bodyPr/>
                    <a:lstStyle/>
                    <a:p>
                      <a:endParaRPr lang="en-US"/>
                    </a:p>
                  </a:txBody>
                  <a:tcPr marL="12700" marR="12700" marT="12700" marB="0" anchor="b"/>
                </a:tc>
                <a:tc>
                  <a:txBody>
                    <a:bodyPr/>
                    <a:lstStyle/>
                    <a:p>
                      <a:endParaRPr lang="en-US"/>
                    </a:p>
                  </a:txBody>
                  <a:tcPr marL="12700" marR="12700" marT="12700" marB="0" anchor="b"/>
                </a:tc>
                <a:tc>
                  <a:txBody>
                    <a:bodyPr/>
                    <a:lstStyle/>
                    <a:p>
                      <a:endParaRPr lang="en-US" dirty="0"/>
                    </a:p>
                  </a:txBody>
                  <a:tcPr marL="12700" marR="12700" marT="12700" marB="0" anchor="b"/>
                </a:tc>
                <a:tc>
                  <a:txBody>
                    <a:bodyPr/>
                    <a:lstStyle/>
                    <a:p>
                      <a:endParaRPr lang="en-US"/>
                    </a:p>
                  </a:txBody>
                  <a:tcPr marL="12700" marR="12700" marT="12700" marB="0" anchor="b"/>
                </a:tc>
                <a:tc>
                  <a:txBody>
                    <a:bodyPr/>
                    <a:lstStyle/>
                    <a:p>
                      <a:pPr algn="ctr" fontAlgn="b"/>
                      <a:endParaRPr lang="en-US" sz="2000" b="0" i="0" u="none" strike="noStrike" dirty="0">
                        <a:effectLst/>
                        <a:latin typeface="Arial"/>
                      </a:endParaRPr>
                    </a:p>
                  </a:txBody>
                  <a:tcPr marL="12700" marR="12700" marT="12700" marB="0" anchor="b"/>
                </a:tc>
                <a:tc>
                  <a:txBody>
                    <a:bodyPr/>
                    <a:lstStyle/>
                    <a:p>
                      <a:pPr algn="ctr" fontAlgn="b"/>
                      <a:r>
                        <a:rPr lang="en-US" sz="2000" u="none" strike="noStrike" dirty="0" smtClean="0">
                          <a:effectLst/>
                        </a:rPr>
                        <a:t>0.079*</a:t>
                      </a:r>
                      <a:r>
                        <a:rPr lang="en-US" sz="2000" u="none" strike="noStrike" dirty="0">
                          <a:effectLst/>
                        </a:rPr>
                        <a:t>**</a:t>
                      </a:r>
                      <a:endParaRPr lang="en-US" sz="2000" b="0" i="0" u="none" strike="noStrike" dirty="0">
                        <a:effectLst/>
                        <a:latin typeface="Arial"/>
                      </a:endParaRPr>
                    </a:p>
                  </a:txBody>
                  <a:tcPr marL="12700" marR="12700" marT="12700" marB="0" anchor="b"/>
                </a:tc>
              </a:tr>
              <a:tr h="317243">
                <a:tc gridSpan="2">
                  <a:txBody>
                    <a:bodyPr/>
                    <a:lstStyle/>
                    <a:p>
                      <a:pPr algn="l" fontAlgn="b"/>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hMerge="1">
                  <a:txBody>
                    <a:bodyPr/>
                    <a:lstStyle/>
                    <a:p>
                      <a:endParaRPr lang="en-US"/>
                    </a:p>
                  </a:txBody>
                  <a:tcPr marL="12700" marR="12700" marT="12700" marB="0" anchor="b">
                    <a:lnB w="12700" cap="flat" cmpd="sng" algn="ctr">
                      <a:solidFill>
                        <a:scrgbClr r="0" g="0" b="0"/>
                      </a:solidFill>
                      <a:prstDash val="solid"/>
                      <a:round/>
                      <a:headEnd type="none" w="med" len="med"/>
                      <a:tailEnd type="none" w="med" len="med"/>
                    </a:lnB>
                  </a:tcPr>
                </a:tc>
                <a:tc>
                  <a:txBody>
                    <a:bodyPr/>
                    <a:lstStyle/>
                    <a:p>
                      <a:endParaRPr lang="en-US"/>
                    </a:p>
                  </a:txBody>
                  <a:tcPr marL="12700" marR="12700" marT="12700" marB="0" anchor="b">
                    <a:lnB w="12700" cap="flat" cmpd="sng" algn="ctr">
                      <a:solidFill>
                        <a:scrgbClr r="0" g="0" b="0"/>
                      </a:solidFill>
                      <a:prstDash val="solid"/>
                      <a:round/>
                      <a:headEnd type="none" w="med" len="med"/>
                      <a:tailEnd type="none" w="med" len="med"/>
                    </a:lnB>
                  </a:tcPr>
                </a:tc>
                <a:tc>
                  <a:txBody>
                    <a:bodyPr/>
                    <a:lstStyle/>
                    <a:p>
                      <a:endParaRPr lang="en-US"/>
                    </a:p>
                  </a:txBody>
                  <a:tcPr marL="12700" marR="12700" marT="12700" marB="0" anchor="b">
                    <a:lnB w="12700" cap="flat" cmpd="sng" algn="ctr">
                      <a:solidFill>
                        <a:scrgbClr r="0" g="0" b="0"/>
                      </a:solidFill>
                      <a:prstDash val="solid"/>
                      <a:round/>
                      <a:headEnd type="none" w="med" len="med"/>
                      <a:tailEnd type="none" w="med" len="med"/>
                    </a:lnB>
                  </a:tcPr>
                </a:tc>
                <a:tc>
                  <a:txBody>
                    <a:bodyPr/>
                    <a:lstStyle/>
                    <a:p>
                      <a:endParaRPr lang="en-US"/>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a:effectLst/>
                        </a:rPr>
                        <a:t>(</a:t>
                      </a:r>
                      <a:r>
                        <a:rPr lang="en-US" sz="2000" u="none" strike="noStrike" dirty="0" smtClean="0">
                          <a:effectLst/>
                        </a:rPr>
                        <a:t>0.012)</a:t>
                      </a:r>
                      <a:endParaRPr lang="en-US" sz="20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r>
              <a:tr h="255691">
                <a:tc gridSpan="2">
                  <a:txBody>
                    <a:bodyPr/>
                    <a:lstStyle/>
                    <a:p>
                      <a:pPr algn="l" fontAlgn="b"/>
                      <a:r>
                        <a:rPr lang="en-US" sz="1800" u="none" strike="noStrike" dirty="0" smtClean="0">
                          <a:effectLst/>
                        </a:rPr>
                        <a:t>Shares</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hMerge="1">
                  <a:txBody>
                    <a:bodyPr/>
                    <a:lstStyle/>
                    <a:p>
                      <a:endParaRPr lang="en-US"/>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dirty="0" smtClean="0">
                          <a:effectLst/>
                        </a:rPr>
                        <a:t>yes*</a:t>
                      </a:r>
                      <a:r>
                        <a:rPr lang="en-US" sz="1800" u="none" strike="noStrike" dirty="0">
                          <a:effectLst/>
                        </a:rPr>
                        <a:t>**</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dirty="0" smtClean="0">
                          <a:effectLst/>
                        </a:rPr>
                        <a:t>yes*</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r>
              <a:tr h="255691">
                <a:tc gridSpan="2">
                  <a:txBody>
                    <a:bodyPr/>
                    <a:lstStyle/>
                    <a:p>
                      <a:pPr algn="l" fontAlgn="b"/>
                      <a:r>
                        <a:rPr lang="en-US" sz="1800" u="none" strike="noStrike" dirty="0" smtClean="0">
                          <a:effectLst/>
                        </a:rPr>
                        <a:t>Shares=0 (Indicator)</a:t>
                      </a:r>
                      <a:endParaRPr lang="en-US" sz="1800" b="0" i="0" u="none" strike="noStrike" dirty="0">
                        <a:effectLst/>
                        <a:latin typeface="Arial"/>
                      </a:endParaRPr>
                    </a:p>
                  </a:txBody>
                  <a:tcPr marL="12700" marR="12700" marT="12700" marB="0" anchor="b"/>
                </a:tc>
                <a:tc hMerge="1">
                  <a:txBody>
                    <a:bodyPr/>
                    <a:lstStyle/>
                    <a:p>
                      <a:endParaRPr lang="en-US"/>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c>
                  <a:txBody>
                    <a:bodyPr/>
                    <a:lstStyle/>
                    <a:p>
                      <a:endParaRPr lang="en-US"/>
                    </a:p>
                  </a:txBody>
                  <a:tcPr marL="12700" marR="12700" marT="12700" marB="0" anchor="b"/>
                </a:tc>
                <a:tc>
                  <a:txBody>
                    <a:bodyPr/>
                    <a:lstStyle/>
                    <a:p>
                      <a:pPr algn="ctr" fontAlgn="b"/>
                      <a:r>
                        <a:rPr lang="en-US" sz="1800" u="none" strike="noStrike" dirty="0" err="1" smtClean="0">
                          <a:effectLst/>
                        </a:rPr>
                        <a:t>n.s</a:t>
                      </a:r>
                      <a:r>
                        <a:rPr lang="en-US" sz="1800" u="none" strike="noStrike" dirty="0" smtClean="0">
                          <a:effectLst/>
                        </a:rPr>
                        <a:t>.</a:t>
                      </a:r>
                      <a:endParaRPr lang="en-US" sz="1800" b="0" i="0" u="none" strike="noStrike" dirty="0">
                        <a:effectLst/>
                        <a:latin typeface="Arial"/>
                      </a:endParaRPr>
                    </a:p>
                  </a:txBody>
                  <a:tcPr marL="12700" marR="12700" marT="12700" marB="0" anchor="b"/>
                </a:tc>
                <a:tc>
                  <a:txBody>
                    <a:bodyPr/>
                    <a:lstStyle/>
                    <a:p>
                      <a:pPr algn="ctr" fontAlgn="b"/>
                      <a:r>
                        <a:rPr lang="en-US" sz="1800" u="none" strike="noStrike" dirty="0" err="1" smtClean="0">
                          <a:effectLst/>
                        </a:rPr>
                        <a:t>n.s</a:t>
                      </a:r>
                      <a:r>
                        <a:rPr lang="en-US" sz="1800" u="none" strike="noStrike" dirty="0" smtClean="0">
                          <a:effectLst/>
                        </a:rPr>
                        <a:t>.</a:t>
                      </a:r>
                      <a:endParaRPr lang="en-US" sz="1800" b="0" i="0" u="none" strike="noStrike" dirty="0">
                        <a:effectLst/>
                        <a:latin typeface="Arial"/>
                      </a:endParaRPr>
                    </a:p>
                  </a:txBody>
                  <a:tcPr marL="12700" marR="12700" marT="12700" marB="0" anchor="b"/>
                </a:tc>
              </a:tr>
              <a:tr h="255691">
                <a:tc gridSpan="3">
                  <a:txBody>
                    <a:bodyPr/>
                    <a:lstStyle/>
                    <a:p>
                      <a:endParaRPr lang="en-US"/>
                    </a:p>
                  </a:txBody>
                  <a:tcPr marL="12700" marR="12700" marT="12700" marB="0" anchor="b"/>
                </a:tc>
                <a:tc hMerge="1">
                  <a:txBody>
                    <a:bodyPr/>
                    <a:lstStyle/>
                    <a:p>
                      <a:pPr algn="ctr" fontAlgn="b"/>
                      <a:endParaRPr lang="en-US" sz="2000" b="0" i="0" u="none" strike="noStrike" dirty="0">
                        <a:effectLst/>
                        <a:latin typeface="Arial"/>
                      </a:endParaRPr>
                    </a:p>
                  </a:txBody>
                  <a:tcPr marL="12700" marR="12700" marT="12700" marB="0" anchor="b"/>
                </a:tc>
                <a:tc hMerge="1">
                  <a:txBody>
                    <a:bodyPr/>
                    <a:lstStyle/>
                    <a:p>
                      <a:endParaRPr lang="en-US"/>
                    </a:p>
                  </a:txBody>
                  <a:tcPr/>
                </a:tc>
                <a:tc>
                  <a:txBody>
                    <a:bodyPr/>
                    <a:lstStyle/>
                    <a:p>
                      <a:endParaRPr lang="en-US"/>
                    </a:p>
                  </a:txBody>
                  <a:tcPr marL="12700" marR="12700" marT="12700" marB="0" anchor="b"/>
                </a:tc>
                <a:tc>
                  <a:txBody>
                    <a:bodyPr/>
                    <a:lstStyle/>
                    <a:p>
                      <a:endParaRPr lang="en-US"/>
                    </a:p>
                  </a:txBody>
                  <a:tcPr marL="12700" marR="12700" marT="12700" marB="0" anchor="b"/>
                </a:tc>
                <a:tc>
                  <a:txBody>
                    <a:bodyPr/>
                    <a:lstStyle/>
                    <a:p>
                      <a:pPr algn="ctr" fontAlgn="b"/>
                      <a:endParaRPr lang="en-US" sz="1800" b="0" i="0" u="none" strike="noStrike" dirty="0">
                        <a:effectLst/>
                        <a:latin typeface="Arial"/>
                      </a:endParaRPr>
                    </a:p>
                  </a:txBody>
                  <a:tcPr marL="12700" marR="12700" marT="12700" marB="0" anchor="b"/>
                </a:tc>
                <a:tc>
                  <a:txBody>
                    <a:bodyPr/>
                    <a:lstStyle/>
                    <a:p>
                      <a:pPr algn="ctr" fontAlgn="b"/>
                      <a:r>
                        <a:rPr lang="en-US" sz="1800" u="none" strike="noStrike" dirty="0" err="1">
                          <a:effectLst/>
                        </a:rPr>
                        <a:t>n.s</a:t>
                      </a:r>
                      <a:r>
                        <a:rPr lang="en-US" sz="1800" u="none" strike="noStrike" dirty="0">
                          <a:effectLst/>
                        </a:rPr>
                        <a:t>.</a:t>
                      </a:r>
                      <a:endParaRPr lang="en-US" sz="1800" b="0" i="0" u="none" strike="noStrike" dirty="0">
                        <a:effectLst/>
                        <a:latin typeface="Arial"/>
                      </a:endParaRPr>
                    </a:p>
                  </a:txBody>
                  <a:tcPr marL="12700" marR="12700" marT="12700" marB="0" anchor="b"/>
                </a:tc>
              </a:tr>
              <a:tr h="255691">
                <a:tc>
                  <a:txBody>
                    <a:bodyPr/>
                    <a:lstStyle/>
                    <a:p>
                      <a:pPr algn="l" fontAlgn="b"/>
                      <a:r>
                        <a:rPr lang="en-US" sz="1800" u="none" strike="noStrike" dirty="0">
                          <a:effectLst/>
                        </a:rPr>
                        <a:t>Constant</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c gridSpan="2">
                  <a:txBody>
                    <a:bodyPr/>
                    <a:lstStyle/>
                    <a:p>
                      <a:endParaRPr lang="en-US"/>
                    </a:p>
                  </a:txBody>
                  <a:tcPr marL="12700" marR="12700" marT="12700" marB="0" anchor="b">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a:p>
                  </a:txBody>
                  <a:tcPr marL="12700" marR="12700" marT="12700" marB="0" anchor="b">
                    <a:lnB w="12700" cap="flat" cmpd="sng" algn="ctr">
                      <a:noFill/>
                      <a:prstDash val="solid"/>
                      <a:round/>
                      <a:headEnd type="none" w="med" len="med"/>
                      <a:tailEnd type="none" w="med" len="med"/>
                    </a:lnB>
                  </a:tcPr>
                </a:tc>
                <a:tc>
                  <a:txBody>
                    <a:bodyPr/>
                    <a:lstStyle/>
                    <a:p>
                      <a:endParaRPr lang="en-US"/>
                    </a:p>
                  </a:txBody>
                  <a:tcPr marL="12700" marR="12700" marT="12700" marB="0" anchor="b">
                    <a:lnB w="12700" cap="flat" cmpd="sng" algn="ctr">
                      <a:noFill/>
                      <a:prstDash val="solid"/>
                      <a:round/>
                      <a:headEnd type="none" w="med" len="med"/>
                      <a:tailEnd type="none" w="med" len="med"/>
                    </a:lnB>
                  </a:tcPr>
                </a:tc>
                <a:tc>
                  <a:txBody>
                    <a:bodyPr/>
                    <a:lstStyle/>
                    <a:p>
                      <a:pPr algn="ctr" fontAlgn="b"/>
                      <a:r>
                        <a:rPr lang="en-US" sz="1800" u="none" strike="noStrike" dirty="0" smtClean="0">
                          <a:effectLst/>
                        </a:rPr>
                        <a:t>0.908*</a:t>
                      </a:r>
                      <a:r>
                        <a:rPr lang="en-US" sz="1800" u="none" strike="noStrike" dirty="0">
                          <a:effectLst/>
                        </a:rPr>
                        <a:t>**</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c>
                  <a:txBody>
                    <a:bodyPr/>
                    <a:lstStyle/>
                    <a:p>
                      <a:pPr algn="ctr" fontAlgn="b"/>
                      <a:r>
                        <a:rPr lang="en-US" sz="1800" u="none" strike="noStrike" dirty="0" smtClean="0">
                          <a:effectLst/>
                        </a:rPr>
                        <a:t>0.932*</a:t>
                      </a:r>
                      <a:r>
                        <a:rPr lang="en-US" sz="1800" u="none" strike="noStrike" dirty="0">
                          <a:effectLst/>
                        </a:rPr>
                        <a:t>**</a:t>
                      </a:r>
                      <a:endParaRPr lang="en-US" sz="1800" b="0" i="0" u="none" strike="noStrike" dirty="0">
                        <a:effectLst/>
                        <a:latin typeface="Arial"/>
                      </a:endParaRPr>
                    </a:p>
                  </a:txBody>
                  <a:tcPr marL="12700" marR="12700" marT="12700" marB="0" anchor="b">
                    <a:lnB w="12700" cap="flat" cmpd="sng" algn="ctr">
                      <a:noFill/>
                      <a:prstDash val="solid"/>
                      <a:round/>
                      <a:headEnd type="none" w="med" len="med"/>
                      <a:tailEnd type="none" w="med" len="med"/>
                    </a:lnB>
                  </a:tcPr>
                </a:tc>
              </a:tr>
              <a:tr h="255691">
                <a:tc>
                  <a:txBody>
                    <a:bodyPr/>
                    <a:lstStyle/>
                    <a:p>
                      <a:pPr algn="l" fontAlgn="b"/>
                      <a:r>
                        <a:rPr lang="en-US" sz="1800" u="none" strike="noStrike" dirty="0">
                          <a:effectLst/>
                        </a:rPr>
                        <a:t>Low </a:t>
                      </a:r>
                      <a:r>
                        <a:rPr lang="en-US" sz="1800" u="none" strike="noStrike" dirty="0" smtClean="0">
                          <a:effectLst/>
                        </a:rPr>
                        <a:t>Earns (Indicator)</a:t>
                      </a:r>
                      <a:endParaRPr lang="en-US" sz="1800" b="0" i="0" u="none" strike="noStrike" dirty="0">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endParaRPr lang="en-US"/>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endParaRPr lang="en-US"/>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dirty="0" smtClean="0">
                          <a:effectLst/>
                        </a:rPr>
                        <a:t>0.056*</a:t>
                      </a:r>
                      <a:r>
                        <a:rPr lang="en-US" sz="1800" u="none" strike="noStrike" dirty="0">
                          <a:effectLst/>
                        </a:rPr>
                        <a:t>**</a:t>
                      </a:r>
                      <a:endParaRPr lang="en-US" sz="1800" b="0" i="0" u="none" strike="noStrike" dirty="0">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dirty="0" smtClean="0">
                          <a:effectLst/>
                        </a:rPr>
                        <a:t>0.062*</a:t>
                      </a:r>
                      <a:r>
                        <a:rPr lang="en-US" sz="1800" u="none" strike="noStrike" dirty="0">
                          <a:effectLst/>
                        </a:rPr>
                        <a:t>**</a:t>
                      </a:r>
                      <a:endParaRPr lang="en-US" sz="1800" b="0" i="0" u="none" strike="noStrike" dirty="0">
                        <a:effectLst/>
                        <a:latin typeface="Arial"/>
                      </a:endParaRPr>
                    </a:p>
                  </a:txBody>
                  <a:tcPr marL="12700" marR="12700" marT="12700" marB="0" anchor="b">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3622">
                <a:tc>
                  <a:txBody>
                    <a:bodyPr/>
                    <a:lstStyle/>
                    <a:p>
                      <a:pPr algn="l" fontAlgn="b"/>
                      <a:r>
                        <a:rPr lang="en-US" sz="1800" u="none" strike="noStrike" dirty="0">
                          <a:effectLst/>
                        </a:rPr>
                        <a:t>Subject FE</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gridSpan="2">
                  <a:txBody>
                    <a:bodyPr/>
                    <a:lstStyle/>
                    <a:p>
                      <a:endParaRPr lang="en-US"/>
                    </a:p>
                  </a:txBody>
                  <a:tcPr marL="12700" marR="12700" marT="12700" marB="0" anchor="b">
                    <a:lnT w="12700" cap="flat" cmpd="sng" algn="ctr">
                      <a:solidFill>
                        <a:scrgbClr r="0" g="0" b="0"/>
                      </a:solidFill>
                      <a:prstDash val="solid"/>
                      <a:round/>
                      <a:headEnd type="none" w="med" len="med"/>
                      <a:tailEnd type="none" w="med" len="med"/>
                    </a:lnT>
                  </a:tcPr>
                </a:tc>
                <a:tc hMerge="1">
                  <a:txBody>
                    <a:bodyPr/>
                    <a:lstStyle/>
                    <a:p>
                      <a:endParaRPr lang="en-US"/>
                    </a:p>
                  </a:txBody>
                  <a:tcPr/>
                </a:tc>
                <a:tc>
                  <a:txBody>
                    <a:bodyPr/>
                    <a:lstStyle/>
                    <a:p>
                      <a:endParaRPr lang="en-US"/>
                    </a:p>
                  </a:txBody>
                  <a:tcPr marL="12700" marR="12700" marT="12700" marB="0" anchor="b">
                    <a:lnT w="12700" cap="flat" cmpd="sng" algn="ctr">
                      <a:solidFill>
                        <a:scrgbClr r="0" g="0" b="0"/>
                      </a:solidFill>
                      <a:prstDash val="solid"/>
                      <a:round/>
                      <a:headEnd type="none" w="med" len="med"/>
                      <a:tailEnd type="none" w="med" len="med"/>
                    </a:lnT>
                  </a:tcPr>
                </a:tc>
                <a:tc>
                  <a:txBody>
                    <a:bodyPr/>
                    <a:lstStyle/>
                    <a:p>
                      <a:endParaRPr lang="en-US"/>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dirty="0">
                          <a:effectLst/>
                        </a:rPr>
                        <a:t>Yes</a:t>
                      </a:r>
                      <a:endParaRPr lang="en-US" sz="1800" b="0" i="0" u="none" strike="noStrike" dirty="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a:txBody>
                    <a:bodyPr/>
                    <a:lstStyle/>
                    <a:p>
                      <a:pPr algn="ctr" fontAlgn="b"/>
                      <a:r>
                        <a:rPr lang="en-US" sz="1800" u="none" strike="noStrike">
                          <a:effectLst/>
                        </a:rPr>
                        <a:t>Yes</a:t>
                      </a:r>
                      <a:endParaRPr lang="en-US" sz="1800" b="0" i="0" u="none" strike="noStrike">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r>
              <a:tr h="243622">
                <a:tc>
                  <a:txBody>
                    <a:bodyPr/>
                    <a:lstStyle/>
                    <a:p>
                      <a:pPr algn="l" fontAlgn="b"/>
                      <a:r>
                        <a:rPr lang="en-US" sz="1800" u="none" strike="noStrike">
                          <a:effectLst/>
                        </a:rPr>
                        <a:t>5 round dummies</a:t>
                      </a:r>
                      <a:endParaRPr lang="en-US" sz="1800" b="0" i="0" u="none" strike="noStrike">
                        <a:effectLst/>
                        <a:latin typeface="Arial"/>
                      </a:endParaRPr>
                    </a:p>
                  </a:txBody>
                  <a:tcPr marL="12700" marR="12700" marT="12700" marB="0" anchor="b"/>
                </a:tc>
                <a:tc gridSpan="2">
                  <a:txBody>
                    <a:bodyPr/>
                    <a:lstStyle/>
                    <a:p>
                      <a:endParaRPr lang="en-US"/>
                    </a:p>
                  </a:txBody>
                  <a:tcPr marL="12700" marR="12700" marT="12700" marB="0" anchor="b"/>
                </a:tc>
                <a:tc hMerge="1">
                  <a:txBody>
                    <a:bodyPr/>
                    <a:lstStyle/>
                    <a:p>
                      <a:endParaRPr lang="en-US"/>
                    </a:p>
                  </a:txBody>
                  <a:tcPr/>
                </a:tc>
                <a:tc>
                  <a:txBody>
                    <a:bodyPr/>
                    <a:lstStyle/>
                    <a:p>
                      <a:endParaRPr lang="en-US"/>
                    </a:p>
                  </a:txBody>
                  <a:tcPr marL="12700" marR="12700" marT="12700" marB="0" anchor="b"/>
                </a:tc>
                <a:tc>
                  <a:txBody>
                    <a:bodyPr/>
                    <a:lstStyle/>
                    <a:p>
                      <a:endParaRPr lang="en-US"/>
                    </a:p>
                  </a:txBody>
                  <a:tcPr marL="12700" marR="12700" marT="12700" marB="0" anchor="b"/>
                </a:tc>
                <a:tc>
                  <a:txBody>
                    <a:bodyPr/>
                    <a:lstStyle/>
                    <a:p>
                      <a:pPr algn="ctr" fontAlgn="b"/>
                      <a:r>
                        <a:rPr lang="en-US" sz="1800" u="none" strike="noStrike" dirty="0">
                          <a:effectLst/>
                        </a:rPr>
                        <a:t>Yes</a:t>
                      </a:r>
                      <a:endParaRPr lang="en-US" sz="1800" b="0" i="0" u="none" strike="noStrike" dirty="0">
                        <a:effectLst/>
                        <a:latin typeface="Arial"/>
                      </a:endParaRPr>
                    </a:p>
                  </a:txBody>
                  <a:tcPr marL="12700" marR="12700" marT="12700" marB="0" anchor="b"/>
                </a:tc>
                <a:tc>
                  <a:txBody>
                    <a:bodyPr/>
                    <a:lstStyle/>
                    <a:p>
                      <a:pPr algn="ctr" fontAlgn="b"/>
                      <a:r>
                        <a:rPr lang="en-US" sz="1800" u="none" strike="noStrike" dirty="0">
                          <a:effectLst/>
                        </a:rPr>
                        <a:t>Yes</a:t>
                      </a:r>
                      <a:endParaRPr lang="en-US" sz="1800" b="0" i="0" u="none" strike="noStrike" dirty="0">
                        <a:effectLst/>
                        <a:latin typeface="Arial"/>
                      </a:endParaRPr>
                    </a:p>
                  </a:txBody>
                  <a:tcPr marL="12700" marR="12700" marT="12700" marB="0" anchor="b"/>
                </a:tc>
              </a:tr>
              <a:tr h="243622">
                <a:tc>
                  <a:txBody>
                    <a:bodyPr/>
                    <a:lstStyle/>
                    <a:p>
                      <a:pPr algn="l" fontAlgn="b"/>
                      <a:r>
                        <a:rPr lang="en-US" sz="1800" u="none" strike="noStrike" dirty="0">
                          <a:effectLst/>
                        </a:rPr>
                        <a:t>Cluster level</a:t>
                      </a:r>
                      <a:endParaRPr lang="en-US" sz="18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gridSpan="2">
                  <a:txBody>
                    <a:bodyPr/>
                    <a:lstStyle/>
                    <a:p>
                      <a:endParaRPr lang="en-US"/>
                    </a:p>
                  </a:txBody>
                  <a:tcPr marL="12700" marR="12700" marT="12700" marB="0" anchor="b">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endParaRPr lang="en-US"/>
                    </a:p>
                  </a:txBody>
                  <a:tcPr marL="12700" marR="12700" marT="12700" marB="0" anchor="b">
                    <a:lnB w="12700" cap="flat" cmpd="sng" algn="ctr">
                      <a:solidFill>
                        <a:scrgbClr r="0" g="0" b="0"/>
                      </a:solidFill>
                      <a:prstDash val="solid"/>
                      <a:round/>
                      <a:headEnd type="none" w="med" len="med"/>
                      <a:tailEnd type="none" w="med" len="med"/>
                    </a:lnB>
                  </a:tcPr>
                </a:tc>
                <a:tc>
                  <a:txBody>
                    <a:bodyPr/>
                    <a:lstStyle/>
                    <a:p>
                      <a:endParaRPr lang="en-US" dirty="0"/>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a:effectLst/>
                        </a:rPr>
                        <a:t>Subject</a:t>
                      </a:r>
                      <a:endParaRPr lang="en-US" sz="1800" b="0" i="0" u="none" strike="noStrike">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c>
                  <a:txBody>
                    <a:bodyPr/>
                    <a:lstStyle/>
                    <a:p>
                      <a:pPr algn="ctr" fontAlgn="b"/>
                      <a:r>
                        <a:rPr lang="en-US" sz="1800" u="none" strike="noStrike" dirty="0">
                          <a:effectLst/>
                        </a:rPr>
                        <a:t>Subject</a:t>
                      </a:r>
                      <a:endParaRPr lang="en-US" sz="1800" b="0" i="0" u="none" strike="noStrike" dirty="0">
                        <a:effectLst/>
                        <a:latin typeface="Arial"/>
                      </a:endParaRPr>
                    </a:p>
                  </a:txBody>
                  <a:tcPr marL="12700" marR="12700" marT="12700" marB="0" anchor="b">
                    <a:lnB w="12700" cap="flat" cmpd="sng" algn="ctr">
                      <a:solidFill>
                        <a:scrgbClr r="0" g="0" b="0"/>
                      </a:solidFill>
                      <a:prstDash val="solid"/>
                      <a:round/>
                      <a:headEnd type="none" w="med" len="med"/>
                      <a:tailEnd type="none" w="med" len="med"/>
                    </a:lnB>
                  </a:tcPr>
                </a:tc>
              </a:tr>
              <a:tr h="225877">
                <a:tc gridSpan="7">
                  <a:txBody>
                    <a:bodyPr/>
                    <a:lstStyle/>
                    <a:p>
                      <a:pPr marL="0" marR="0" indent="0" algn="l" defTabSz="456957" rtl="0" eaLnBrk="1" fontAlgn="b" latinLnBrk="0" hangingPunct="1">
                        <a:lnSpc>
                          <a:spcPct val="100000"/>
                        </a:lnSpc>
                        <a:spcBef>
                          <a:spcPts val="0"/>
                        </a:spcBef>
                        <a:spcAft>
                          <a:spcPts val="0"/>
                        </a:spcAft>
                        <a:buClrTx/>
                        <a:buSzTx/>
                        <a:buFontTx/>
                        <a:buNone/>
                        <a:tabLst/>
                        <a:defRPr/>
                      </a:pPr>
                      <a:r>
                        <a:rPr lang="en-US" sz="1400" u="none" strike="noStrike" dirty="0" smtClean="0">
                          <a:effectLst/>
                        </a:rPr>
                        <a:t>*** p&lt;0.01, ** p&lt;0.05, * p&lt;0.1</a:t>
                      </a:r>
                      <a:r>
                        <a:rPr lang="en-US" sz="1400" u="none" strike="noStrike" baseline="0" dirty="0" smtClean="0">
                          <a:effectLst/>
                        </a:rPr>
                        <a:t>.  </a:t>
                      </a:r>
                      <a:r>
                        <a:rPr lang="en-US" sz="1400" u="none" strike="noStrike" dirty="0" smtClean="0">
                          <a:effectLst/>
                        </a:rPr>
                        <a:t>Robust standard errors in parentheses</a:t>
                      </a:r>
                      <a:r>
                        <a:rPr lang="en-US" sz="1400" u="none" strike="noStrike" baseline="0" dirty="0" smtClean="0">
                          <a:effectLst/>
                        </a:rPr>
                        <a:t>.  </a:t>
                      </a:r>
                      <a:endParaRPr lang="en-US" sz="1400" b="0" i="0" u="none" strike="noStrike" dirty="0" smtClean="0">
                        <a:effectLst/>
                        <a:latin typeface="Arial"/>
                      </a:endParaRPr>
                    </a:p>
                  </a:txBody>
                  <a:tcPr marL="12700" marR="12700" marT="12700" marB="0" anchor="b">
                    <a:lnT w="12700" cap="flat" cmpd="sng" algn="ctr">
                      <a:solidFill>
                        <a:scrgbClr r="0" g="0" b="0"/>
                      </a:solidFill>
                      <a:prstDash val="solid"/>
                      <a:round/>
                      <a:headEnd type="none" w="med" len="med"/>
                      <a:tailEnd type="none" w="med" len="med"/>
                    </a:lnT>
                  </a:tcPr>
                </a:tc>
                <a:tc hMerge="1">
                  <a:txBody>
                    <a:bodyPr/>
                    <a:lstStyle/>
                    <a:p>
                      <a:pPr algn="l" fontAlgn="b"/>
                      <a:endParaRPr lang="en-US" sz="1400" b="0" i="0" u="none" strike="noStrike" dirty="0">
                        <a:effectLst/>
                        <a:latin typeface="Arial"/>
                      </a:endParaRPr>
                    </a:p>
                  </a:txBody>
                  <a:tcPr marL="12700" marR="12700" marT="12700" marB="0" anchor="b"/>
                </a:tc>
                <a:tc hMerge="1">
                  <a:txBody>
                    <a:bodyPr/>
                    <a:lstStyle/>
                    <a:p>
                      <a:endParaRPr lang="en-US"/>
                    </a:p>
                  </a:txBody>
                  <a:tcPr/>
                </a:tc>
                <a:tc hMerge="1">
                  <a:txBody>
                    <a:bodyPr/>
                    <a:lstStyle/>
                    <a:p>
                      <a:endParaRPr lang="en-US"/>
                    </a:p>
                  </a:txBody>
                  <a:tcPr/>
                </a:tc>
                <a:tc hMerge="1">
                  <a:txBody>
                    <a:bodyPr/>
                    <a:lstStyle/>
                    <a:p>
                      <a:pPr marL="0" marR="0" indent="0" algn="l" defTabSz="456957" rtl="0" eaLnBrk="1" fontAlgn="b" latinLnBrk="0" hangingPunct="1">
                        <a:lnSpc>
                          <a:spcPct val="100000"/>
                        </a:lnSpc>
                        <a:spcBef>
                          <a:spcPts val="0"/>
                        </a:spcBef>
                        <a:spcAft>
                          <a:spcPts val="0"/>
                        </a:spcAft>
                        <a:buClrTx/>
                        <a:buSzTx/>
                        <a:buFontTx/>
                        <a:buNone/>
                        <a:tabLst/>
                        <a:defRPr/>
                      </a:pPr>
                      <a:endParaRPr lang="en-US" sz="1400" b="0" i="0" u="none" strike="noStrike" dirty="0" smtClean="0">
                        <a:effectLst/>
                        <a:latin typeface="Arial"/>
                      </a:endParaRPr>
                    </a:p>
                  </a:txBody>
                  <a:tcPr marL="12700" marR="12700" marT="12700" marB="0" anchor="b"/>
                </a:tc>
                <a:tc hMerge="1">
                  <a:txBody>
                    <a:bodyPr/>
                    <a:lstStyle/>
                    <a:p>
                      <a:pPr algn="l" fontAlgn="b"/>
                      <a:endParaRPr lang="en-US" sz="1000" b="0" i="0" u="none" strike="noStrike" dirty="0">
                        <a:effectLst/>
                        <a:latin typeface="Arial"/>
                      </a:endParaRPr>
                    </a:p>
                  </a:txBody>
                  <a:tcPr marL="12700" marR="12700" marT="12700" marB="0" anchor="b"/>
                </a:tc>
                <a:tc hMerge="1">
                  <a:txBody>
                    <a:bodyPr/>
                    <a:lstStyle/>
                    <a:p>
                      <a:pPr algn="l" fontAlgn="b"/>
                      <a:endParaRPr lang="en-US" sz="1000" b="0" i="0" u="none" strike="noStrike" dirty="0">
                        <a:effectLst/>
                        <a:latin typeface="Arial"/>
                      </a:endParaRPr>
                    </a:p>
                  </a:txBody>
                  <a:tcPr marL="12700" marR="12700" marT="12700" marB="0" anchor="b"/>
                </a:tc>
              </a:tr>
              <a:tr h="164967">
                <a:tc gridSpan="7">
                  <a:txBody>
                    <a:bodyPr/>
                    <a:lstStyle/>
                    <a:p>
                      <a:pPr algn="l" fontAlgn="b"/>
                      <a:endParaRPr lang="en-US" sz="1000" b="0" i="0" u="none" strike="noStrike" dirty="0">
                        <a:effectLst/>
                        <a:latin typeface="Arial"/>
                      </a:endParaRPr>
                    </a:p>
                  </a:txBody>
                  <a:tcPr marL="12700" marR="12700" marT="127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TextBox 3"/>
          <p:cNvSpPr txBox="1"/>
          <p:nvPr/>
        </p:nvSpPr>
        <p:spPr>
          <a:xfrm>
            <a:off x="1700767" y="2856140"/>
            <a:ext cx="4251153" cy="584776"/>
          </a:xfrm>
          <a:prstGeom prst="rect">
            <a:avLst/>
          </a:prstGeom>
          <a:solidFill>
            <a:schemeClr val="bg1"/>
          </a:solidFill>
          <a:ln w="25400">
            <a:solidFill>
              <a:schemeClr val="tx1"/>
            </a:solidFill>
          </a:ln>
        </p:spPr>
        <p:txBody>
          <a:bodyPr wrap="square" rtlCol="0">
            <a:spAutoFit/>
          </a:bodyPr>
          <a:lstStyle/>
          <a:p>
            <a:r>
              <a:rPr lang="en-US" sz="3200" b="1" dirty="0" smtClean="0"/>
              <a:t>“Exuberance”</a:t>
            </a:r>
            <a:endParaRPr lang="en-US" sz="3200" b="1" dirty="0"/>
          </a:p>
        </p:txBody>
      </p:sp>
      <p:cxnSp>
        <p:nvCxnSpPr>
          <p:cNvPr id="6" name="Straight Arrow Connector 5"/>
          <p:cNvCxnSpPr/>
          <p:nvPr/>
        </p:nvCxnSpPr>
        <p:spPr>
          <a:xfrm flipV="1">
            <a:off x="5951920" y="2438400"/>
            <a:ext cx="309180" cy="4177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Donut 16"/>
          <p:cNvSpPr/>
          <p:nvPr/>
        </p:nvSpPr>
        <p:spPr>
          <a:xfrm>
            <a:off x="5791200" y="1244600"/>
            <a:ext cx="3352800" cy="1333500"/>
          </a:xfrm>
          <a:prstGeom prst="donut">
            <a:avLst>
              <a:gd name="adj" fmla="val 8704"/>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Footer Placeholder 2"/>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52</a:t>
            </a:fld>
            <a:endParaRPr lang="en-US"/>
          </a:p>
        </p:txBody>
      </p:sp>
    </p:spTree>
    <p:extLst>
      <p:ext uri="{BB962C8B-B14F-4D97-AF65-F5344CB8AC3E}">
        <p14:creationId xmlns:p14="http://schemas.microsoft.com/office/powerpoint/2010/main" val="2518304033"/>
      </p:ext>
    </p:extLst>
  </p:cSld>
  <p:clrMapOvr>
    <a:masterClrMapping/>
  </p:clrMapOvr>
  <mc:AlternateContent xmlns:mc="http://schemas.openxmlformats.org/markup-compatibility/2006" xmlns:p14="http://schemas.microsoft.com/office/powerpoint/2010/main">
    <mc:Choice Requires="p14">
      <p:transition spd="slow" p14:dur="2000" advTm="4492"/>
    </mc:Choice>
    <mc:Fallback xmlns="">
      <p:transition xmlns:p14="http://schemas.microsoft.com/office/powerpoint/2010/main" spd="slow" advTm="4492"/>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6269"/>
          <a:stretch/>
        </p:blipFill>
        <p:spPr>
          <a:xfrm>
            <a:off x="1466625" y="1397000"/>
            <a:ext cx="6210748" cy="5063068"/>
          </a:xfrm>
          <a:prstGeom prst="rect">
            <a:avLst/>
          </a:prstGeom>
        </p:spPr>
      </p:pic>
      <p:sp>
        <p:nvSpPr>
          <p:cNvPr id="5" name="Title 4"/>
          <p:cNvSpPr>
            <a:spLocks noGrp="1"/>
          </p:cNvSpPr>
          <p:nvPr>
            <p:ph type="title"/>
          </p:nvPr>
        </p:nvSpPr>
        <p:spPr>
          <a:xfrm>
            <a:off x="457200" y="274638"/>
            <a:ext cx="8229600" cy="732895"/>
          </a:xfrm>
        </p:spPr>
        <p:txBody>
          <a:bodyPr>
            <a:normAutofit fontScale="90000"/>
          </a:bodyPr>
          <a:lstStyle/>
          <a:p>
            <a:r>
              <a:rPr lang="en-US" dirty="0" smtClean="0"/>
              <a:t>“Irrational exuberance” &amp; profits</a:t>
            </a:r>
            <a:endParaRPr lang="en-US" dirty="0"/>
          </a:p>
        </p:txBody>
      </p:sp>
      <p:sp>
        <p:nvSpPr>
          <p:cNvPr id="6" name="TextBox 5"/>
          <p:cNvSpPr txBox="1"/>
          <p:nvPr/>
        </p:nvSpPr>
        <p:spPr>
          <a:xfrm>
            <a:off x="3191933" y="6468538"/>
            <a:ext cx="2768601" cy="369332"/>
          </a:xfrm>
          <a:prstGeom prst="rect">
            <a:avLst/>
          </a:prstGeom>
          <a:solidFill>
            <a:schemeClr val="bg1"/>
          </a:solidFill>
        </p:spPr>
        <p:txBody>
          <a:bodyPr wrap="square" rtlCol="0">
            <a:spAutoFit/>
          </a:bodyPr>
          <a:lstStyle/>
          <a:p>
            <a:pPr algn="ctr"/>
            <a:r>
              <a:rPr lang="en-US" dirty="0" err="1" smtClean="0"/>
              <a:t>NAcc</a:t>
            </a:r>
            <a:r>
              <a:rPr lang="en-US" dirty="0" smtClean="0"/>
              <a:t>-Buying association</a:t>
            </a:r>
            <a:endParaRPr lang="en-US" dirty="0"/>
          </a:p>
        </p:txBody>
      </p:sp>
      <p:sp>
        <p:nvSpPr>
          <p:cNvPr id="2" name="Footer Placeholder 1"/>
          <p:cNvSpPr>
            <a:spLocks noGrp="1"/>
          </p:cNvSpPr>
          <p:nvPr>
            <p:ph type="ftr" sz="quarter" idx="11"/>
          </p:nvPr>
        </p:nvSpPr>
        <p:spPr/>
        <p:txBody>
          <a:bodyPr/>
          <a:lstStyle/>
          <a:p>
            <a:r>
              <a:rPr lang="nl-NL" smtClean="0"/>
              <a:t>Oxford Econ 22.Jan.15</a:t>
            </a:r>
            <a:endParaRPr lang="en-US"/>
          </a:p>
        </p:txBody>
      </p:sp>
      <p:sp>
        <p:nvSpPr>
          <p:cNvPr id="4" name="Slide Number Placeholder 3"/>
          <p:cNvSpPr>
            <a:spLocks noGrp="1"/>
          </p:cNvSpPr>
          <p:nvPr>
            <p:ph type="sldNum" sz="quarter" idx="12"/>
          </p:nvPr>
        </p:nvSpPr>
        <p:spPr/>
        <p:txBody>
          <a:bodyPr/>
          <a:lstStyle/>
          <a:p>
            <a:fld id="{BD10E888-B3FA-F142-B686-335389289F5B}" type="slidenum">
              <a:rPr lang="en-US" smtClean="0"/>
              <a:t>53</a:t>
            </a:fld>
            <a:endParaRPr lang="en-US"/>
          </a:p>
        </p:txBody>
      </p:sp>
    </p:spTree>
    <p:extLst>
      <p:ext uri="{BB962C8B-B14F-4D97-AF65-F5344CB8AC3E}">
        <p14:creationId xmlns:p14="http://schemas.microsoft.com/office/powerpoint/2010/main" val="776161110"/>
      </p:ext>
    </p:extLst>
  </p:cSld>
  <p:clrMapOvr>
    <a:masterClrMapping/>
  </p:clrMapOvr>
  <mc:AlternateContent xmlns:mc="http://schemas.openxmlformats.org/markup-compatibility/2006" xmlns:p14="http://schemas.microsoft.com/office/powerpoint/2010/main">
    <mc:Choice Requires="p14">
      <p:transition spd="slow" p14:dur="2000" advTm="49123"/>
    </mc:Choice>
    <mc:Fallback xmlns="">
      <p:transition xmlns:p14="http://schemas.microsoft.com/office/powerpoint/2010/main" spd="slow" advTm="49123"/>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49350"/>
          </a:xfrm>
        </p:spPr>
        <p:txBody>
          <a:bodyPr>
            <a:normAutofit/>
          </a:bodyPr>
          <a:lstStyle/>
          <a:p>
            <a:r>
              <a:rPr lang="en-US" sz="3200" dirty="0" smtClean="0"/>
              <a:t>ROI analysis of uncertainty</a:t>
            </a: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017234"/>
            <a:ext cx="5111750" cy="4364748"/>
          </a:xfrm>
        </p:spPr>
      </p:pic>
      <p:sp>
        <p:nvSpPr>
          <p:cNvPr id="5" name="Text Placeholder 4"/>
          <p:cNvSpPr>
            <a:spLocks noGrp="1"/>
          </p:cNvSpPr>
          <p:nvPr>
            <p:ph type="body" sz="half" idx="2"/>
          </p:nvPr>
        </p:nvSpPr>
        <p:spPr>
          <a:xfrm>
            <a:off x="457202" y="1676400"/>
            <a:ext cx="3008313" cy="4449765"/>
          </a:xfrm>
        </p:spPr>
        <p:txBody>
          <a:bodyPr>
            <a:normAutofit/>
          </a:bodyPr>
          <a:lstStyle/>
          <a:p>
            <a:pPr defTabSz="2003174">
              <a:spcBef>
                <a:spcPts val="100"/>
              </a:spcBef>
            </a:pPr>
            <a:r>
              <a:rPr lang="en-US" sz="2400" b="1" dirty="0" smtClean="0">
                <a:cs typeface="Helvetica"/>
              </a:rPr>
              <a:t>Anterior Insula (Right)</a:t>
            </a:r>
          </a:p>
          <a:p>
            <a:pPr defTabSz="2003174">
              <a:spcBef>
                <a:spcPts val="100"/>
              </a:spcBef>
            </a:pPr>
            <a:endParaRPr lang="en-US" sz="2400" b="1" dirty="0">
              <a:cs typeface="Helvetica"/>
            </a:endParaRPr>
          </a:p>
          <a:p>
            <a:pPr defTabSz="2003174">
              <a:spcBef>
                <a:spcPts val="100"/>
              </a:spcBef>
            </a:pPr>
            <a:r>
              <a:rPr lang="en-US" sz="2400" b="1" dirty="0">
                <a:cs typeface="Helvetica"/>
              </a:rPr>
              <a:t>A Priori Mask </a:t>
            </a:r>
          </a:p>
          <a:p>
            <a:pPr defTabSz="2003174">
              <a:spcBef>
                <a:spcPts val="100"/>
              </a:spcBef>
            </a:pPr>
            <a:r>
              <a:rPr lang="en-US" sz="2400" b="1" dirty="0">
                <a:cs typeface="Helvetica"/>
              </a:rPr>
              <a:t>MNI (36,24,2)</a:t>
            </a:r>
          </a:p>
          <a:p>
            <a:pPr defTabSz="2003174">
              <a:spcBef>
                <a:spcPts val="100"/>
              </a:spcBef>
            </a:pPr>
            <a:endParaRPr lang="en-US" sz="2400" b="1" dirty="0">
              <a:cs typeface="Helvetica"/>
            </a:endParaRPr>
          </a:p>
          <a:p>
            <a:pPr defTabSz="2003174">
              <a:spcBef>
                <a:spcPts val="100"/>
              </a:spcBef>
            </a:pPr>
            <a:r>
              <a:rPr lang="en-US" sz="1800" b="1" dirty="0" err="1" smtClean="0">
                <a:cs typeface="Helvetica"/>
              </a:rPr>
              <a:t>Preuschoff</a:t>
            </a:r>
            <a:r>
              <a:rPr lang="en-US" sz="1800" b="1" dirty="0">
                <a:cs typeface="Helvetica"/>
              </a:rPr>
              <a:t>, Quartz &amp; </a:t>
            </a:r>
            <a:r>
              <a:rPr lang="en-US" sz="1800" b="1" dirty="0" err="1">
                <a:cs typeface="Helvetica"/>
              </a:rPr>
              <a:t>Bossaerts</a:t>
            </a:r>
            <a:r>
              <a:rPr lang="en-US" sz="1800" b="1" dirty="0">
                <a:cs typeface="Helvetica"/>
              </a:rPr>
              <a:t> 2008</a:t>
            </a:r>
          </a:p>
          <a:p>
            <a:pPr defTabSz="2003174">
              <a:spcBef>
                <a:spcPts val="100"/>
              </a:spcBef>
            </a:pPr>
            <a:r>
              <a:rPr lang="en-US" sz="2400" b="1" dirty="0" smtClean="0">
                <a:cs typeface="Helvetica"/>
              </a:rPr>
              <a:t>prediction </a:t>
            </a:r>
            <a:r>
              <a:rPr lang="en-US" sz="2400" b="1" dirty="0" err="1" smtClean="0">
                <a:cs typeface="Helvetica"/>
              </a:rPr>
              <a:t>eror</a:t>
            </a:r>
            <a:r>
              <a:rPr lang="en-US" sz="2400" b="1" dirty="0" smtClean="0">
                <a:cs typeface="Helvetica"/>
              </a:rPr>
              <a:t> variance</a:t>
            </a:r>
          </a:p>
          <a:p>
            <a:pPr defTabSz="2003174">
              <a:spcBef>
                <a:spcPts val="100"/>
              </a:spcBef>
            </a:pPr>
            <a:endParaRPr lang="en-US" sz="2800" b="1" baseline="30000" dirty="0">
              <a:cs typeface="Helvetica"/>
            </a:endParaRPr>
          </a:p>
          <a:p>
            <a:endParaRPr lang="en-US" dirty="0"/>
          </a:p>
        </p:txBody>
      </p:sp>
      <p:sp>
        <p:nvSpPr>
          <p:cNvPr id="3" name="Footer Placeholder 2"/>
          <p:cNvSpPr>
            <a:spLocks noGrp="1"/>
          </p:cNvSpPr>
          <p:nvPr>
            <p:ph type="ftr" sz="quarter" idx="11"/>
          </p:nvPr>
        </p:nvSpPr>
        <p:spPr/>
        <p:txBody>
          <a:bodyPr/>
          <a:lstStyle/>
          <a:p>
            <a:r>
              <a:rPr lang="nl-NL" smtClean="0"/>
              <a:t>Oxford Econ 22.Jan.15</a:t>
            </a:r>
            <a:endParaRPr lang="en-US"/>
          </a:p>
        </p:txBody>
      </p:sp>
      <p:sp>
        <p:nvSpPr>
          <p:cNvPr id="4" name="Slide Number Placeholder 3"/>
          <p:cNvSpPr>
            <a:spLocks noGrp="1"/>
          </p:cNvSpPr>
          <p:nvPr>
            <p:ph type="sldNum" sz="quarter" idx="12"/>
          </p:nvPr>
        </p:nvSpPr>
        <p:spPr/>
        <p:txBody>
          <a:bodyPr/>
          <a:lstStyle/>
          <a:p>
            <a:fld id="{BD10E888-B3FA-F142-B686-335389289F5B}" type="slidenum">
              <a:rPr lang="en-US" smtClean="0"/>
              <a:t>54</a:t>
            </a:fld>
            <a:endParaRPr lang="en-US"/>
          </a:p>
        </p:txBody>
      </p:sp>
    </p:spTree>
    <p:extLst>
      <p:ext uri="{BB962C8B-B14F-4D97-AF65-F5344CB8AC3E}">
        <p14:creationId xmlns:p14="http://schemas.microsoft.com/office/powerpoint/2010/main" val="3952808673"/>
      </p:ext>
    </p:extLst>
  </p:cSld>
  <p:clrMapOvr>
    <a:masterClrMapping/>
  </p:clrMapOvr>
  <mc:AlternateContent xmlns:mc="http://schemas.openxmlformats.org/markup-compatibility/2006" xmlns:p14="http://schemas.microsoft.com/office/powerpoint/2010/main">
    <mc:Choice Requires="p14">
      <p:transition spd="slow" p14:dur="2000" advTm="11392"/>
    </mc:Choice>
    <mc:Fallback xmlns="">
      <p:transition xmlns:p14="http://schemas.microsoft.com/office/powerpoint/2010/main" spd="slow" advTm="11392"/>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2" y="550781"/>
            <a:ext cx="3903459" cy="5575383"/>
          </a:xfrm>
        </p:spPr>
        <p:txBody>
          <a:bodyPr>
            <a:normAutofit/>
          </a:bodyPr>
          <a:lstStyle/>
          <a:p>
            <a:r>
              <a:rPr lang="en-US" sz="3200" dirty="0" smtClean="0"/>
              <a:t>Insula “encodes” risk: ALE aggregation of 33 studies </a:t>
            </a:r>
            <a:r>
              <a:rPr lang="en-US" sz="1600" dirty="0" smtClean="0"/>
              <a:t>(Mohr+ JN 10)</a:t>
            </a:r>
            <a:endParaRPr lang="en-US" sz="1600" dirty="0"/>
          </a:p>
        </p:txBody>
      </p:sp>
      <p:pic>
        <p:nvPicPr>
          <p:cNvPr id="6" name="Picture 5"/>
          <p:cNvPicPr>
            <a:picLocks noChangeAspect="1"/>
          </p:cNvPicPr>
          <p:nvPr/>
        </p:nvPicPr>
        <p:blipFill>
          <a:blip r:embed="rId2"/>
          <a:stretch>
            <a:fillRect/>
          </a:stretch>
        </p:blipFill>
        <p:spPr>
          <a:xfrm>
            <a:off x="324379" y="2032156"/>
            <a:ext cx="4417976" cy="3445064"/>
          </a:xfrm>
          <a:prstGeom prst="rect">
            <a:avLst/>
          </a:prstGeom>
        </p:spPr>
      </p:pic>
      <p:pic>
        <p:nvPicPr>
          <p:cNvPr id="8" name="Content Placeholder 7"/>
          <p:cNvPicPr>
            <a:picLocks noGrp="1" noChangeAspect="1"/>
          </p:cNvPicPr>
          <p:nvPr>
            <p:ph idx="1"/>
          </p:nvPr>
        </p:nvPicPr>
        <p:blipFill>
          <a:blip r:embed="rId3"/>
          <a:srcRect l="-15393" r="-15393"/>
          <a:stretch>
            <a:fillRect/>
          </a:stretch>
        </p:blipFill>
        <p:spPr>
          <a:xfrm>
            <a:off x="4492106" y="799601"/>
            <a:ext cx="4651894" cy="5326564"/>
          </a:xfrm>
        </p:spPr>
      </p:pic>
      <p:sp>
        <p:nvSpPr>
          <p:cNvPr id="2" name="Footer Placeholder 1"/>
          <p:cNvSpPr>
            <a:spLocks noGrp="1"/>
          </p:cNvSpPr>
          <p:nvPr>
            <p:ph type="ftr" sz="quarter" idx="11"/>
          </p:nvPr>
        </p:nvSpPr>
        <p:spPr/>
        <p:txBody>
          <a:bodyPr/>
          <a:lstStyle/>
          <a:p>
            <a:r>
              <a:rPr lang="nl-NL" smtClean="0"/>
              <a:t>Oxford Econ 22.Jan.15</a:t>
            </a:r>
            <a:endParaRPr lang="en-US"/>
          </a:p>
        </p:txBody>
      </p:sp>
      <p:sp>
        <p:nvSpPr>
          <p:cNvPr id="3" name="Slide Number Placeholder 2"/>
          <p:cNvSpPr>
            <a:spLocks noGrp="1"/>
          </p:cNvSpPr>
          <p:nvPr>
            <p:ph type="sldNum" sz="quarter" idx="12"/>
          </p:nvPr>
        </p:nvSpPr>
        <p:spPr/>
        <p:txBody>
          <a:bodyPr/>
          <a:lstStyle/>
          <a:p>
            <a:fld id="{BD10E888-B3FA-F142-B686-335389289F5B}" type="slidenum">
              <a:rPr lang="en-US" smtClean="0"/>
              <a:t>55</a:t>
            </a:fld>
            <a:endParaRPr lang="en-US"/>
          </a:p>
        </p:txBody>
      </p:sp>
    </p:spTree>
    <p:extLst>
      <p:ext uri="{BB962C8B-B14F-4D97-AF65-F5344CB8AC3E}">
        <p14:creationId xmlns:p14="http://schemas.microsoft.com/office/powerpoint/2010/main" val="31657506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8.eps"/>
          <p:cNvPicPr>
            <a:picLocks noChangeAspect="1"/>
          </p:cNvPicPr>
          <p:nvPr/>
        </p:nvPicPr>
        <p:blipFill rotWithShape="1">
          <a:blip r:embed="rId2">
            <a:extLst>
              <a:ext uri="{28A0092B-C50C-407E-A947-70E740481C1C}">
                <a14:useLocalDpi xmlns:a14="http://schemas.microsoft.com/office/drawing/2010/main" val="0"/>
              </a:ext>
            </a:extLst>
          </a:blip>
          <a:srcRect b="53307"/>
          <a:stretch/>
        </p:blipFill>
        <p:spPr>
          <a:xfrm>
            <a:off x="1346200" y="685800"/>
            <a:ext cx="6451600" cy="2561771"/>
          </a:xfrm>
          <a:prstGeom prst="rect">
            <a:avLst/>
          </a:prstGeom>
        </p:spPr>
      </p:pic>
      <p:pic>
        <p:nvPicPr>
          <p:cNvPr id="6" name="Picture 5" descr="Figure12.eps"/>
          <p:cNvPicPr>
            <a:picLocks noChangeAspect="1"/>
          </p:cNvPicPr>
          <p:nvPr/>
        </p:nvPicPr>
        <p:blipFill rotWithShape="1">
          <a:blip r:embed="rId3">
            <a:extLst>
              <a:ext uri="{28A0092B-C50C-407E-A947-70E740481C1C}">
                <a14:useLocalDpi xmlns:a14="http://schemas.microsoft.com/office/drawing/2010/main" val="0"/>
              </a:ext>
            </a:extLst>
          </a:blip>
          <a:srcRect t="1224" b="53648"/>
          <a:stretch/>
        </p:blipFill>
        <p:spPr>
          <a:xfrm>
            <a:off x="1346200" y="3247571"/>
            <a:ext cx="6451600" cy="2475896"/>
          </a:xfrm>
          <a:prstGeom prst="rect">
            <a:avLst/>
          </a:prstGeom>
        </p:spPr>
      </p:pic>
      <p:sp>
        <p:nvSpPr>
          <p:cNvPr id="3" name="TextBox 2"/>
          <p:cNvSpPr txBox="1"/>
          <p:nvPr/>
        </p:nvSpPr>
        <p:spPr>
          <a:xfrm>
            <a:off x="1972733" y="5926667"/>
            <a:ext cx="5825067" cy="369332"/>
          </a:xfrm>
          <a:prstGeom prst="rect">
            <a:avLst/>
          </a:prstGeom>
          <a:noFill/>
        </p:spPr>
        <p:txBody>
          <a:bodyPr wrap="square" rtlCol="0">
            <a:spAutoFit/>
          </a:bodyPr>
          <a:lstStyle/>
          <a:p>
            <a:pPr algn="ctr"/>
            <a:r>
              <a:rPr lang="en-US" dirty="0" smtClean="0"/>
              <a:t>Rounds after peak</a:t>
            </a:r>
            <a:endParaRPr lang="en-US" dirty="0"/>
          </a:p>
        </p:txBody>
      </p:sp>
      <p:sp>
        <p:nvSpPr>
          <p:cNvPr id="4" name="TextBox 3"/>
          <p:cNvSpPr txBox="1"/>
          <p:nvPr/>
        </p:nvSpPr>
        <p:spPr>
          <a:xfrm>
            <a:off x="3259666" y="5638801"/>
            <a:ext cx="489324" cy="369332"/>
          </a:xfrm>
          <a:prstGeom prst="rect">
            <a:avLst/>
          </a:prstGeom>
          <a:noFill/>
        </p:spPr>
        <p:txBody>
          <a:bodyPr wrap="none" rtlCol="0">
            <a:spAutoFit/>
          </a:bodyPr>
          <a:lstStyle/>
          <a:p>
            <a:r>
              <a:rPr lang="en-US" dirty="0" smtClean="0"/>
              <a:t>-10</a:t>
            </a:r>
            <a:endParaRPr lang="en-US" dirty="0"/>
          </a:p>
        </p:txBody>
      </p:sp>
      <p:sp>
        <p:nvSpPr>
          <p:cNvPr id="7" name="TextBox 6"/>
          <p:cNvSpPr txBox="1"/>
          <p:nvPr/>
        </p:nvSpPr>
        <p:spPr>
          <a:xfrm>
            <a:off x="1913466" y="5638801"/>
            <a:ext cx="489324" cy="369332"/>
          </a:xfrm>
          <a:prstGeom prst="rect">
            <a:avLst/>
          </a:prstGeom>
          <a:noFill/>
        </p:spPr>
        <p:txBody>
          <a:bodyPr wrap="none" rtlCol="0">
            <a:spAutoFit/>
          </a:bodyPr>
          <a:lstStyle/>
          <a:p>
            <a:r>
              <a:rPr lang="en-US" dirty="0" smtClean="0"/>
              <a:t>-20</a:t>
            </a:r>
            <a:endParaRPr lang="en-US" dirty="0"/>
          </a:p>
        </p:txBody>
      </p:sp>
      <p:sp>
        <p:nvSpPr>
          <p:cNvPr id="8" name="TextBox 7"/>
          <p:cNvSpPr txBox="1"/>
          <p:nvPr/>
        </p:nvSpPr>
        <p:spPr>
          <a:xfrm>
            <a:off x="7367745" y="5638802"/>
            <a:ext cx="418654" cy="369332"/>
          </a:xfrm>
          <a:prstGeom prst="rect">
            <a:avLst/>
          </a:prstGeom>
          <a:noFill/>
        </p:spPr>
        <p:txBody>
          <a:bodyPr wrap="none" rtlCol="0">
            <a:spAutoFit/>
          </a:bodyPr>
          <a:lstStyle/>
          <a:p>
            <a:r>
              <a:rPr lang="en-US" dirty="0" smtClean="0"/>
              <a:t>20</a:t>
            </a:r>
            <a:endParaRPr lang="en-US" dirty="0"/>
          </a:p>
        </p:txBody>
      </p:sp>
      <p:sp>
        <p:nvSpPr>
          <p:cNvPr id="9" name="TextBox 8"/>
          <p:cNvSpPr txBox="1"/>
          <p:nvPr/>
        </p:nvSpPr>
        <p:spPr>
          <a:xfrm>
            <a:off x="6013078" y="5638802"/>
            <a:ext cx="418654" cy="369332"/>
          </a:xfrm>
          <a:prstGeom prst="rect">
            <a:avLst/>
          </a:prstGeom>
          <a:noFill/>
        </p:spPr>
        <p:txBody>
          <a:bodyPr wrap="none" rtlCol="0">
            <a:spAutoFit/>
          </a:bodyPr>
          <a:lstStyle/>
          <a:p>
            <a:r>
              <a:rPr lang="en-US" dirty="0" smtClean="0"/>
              <a:t>10</a:t>
            </a:r>
            <a:endParaRPr lang="en-US" dirty="0"/>
          </a:p>
        </p:txBody>
      </p:sp>
      <p:sp>
        <p:nvSpPr>
          <p:cNvPr id="10" name="TextBox 9"/>
          <p:cNvSpPr txBox="1"/>
          <p:nvPr/>
        </p:nvSpPr>
        <p:spPr>
          <a:xfrm>
            <a:off x="4717679" y="5633537"/>
            <a:ext cx="301660" cy="369332"/>
          </a:xfrm>
          <a:prstGeom prst="rect">
            <a:avLst/>
          </a:prstGeom>
          <a:noFill/>
        </p:spPr>
        <p:txBody>
          <a:bodyPr wrap="none" rtlCol="0">
            <a:spAutoFit/>
          </a:bodyPr>
          <a:lstStyle/>
          <a:p>
            <a:r>
              <a:rPr lang="en-US" dirty="0" smtClean="0"/>
              <a:t>0</a:t>
            </a:r>
            <a:endParaRPr lang="en-US" dirty="0"/>
          </a:p>
        </p:txBody>
      </p:sp>
      <p:sp>
        <p:nvSpPr>
          <p:cNvPr id="2" name="Footer Placeholder 1"/>
          <p:cNvSpPr>
            <a:spLocks noGrp="1"/>
          </p:cNvSpPr>
          <p:nvPr>
            <p:ph type="ftr" sz="quarter" idx="11"/>
          </p:nvPr>
        </p:nvSpPr>
        <p:spPr/>
        <p:txBody>
          <a:bodyPr/>
          <a:lstStyle/>
          <a:p>
            <a:r>
              <a:rPr lang="nl-NL" smtClean="0"/>
              <a:t>Oxford Econ 22.Jan.15</a:t>
            </a:r>
            <a:endParaRPr lang="en-US"/>
          </a:p>
        </p:txBody>
      </p:sp>
      <p:sp>
        <p:nvSpPr>
          <p:cNvPr id="11" name="Slide Number Placeholder 10"/>
          <p:cNvSpPr>
            <a:spLocks noGrp="1"/>
          </p:cNvSpPr>
          <p:nvPr>
            <p:ph type="sldNum" sz="quarter" idx="12"/>
          </p:nvPr>
        </p:nvSpPr>
        <p:spPr/>
        <p:txBody>
          <a:bodyPr/>
          <a:lstStyle/>
          <a:p>
            <a:fld id="{BD10E888-B3FA-F142-B686-335389289F5B}" type="slidenum">
              <a:rPr lang="en-US" smtClean="0"/>
              <a:t>56</a:t>
            </a:fld>
            <a:endParaRPr lang="en-US"/>
          </a:p>
        </p:txBody>
      </p:sp>
    </p:spTree>
    <p:extLst>
      <p:ext uri="{BB962C8B-B14F-4D97-AF65-F5344CB8AC3E}">
        <p14:creationId xmlns:p14="http://schemas.microsoft.com/office/powerpoint/2010/main" val="18057660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518" y="685799"/>
            <a:ext cx="6451600" cy="5524500"/>
          </a:xfrm>
          <a:prstGeom prst="rect">
            <a:avLst/>
          </a:prstGeom>
        </p:spPr>
      </p:pic>
      <p:sp>
        <p:nvSpPr>
          <p:cNvPr id="2" name="Footer Placeholder 1"/>
          <p:cNvSpPr>
            <a:spLocks noGrp="1"/>
          </p:cNvSpPr>
          <p:nvPr>
            <p:ph type="ftr" sz="quarter" idx="11"/>
          </p:nvPr>
        </p:nvSpPr>
        <p:spPr/>
        <p:txBody>
          <a:bodyPr/>
          <a:lstStyle/>
          <a:p>
            <a:r>
              <a:rPr lang="nl-NL" smtClean="0"/>
              <a:t>Oxford Econ 22.Jan.15</a:t>
            </a:r>
            <a:endParaRPr lang="en-US"/>
          </a:p>
        </p:txBody>
      </p:sp>
      <p:sp>
        <p:nvSpPr>
          <p:cNvPr id="3" name="Slide Number Placeholder 2"/>
          <p:cNvSpPr>
            <a:spLocks noGrp="1"/>
          </p:cNvSpPr>
          <p:nvPr>
            <p:ph type="sldNum" sz="quarter" idx="12"/>
          </p:nvPr>
        </p:nvSpPr>
        <p:spPr/>
        <p:txBody>
          <a:bodyPr/>
          <a:lstStyle/>
          <a:p>
            <a:fld id="{BD10E888-B3FA-F142-B686-335389289F5B}" type="slidenum">
              <a:rPr lang="en-US" smtClean="0"/>
              <a:t>57</a:t>
            </a:fld>
            <a:endParaRPr lang="en-US"/>
          </a:p>
        </p:txBody>
      </p:sp>
    </p:spTree>
    <p:extLst>
      <p:ext uri="{BB962C8B-B14F-4D97-AF65-F5344CB8AC3E}">
        <p14:creationId xmlns:p14="http://schemas.microsoft.com/office/powerpoint/2010/main" val="48324400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6054"/>
          <a:stretch/>
        </p:blipFill>
        <p:spPr>
          <a:xfrm>
            <a:off x="1690423" y="1268658"/>
            <a:ext cx="5995310" cy="4869426"/>
          </a:xfrm>
          <a:prstGeom prst="rect">
            <a:avLst/>
          </a:prstGeom>
        </p:spPr>
      </p:pic>
      <p:sp>
        <p:nvSpPr>
          <p:cNvPr id="2" name="Title 1"/>
          <p:cNvSpPr>
            <a:spLocks noGrp="1"/>
          </p:cNvSpPr>
          <p:nvPr>
            <p:ph type="title"/>
          </p:nvPr>
        </p:nvSpPr>
        <p:spPr>
          <a:xfrm>
            <a:off x="457199" y="274638"/>
            <a:ext cx="8422201" cy="715962"/>
          </a:xfrm>
        </p:spPr>
        <p:txBody>
          <a:bodyPr>
            <a:noAutofit/>
          </a:bodyPr>
          <a:lstStyle/>
          <a:p>
            <a:r>
              <a:rPr lang="en-US" sz="3600" dirty="0" smtClean="0"/>
              <a:t>Stronger insula-selling coefficients are associated with more $</a:t>
            </a:r>
            <a:endParaRPr lang="en-US" sz="3600" dirty="0"/>
          </a:p>
        </p:txBody>
      </p:sp>
      <p:sp>
        <p:nvSpPr>
          <p:cNvPr id="3" name="TextBox 2"/>
          <p:cNvSpPr txBox="1"/>
          <p:nvPr/>
        </p:nvSpPr>
        <p:spPr>
          <a:xfrm>
            <a:off x="3191933" y="6341533"/>
            <a:ext cx="2768601" cy="369332"/>
          </a:xfrm>
          <a:prstGeom prst="rect">
            <a:avLst/>
          </a:prstGeom>
          <a:solidFill>
            <a:schemeClr val="bg1"/>
          </a:solidFill>
        </p:spPr>
        <p:txBody>
          <a:bodyPr wrap="square" rtlCol="0">
            <a:spAutoFit/>
          </a:bodyPr>
          <a:lstStyle/>
          <a:p>
            <a:pPr algn="ctr"/>
            <a:r>
              <a:rPr lang="en-US" dirty="0" err="1" smtClean="0"/>
              <a:t>rAIns</a:t>
            </a:r>
            <a:r>
              <a:rPr lang="en-US" dirty="0" smtClean="0"/>
              <a:t>-Selling association</a:t>
            </a:r>
            <a:endParaRPr lang="en-US" dirty="0"/>
          </a:p>
        </p:txBody>
      </p:sp>
      <p:sp>
        <p:nvSpPr>
          <p:cNvPr id="4" name="Footer Placeholder 3"/>
          <p:cNvSpPr>
            <a:spLocks noGrp="1"/>
          </p:cNvSpPr>
          <p:nvPr>
            <p:ph type="ftr" sz="quarter" idx="11"/>
          </p:nvPr>
        </p:nvSpPr>
        <p:spPr>
          <a:xfrm>
            <a:off x="3358162" y="6173789"/>
            <a:ext cx="2895600" cy="365125"/>
          </a:xfrm>
        </p:spPr>
        <p:txBody>
          <a:bodyPr/>
          <a:lstStyle/>
          <a:p>
            <a:r>
              <a:rPr lang="nl-NL" smtClean="0"/>
              <a:t>Oxford Econ 22.Jan.15</a:t>
            </a:r>
            <a:endParaRPr lang="en-US" dirty="0"/>
          </a:p>
        </p:txBody>
      </p:sp>
      <p:sp>
        <p:nvSpPr>
          <p:cNvPr id="6" name="Slide Number Placeholder 5"/>
          <p:cNvSpPr>
            <a:spLocks noGrp="1"/>
          </p:cNvSpPr>
          <p:nvPr>
            <p:ph type="sldNum" sz="quarter" idx="12"/>
          </p:nvPr>
        </p:nvSpPr>
        <p:spPr/>
        <p:txBody>
          <a:bodyPr/>
          <a:lstStyle/>
          <a:p>
            <a:fld id="{BD10E888-B3FA-F142-B686-335389289F5B}" type="slidenum">
              <a:rPr lang="en-US" smtClean="0"/>
              <a:t>58</a:t>
            </a:fld>
            <a:endParaRPr lang="en-US"/>
          </a:p>
        </p:txBody>
      </p:sp>
    </p:spTree>
    <p:extLst>
      <p:ext uri="{BB962C8B-B14F-4D97-AF65-F5344CB8AC3E}">
        <p14:creationId xmlns:p14="http://schemas.microsoft.com/office/powerpoint/2010/main" val="122487306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926"/>
          </a:xfrm>
        </p:spPr>
        <p:txBody>
          <a:bodyPr>
            <a:normAutofit fontScale="90000"/>
          </a:bodyPr>
          <a:lstStyle/>
          <a:p>
            <a:r>
              <a:rPr lang="en-US" dirty="0" smtClean="0"/>
              <a:t>Conclusion: Why care about </a:t>
            </a:r>
            <a:r>
              <a:rPr lang="en-US" i="1" dirty="0" smtClean="0"/>
              <a:t>where</a:t>
            </a:r>
            <a:r>
              <a:rPr lang="en-US" dirty="0" smtClean="0"/>
              <a:t>? </a:t>
            </a:r>
            <a:endParaRPr lang="en-US" dirty="0"/>
          </a:p>
        </p:txBody>
      </p:sp>
      <p:sp>
        <p:nvSpPr>
          <p:cNvPr id="3" name="Content Placeholder 2"/>
          <p:cNvSpPr>
            <a:spLocks noGrp="1"/>
          </p:cNvSpPr>
          <p:nvPr>
            <p:ph idx="1"/>
          </p:nvPr>
        </p:nvSpPr>
        <p:spPr>
          <a:xfrm>
            <a:off x="226793" y="1484052"/>
            <a:ext cx="8833577" cy="4642114"/>
          </a:xfrm>
        </p:spPr>
        <p:txBody>
          <a:bodyPr>
            <a:normAutofit/>
          </a:bodyPr>
          <a:lstStyle/>
          <a:p>
            <a:r>
              <a:rPr lang="en-US" sz="2800" dirty="0"/>
              <a:t>Individual differences </a:t>
            </a:r>
            <a:r>
              <a:rPr lang="en-US" sz="2000" dirty="0"/>
              <a:t>(gray </a:t>
            </a:r>
            <a:r>
              <a:rPr lang="en-US" sz="2000" dirty="0" smtClean="0"/>
              <a:t>matter volume </a:t>
            </a:r>
            <a:r>
              <a:rPr lang="en-US" sz="2000" dirty="0"/>
              <a:t>etc.)</a:t>
            </a:r>
          </a:p>
          <a:p>
            <a:r>
              <a:rPr lang="en-US" sz="2800" dirty="0" smtClean="0"/>
              <a:t>Cross-method predictions check fMRI-based hypothesis:</a:t>
            </a:r>
          </a:p>
          <a:p>
            <a:pPr lvl="1"/>
            <a:r>
              <a:rPr lang="en-US" sz="2400" dirty="0" smtClean="0"/>
              <a:t>ROIs are targets of different neurotransmitters, hormones</a:t>
            </a:r>
          </a:p>
          <a:p>
            <a:pPr lvl="1"/>
            <a:r>
              <a:rPr lang="en-US" sz="2400" dirty="0" smtClean="0"/>
              <a:t>Differential human development in different regions</a:t>
            </a:r>
          </a:p>
          <a:p>
            <a:pPr lvl="1"/>
            <a:r>
              <a:rPr lang="en-US" sz="2400" dirty="0"/>
              <a:t>t</a:t>
            </a:r>
            <a:r>
              <a:rPr lang="en-US" sz="2400" dirty="0" smtClean="0"/>
              <a:t>argets for causal stimulation (e.g. TMS, </a:t>
            </a:r>
            <a:r>
              <a:rPr lang="en-US" sz="2400" dirty="0" err="1" smtClean="0"/>
              <a:t>tDCS</a:t>
            </a:r>
            <a:r>
              <a:rPr lang="en-US" sz="2400" dirty="0" smtClean="0"/>
              <a:t>)</a:t>
            </a:r>
          </a:p>
          <a:p>
            <a:r>
              <a:rPr lang="en-US" sz="2800" dirty="0" smtClean="0"/>
              <a:t>Evidence of function of ROIs makes field predictions</a:t>
            </a:r>
          </a:p>
          <a:p>
            <a:pPr marL="456958" lvl="1" indent="0">
              <a:buNone/>
            </a:pPr>
            <a:r>
              <a:rPr lang="en-US" sz="2400" dirty="0" smtClean="0">
                <a:sym typeface="Wingdings"/>
              </a:rPr>
              <a:t>					   insula    ?  selling          (this study)</a:t>
            </a:r>
          </a:p>
          <a:p>
            <a:pPr marL="456958" lvl="1" indent="0">
              <a:buNone/>
            </a:pPr>
            <a:r>
              <a:rPr lang="en-US" sz="2400" dirty="0">
                <a:sym typeface="Wingdings"/>
              </a:rPr>
              <a:t>S           insula                                             </a:t>
            </a:r>
            <a:r>
              <a:rPr lang="en-US" sz="2400" dirty="0" smtClean="0">
                <a:sym typeface="Wingdings"/>
              </a:rPr>
              <a:t>     (</a:t>
            </a:r>
            <a:r>
              <a:rPr lang="en-US" sz="2400" dirty="0">
                <a:sym typeface="Wingdings"/>
              </a:rPr>
              <a:t>other studies</a:t>
            </a:r>
            <a:r>
              <a:rPr lang="en-US" sz="2400" dirty="0" smtClean="0">
                <a:sym typeface="Wingdings"/>
              </a:rPr>
              <a:t>)</a:t>
            </a:r>
          </a:p>
          <a:p>
            <a:pPr marL="456958" lvl="1" indent="0">
              <a:buNone/>
            </a:pPr>
            <a:r>
              <a:rPr lang="en-US" sz="2400" dirty="0" smtClean="0"/>
              <a:t>(S)</a:t>
            </a:r>
            <a:r>
              <a:rPr lang="en-US" sz="2400" dirty="0" err="1" smtClean="0"/>
              <a:t>timulus</a:t>
            </a:r>
            <a:r>
              <a:rPr lang="en-US" sz="2400" dirty="0" smtClean="0">
                <a:sym typeface="Wingdings"/>
              </a:rPr>
              <a:t>   insula </a:t>
            </a:r>
            <a:r>
              <a:rPr lang="en-US" sz="2400" dirty="0">
                <a:sym typeface="Wingdings"/>
              </a:rPr>
              <a:t>activity  </a:t>
            </a:r>
            <a:r>
              <a:rPr lang="en-US" sz="2400" dirty="0" smtClean="0">
                <a:sym typeface="Wingdings"/>
              </a:rPr>
              <a:t>behavior      (</a:t>
            </a:r>
            <a:r>
              <a:rPr lang="en-US" sz="2400" i="1" dirty="0" smtClean="0">
                <a:sym typeface="Wingdings"/>
              </a:rPr>
              <a:t>possible incidental </a:t>
            </a:r>
            <a:r>
              <a:rPr lang="en-US" sz="2400" i="1" dirty="0" err="1" smtClean="0">
                <a:sym typeface="Wingdings"/>
              </a:rPr>
              <a:t>fx</a:t>
            </a:r>
            <a:r>
              <a:rPr lang="en-US" sz="2400" dirty="0" smtClean="0">
                <a:sym typeface="Wingdings"/>
              </a:rPr>
              <a:t>)</a:t>
            </a:r>
          </a:p>
          <a:p>
            <a:pPr marL="456958" lvl="1" indent="0">
              <a:buNone/>
            </a:pPr>
            <a:r>
              <a:rPr lang="en-US" sz="2400" dirty="0" smtClean="0">
                <a:sym typeface="Wingdings"/>
              </a:rPr>
              <a:t>(S)</a:t>
            </a:r>
            <a:r>
              <a:rPr lang="en-US" sz="2400" dirty="0" err="1" smtClean="0">
                <a:sym typeface="Wingdings"/>
              </a:rPr>
              <a:t>Timulus</a:t>
            </a:r>
            <a:r>
              <a:rPr lang="en-US" sz="2400" dirty="0" smtClean="0">
                <a:sym typeface="Wingdings"/>
              </a:rPr>
              <a:t>                                 behavior      (test w/ field data)</a:t>
            </a:r>
            <a:endParaRPr lang="en-US" sz="2400" dirty="0">
              <a:sym typeface="Wingdings"/>
            </a:endParaRPr>
          </a:p>
          <a:p>
            <a:pPr marL="456958" lvl="1" indent="0">
              <a:buNone/>
            </a:pPr>
            <a:endParaRPr lang="en-US" sz="2400" dirty="0" smtClean="0">
              <a:sym typeface="Wingdings"/>
            </a:endParaRPr>
          </a:p>
          <a:p>
            <a:pPr lvl="1"/>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59</a:t>
            </a:fld>
            <a:endParaRPr lang="en-US"/>
          </a:p>
        </p:txBody>
      </p:sp>
    </p:spTree>
    <p:extLst>
      <p:ext uri="{BB962C8B-B14F-4D97-AF65-F5344CB8AC3E}">
        <p14:creationId xmlns:p14="http://schemas.microsoft.com/office/powerpoint/2010/main" val="11997523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theories (cont’d)</a:t>
            </a:r>
            <a:endParaRPr lang="en-US" dirty="0"/>
          </a:p>
        </p:txBody>
      </p:sp>
      <p:sp>
        <p:nvSpPr>
          <p:cNvPr id="3" name="Content Placeholder 2"/>
          <p:cNvSpPr>
            <a:spLocks noGrp="1"/>
          </p:cNvSpPr>
          <p:nvPr>
            <p:ph idx="1"/>
          </p:nvPr>
        </p:nvSpPr>
        <p:spPr/>
        <p:txBody>
          <a:bodyPr/>
          <a:lstStyle/>
          <a:p>
            <a:r>
              <a:rPr lang="en-US" sz="2800" dirty="0" smtClean="0"/>
              <a:t>Media coverage</a:t>
            </a:r>
          </a:p>
          <a:p>
            <a:pPr lvl="1">
              <a:buFont typeface="Arial"/>
              <a:buChar char="•"/>
            </a:pPr>
            <a:r>
              <a:rPr lang="en-US" sz="1600" dirty="0" err="1" smtClean="0"/>
              <a:t>Dyck</a:t>
            </a:r>
            <a:r>
              <a:rPr lang="en-US" sz="1600" dirty="0"/>
              <a:t>,</a:t>
            </a:r>
            <a:r>
              <a:rPr lang="en-US" sz="1600" dirty="0" smtClean="0"/>
              <a:t> </a:t>
            </a:r>
            <a:r>
              <a:rPr lang="en-US" sz="1600" dirty="0" err="1" smtClean="0"/>
              <a:t>Zingales</a:t>
            </a:r>
            <a:r>
              <a:rPr lang="en-US" sz="1600" dirty="0" smtClean="0"/>
              <a:t>, 03; </a:t>
            </a:r>
            <a:r>
              <a:rPr lang="en-US" sz="1600" dirty="0" err="1" smtClean="0"/>
              <a:t>Veldkamp</a:t>
            </a:r>
            <a:r>
              <a:rPr lang="en-US" sz="1600" dirty="0" smtClean="0"/>
              <a:t>, 06; </a:t>
            </a:r>
            <a:r>
              <a:rPr lang="en-US" sz="1600" dirty="0" err="1" smtClean="0"/>
              <a:t>Tetlock</a:t>
            </a:r>
            <a:r>
              <a:rPr lang="en-US" sz="1600" dirty="0" smtClean="0"/>
              <a:t>, 07; Bhattacharya+</a:t>
            </a:r>
            <a:r>
              <a:rPr lang="tr-TR" sz="1600" dirty="0"/>
              <a:t> </a:t>
            </a:r>
            <a:r>
              <a:rPr lang="tr-TR" sz="1600" dirty="0" smtClean="0"/>
              <a:t>09</a:t>
            </a:r>
            <a:endParaRPr lang="en-US" sz="1600" dirty="0" smtClean="0"/>
          </a:p>
          <a:p>
            <a:pPr marL="342900" indent="-342900"/>
            <a:r>
              <a:rPr lang="en-US" sz="2800" dirty="0" smtClean="0"/>
              <a:t>Non-common </a:t>
            </a:r>
            <a:r>
              <a:rPr lang="en-US" sz="2800" dirty="0"/>
              <a:t>knowledge or opinion asynchrony</a:t>
            </a:r>
          </a:p>
          <a:p>
            <a:pPr marL="742707" lvl="1" indent="-285750">
              <a:buFont typeface="Arial"/>
              <a:buChar char="•"/>
            </a:pPr>
            <a:r>
              <a:rPr lang="en-US" sz="1700" dirty="0"/>
              <a:t>Allen, Morris, </a:t>
            </a:r>
            <a:r>
              <a:rPr lang="en-US" sz="1700" dirty="0" err="1"/>
              <a:t>Postlewaite</a:t>
            </a:r>
            <a:r>
              <a:rPr lang="en-US" sz="1700" dirty="0"/>
              <a:t> 93; Abreu </a:t>
            </a:r>
            <a:r>
              <a:rPr lang="en-US" sz="1700" dirty="0" err="1"/>
              <a:t>Brunnermeier</a:t>
            </a:r>
            <a:r>
              <a:rPr lang="en-US" sz="1700" dirty="0"/>
              <a:t>, 03</a:t>
            </a:r>
          </a:p>
          <a:p>
            <a:pPr marL="342900" indent="-342900"/>
            <a:r>
              <a:rPr lang="en-US" sz="2800" dirty="0"/>
              <a:t>Information processing </a:t>
            </a:r>
            <a:endParaRPr lang="en-US" sz="2800" dirty="0" smtClean="0"/>
          </a:p>
          <a:p>
            <a:pPr marL="742738" lvl="1" indent="-342900">
              <a:buFont typeface="Arial"/>
              <a:buChar char="•"/>
            </a:pPr>
            <a:r>
              <a:rPr lang="en-US" sz="2400" dirty="0"/>
              <a:t>feedback trading </a:t>
            </a:r>
            <a:r>
              <a:rPr lang="en-US" sz="1600" dirty="0"/>
              <a:t>(DeLong+ 90)</a:t>
            </a:r>
          </a:p>
          <a:p>
            <a:pPr marL="742738" lvl="1" indent="-342900">
              <a:buFont typeface="Arial"/>
              <a:buChar char="•"/>
            </a:pPr>
            <a:r>
              <a:rPr lang="en-US" sz="2400" dirty="0"/>
              <a:t>o</a:t>
            </a:r>
            <a:r>
              <a:rPr lang="en-US" sz="2400" dirty="0" smtClean="0"/>
              <a:t>verconfidence + short sale constraint </a:t>
            </a:r>
            <a:r>
              <a:rPr lang="en-US" sz="1600" dirty="0"/>
              <a:t>(</a:t>
            </a:r>
            <a:r>
              <a:rPr lang="en-US" sz="1600" dirty="0" err="1"/>
              <a:t>Scheinkman</a:t>
            </a:r>
            <a:r>
              <a:rPr lang="en-US" sz="1600" dirty="0"/>
              <a:t> </a:t>
            </a:r>
            <a:r>
              <a:rPr lang="en-US" sz="1600" dirty="0" err="1" smtClean="0"/>
              <a:t>Xiong</a:t>
            </a:r>
            <a:r>
              <a:rPr lang="en-US" sz="1600" dirty="0" smtClean="0"/>
              <a:t> 03)</a:t>
            </a:r>
            <a:endParaRPr lang="en-US" sz="1600" dirty="0"/>
          </a:p>
          <a:p>
            <a:pPr marL="799857" lvl="1" indent="-342900">
              <a:buFont typeface="Arial"/>
              <a:buChar char="•"/>
            </a:pPr>
            <a:r>
              <a:rPr lang="en-US" sz="2400" dirty="0" smtClean="0"/>
              <a:t>“</a:t>
            </a:r>
            <a:r>
              <a:rPr lang="en-US" sz="2400" dirty="0"/>
              <a:t>coarse” updating of market sentiment </a:t>
            </a:r>
            <a:r>
              <a:rPr lang="en-US" sz="1600" dirty="0"/>
              <a:t>(Bianchi </a:t>
            </a:r>
            <a:r>
              <a:rPr lang="en-US" sz="1600" dirty="0" err="1"/>
              <a:t>Jehiel</a:t>
            </a:r>
            <a:r>
              <a:rPr lang="en-US" sz="1600" dirty="0"/>
              <a:t> </a:t>
            </a:r>
            <a:r>
              <a:rPr lang="en-US" sz="1600" dirty="0" smtClean="0"/>
              <a:t>10)</a:t>
            </a:r>
          </a:p>
          <a:p>
            <a:pPr marL="400019" indent="-342900"/>
            <a:r>
              <a:rPr lang="en-US" sz="2800" dirty="0" smtClean="0"/>
              <a:t>Experimental design turns off </a:t>
            </a:r>
            <a:r>
              <a:rPr lang="en-US" sz="2800" i="1" dirty="0" smtClean="0"/>
              <a:t>all</a:t>
            </a:r>
            <a:r>
              <a:rPr lang="en-US" sz="2800" dirty="0" smtClean="0"/>
              <a:t> mechanisms except (</a:t>
            </a:r>
            <a:r>
              <a:rPr lang="en-US" sz="2800" dirty="0" err="1" smtClean="0"/>
              <a:t>endogeneous</a:t>
            </a:r>
            <a:r>
              <a:rPr lang="en-US" sz="2800" dirty="0" smtClean="0"/>
              <a:t>) information processing</a:t>
            </a:r>
            <a:endParaRPr lang="en-US" sz="2800" dirty="0"/>
          </a:p>
          <a:p>
            <a:endParaRPr lang="en-US"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6</a:t>
            </a:fld>
            <a:endParaRPr lang="en-US"/>
          </a:p>
        </p:txBody>
      </p:sp>
    </p:spTree>
    <p:extLst>
      <p:ext uri="{BB962C8B-B14F-4D97-AF65-F5344CB8AC3E}">
        <p14:creationId xmlns:p14="http://schemas.microsoft.com/office/powerpoint/2010/main" val="117671042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r>
              <a:rPr lang="en-US" dirty="0" err="1" smtClean="0"/>
              <a:t>NAcc</a:t>
            </a:r>
            <a:endParaRPr lang="en-US" dirty="0"/>
          </a:p>
        </p:txBody>
      </p:sp>
      <p:sp>
        <p:nvSpPr>
          <p:cNvPr id="3" name="Content Placeholder 2"/>
          <p:cNvSpPr>
            <a:spLocks noGrp="1"/>
          </p:cNvSpPr>
          <p:nvPr>
            <p:ph idx="1"/>
          </p:nvPr>
        </p:nvSpPr>
        <p:spPr/>
        <p:txBody>
          <a:bodyPr>
            <a:normAutofit/>
          </a:bodyPr>
          <a:lstStyle/>
          <a:p>
            <a:r>
              <a:rPr lang="en-US" dirty="0" smtClean="0"/>
              <a:t>We connect bubble buying to </a:t>
            </a:r>
            <a:r>
              <a:rPr lang="en-US" dirty="0" err="1" smtClean="0"/>
              <a:t>NAcc</a:t>
            </a:r>
            <a:r>
              <a:rPr lang="en-US" dirty="0" smtClean="0"/>
              <a:t> </a:t>
            </a:r>
          </a:p>
          <a:p>
            <a:r>
              <a:rPr lang="en-US" dirty="0" err="1" smtClean="0"/>
              <a:t>NAcc</a:t>
            </a:r>
            <a:r>
              <a:rPr lang="en-US" dirty="0" smtClean="0"/>
              <a:t> involved in drug addiction and behavioral disorders e.g. compulsive gambling</a:t>
            </a:r>
          </a:p>
          <a:p>
            <a:r>
              <a:rPr lang="en-US" dirty="0" smtClean="0"/>
              <a:t>Think about bubbles as a collective behavioral pathology</a:t>
            </a:r>
          </a:p>
          <a:p>
            <a:r>
              <a:rPr lang="en-US" dirty="0" smtClean="0"/>
              <a:t>Common biological foundations with addiction and impulse control disorders</a:t>
            </a:r>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60</a:t>
            </a:fld>
            <a:endParaRPr lang="en-US"/>
          </a:p>
        </p:txBody>
      </p:sp>
    </p:spTree>
    <p:extLst>
      <p:ext uri="{BB962C8B-B14F-4D97-AF65-F5344CB8AC3E}">
        <p14:creationId xmlns:p14="http://schemas.microsoft.com/office/powerpoint/2010/main" val="180359297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Insula</a:t>
            </a:r>
            <a:endParaRPr lang="en-US" dirty="0"/>
          </a:p>
        </p:txBody>
      </p:sp>
      <p:sp>
        <p:nvSpPr>
          <p:cNvPr id="3" name="Content Placeholder 2"/>
          <p:cNvSpPr>
            <a:spLocks noGrp="1"/>
          </p:cNvSpPr>
          <p:nvPr>
            <p:ph idx="1"/>
          </p:nvPr>
        </p:nvSpPr>
        <p:spPr/>
        <p:txBody>
          <a:bodyPr>
            <a:normAutofit/>
          </a:bodyPr>
          <a:lstStyle/>
          <a:p>
            <a:r>
              <a:rPr lang="en-US" dirty="0" smtClean="0"/>
              <a:t>We find evidence for a neural “early warning” signal in the right anterior insula</a:t>
            </a:r>
          </a:p>
          <a:p>
            <a:r>
              <a:rPr lang="en-US" dirty="0" smtClean="0"/>
              <a:t>Insula activity associated with awareness of bodily states, pain, risk, gut feelings &amp; emotion</a:t>
            </a:r>
          </a:p>
          <a:p>
            <a:r>
              <a:rPr lang="en-US" dirty="0" smtClean="0"/>
              <a:t>Suggests causal changes that increase insula activity could reduce bubbles</a:t>
            </a:r>
            <a:endParaRPr lang="en-US"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61</a:t>
            </a:fld>
            <a:endParaRPr lang="en-US"/>
          </a:p>
        </p:txBody>
      </p:sp>
    </p:spTree>
    <p:extLst>
      <p:ext uri="{BB962C8B-B14F-4D97-AF65-F5344CB8AC3E}">
        <p14:creationId xmlns:p14="http://schemas.microsoft.com/office/powerpoint/2010/main" val="148902512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Bonus finding 1: Fast buying is associated with poor performance</a:t>
            </a:r>
            <a:endParaRPr lang="en-US" dirty="0"/>
          </a:p>
        </p:txBody>
      </p:sp>
      <p:pic>
        <p:nvPicPr>
          <p:cNvPr id="4" name="Content Placeholder 3"/>
          <p:cNvPicPr>
            <a:picLocks noGrp="1" noChangeAspect="1"/>
          </p:cNvPicPr>
          <p:nvPr>
            <p:ph idx="1"/>
          </p:nvPr>
        </p:nvPicPr>
        <p:blipFill>
          <a:blip r:embed="rId2"/>
          <a:srcRect l="-23185" r="-23185"/>
          <a:stretch>
            <a:fillRect/>
          </a:stretch>
        </p:blipFill>
        <p:spPr>
          <a:xfrm>
            <a:off x="-1028229" y="1977256"/>
            <a:ext cx="6502034" cy="3575868"/>
          </a:xfrm>
        </p:spPr>
      </p:pic>
      <p:pic>
        <p:nvPicPr>
          <p:cNvPr id="6" name="Picture 5"/>
          <p:cNvPicPr>
            <a:picLocks noChangeAspect="1"/>
          </p:cNvPicPr>
          <p:nvPr/>
        </p:nvPicPr>
        <p:blipFill>
          <a:blip r:embed="rId3"/>
          <a:stretch>
            <a:fillRect/>
          </a:stretch>
        </p:blipFill>
        <p:spPr>
          <a:xfrm>
            <a:off x="4572568" y="1977256"/>
            <a:ext cx="4114232" cy="3356123"/>
          </a:xfrm>
          <a:prstGeom prst="rect">
            <a:avLst/>
          </a:prstGeom>
        </p:spPr>
      </p:pic>
      <p:cxnSp>
        <p:nvCxnSpPr>
          <p:cNvPr id="8" name="Straight Arrow Connector 7"/>
          <p:cNvCxnSpPr/>
          <p:nvPr/>
        </p:nvCxnSpPr>
        <p:spPr>
          <a:xfrm flipH="1" flipV="1">
            <a:off x="1587303" y="3674232"/>
            <a:ext cx="1383221" cy="2131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403631" y="5806194"/>
            <a:ext cx="3469391" cy="369332"/>
          </a:xfrm>
          <a:prstGeom prst="rect">
            <a:avLst/>
          </a:prstGeom>
          <a:noFill/>
          <a:ln>
            <a:solidFill>
              <a:srgbClr val="3366FF"/>
            </a:solidFill>
          </a:ln>
        </p:spPr>
        <p:txBody>
          <a:bodyPr wrap="square" rtlCol="0">
            <a:spAutoFit/>
          </a:bodyPr>
          <a:lstStyle/>
          <a:p>
            <a:r>
              <a:rPr lang="en-US" dirty="0" smtClean="0">
                <a:solidFill>
                  <a:srgbClr val="0000FF"/>
                </a:solidFill>
              </a:rPr>
              <a:t>Buy RT </a:t>
            </a:r>
            <a:r>
              <a:rPr lang="en-US" dirty="0" smtClean="0"/>
              <a:t>&lt;&lt; </a:t>
            </a:r>
            <a:r>
              <a:rPr lang="en-US" dirty="0" smtClean="0">
                <a:solidFill>
                  <a:srgbClr val="008000"/>
                </a:solidFill>
              </a:rPr>
              <a:t>Sell RT </a:t>
            </a:r>
            <a:endParaRPr lang="en-US" dirty="0">
              <a:solidFill>
                <a:srgbClr val="008000"/>
              </a:solidFill>
            </a:endParaRPr>
          </a:p>
        </p:txBody>
      </p:sp>
      <p:sp>
        <p:nvSpPr>
          <p:cNvPr id="3" name="Footer Placeholder 2"/>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62</a:t>
            </a:fld>
            <a:endParaRPr lang="en-US"/>
          </a:p>
        </p:txBody>
      </p:sp>
    </p:spTree>
    <p:extLst>
      <p:ext uri="{BB962C8B-B14F-4D97-AF65-F5344CB8AC3E}">
        <p14:creationId xmlns:p14="http://schemas.microsoft.com/office/powerpoint/2010/main" val="240520262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0460"/>
          </a:xfrm>
        </p:spPr>
        <p:txBody>
          <a:bodyPr>
            <a:noAutofit/>
          </a:bodyPr>
          <a:lstStyle/>
          <a:p>
            <a:r>
              <a:rPr lang="en-US" sz="3600" dirty="0"/>
              <a:t>Bonus finding 2: Stronger neural response to SOLD than to BOUGHT</a:t>
            </a:r>
          </a:p>
        </p:txBody>
      </p:sp>
      <p:pic>
        <p:nvPicPr>
          <p:cNvPr id="4" name="Content Placeholder 3"/>
          <p:cNvPicPr>
            <a:picLocks noGrp="1" noChangeAspect="1"/>
          </p:cNvPicPr>
          <p:nvPr>
            <p:ph idx="1"/>
          </p:nvPr>
        </p:nvPicPr>
        <p:blipFill>
          <a:blip r:embed="rId2"/>
          <a:srcRect l="6" r="6"/>
          <a:stretch>
            <a:fillRect/>
          </a:stretch>
        </p:blipFill>
        <p:spPr>
          <a:xfrm>
            <a:off x="457200" y="1435970"/>
            <a:ext cx="8229600" cy="4525963"/>
          </a:xfrm>
        </p:spPr>
      </p:pic>
      <p:sp>
        <p:nvSpPr>
          <p:cNvPr id="3" name="Footer Placeholder 2"/>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63</a:t>
            </a:fld>
            <a:endParaRPr lang="en-US"/>
          </a:p>
        </p:txBody>
      </p:sp>
    </p:spTree>
    <p:extLst>
      <p:ext uri="{BB962C8B-B14F-4D97-AF65-F5344CB8AC3E}">
        <p14:creationId xmlns:p14="http://schemas.microsoft.com/office/powerpoint/2010/main" val="36625252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Encoding “realization utility” from selling for capital gain </a:t>
            </a:r>
            <a:r>
              <a:rPr lang="en-US" sz="2000" dirty="0" smtClean="0"/>
              <a:t>(</a:t>
            </a:r>
            <a:r>
              <a:rPr lang="en-US" sz="2000" dirty="0" err="1" smtClean="0"/>
              <a:t>Frydman</a:t>
            </a:r>
            <a:r>
              <a:rPr lang="en-US" sz="2000" dirty="0" smtClean="0"/>
              <a:t>, Camerer, </a:t>
            </a:r>
            <a:r>
              <a:rPr lang="en-US" sz="2000" dirty="0" err="1" smtClean="0"/>
              <a:t>Barberis</a:t>
            </a:r>
            <a:r>
              <a:rPr lang="en-US" sz="2000" dirty="0" smtClean="0"/>
              <a:t>, Rangel JF in press)</a:t>
            </a:r>
            <a:endParaRPr lang="en-US" sz="2000" dirty="0"/>
          </a:p>
        </p:txBody>
      </p:sp>
      <p:pic>
        <p:nvPicPr>
          <p:cNvPr id="4" name="Content Placeholder 3"/>
          <p:cNvPicPr>
            <a:picLocks noGrp="1" noChangeAspect="1"/>
          </p:cNvPicPr>
          <p:nvPr>
            <p:ph idx="1"/>
          </p:nvPr>
        </p:nvPicPr>
        <p:blipFill>
          <a:blip r:embed="rId3"/>
          <a:srcRect l="-44891" r="-44891"/>
          <a:stretch>
            <a:fillRect/>
          </a:stretch>
        </p:blipFill>
        <p:spPr/>
      </p:pic>
      <p:sp>
        <p:nvSpPr>
          <p:cNvPr id="3" name="Footer Placeholder 2"/>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64</a:t>
            </a:fld>
            <a:endParaRPr lang="en-US"/>
          </a:p>
        </p:txBody>
      </p:sp>
    </p:spTree>
    <p:extLst>
      <p:ext uri="{BB962C8B-B14F-4D97-AF65-F5344CB8AC3E}">
        <p14:creationId xmlns:p14="http://schemas.microsoft.com/office/powerpoint/2010/main" val="9425859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328" y="274638"/>
            <a:ext cx="8128471" cy="568413"/>
          </a:xfrm>
        </p:spPr>
        <p:txBody>
          <a:bodyPr>
            <a:noAutofit/>
          </a:bodyPr>
          <a:lstStyle/>
          <a:p>
            <a:r>
              <a:rPr lang="en-US" sz="3200" dirty="0" smtClean="0"/>
              <a:t>In this study, selling activates a similar OFC region (x=22, y=48, z=-10) </a:t>
            </a:r>
            <a:endParaRPr lang="en-US" sz="3200" dirty="0"/>
          </a:p>
        </p:txBody>
      </p:sp>
      <p:pic>
        <p:nvPicPr>
          <p:cNvPr id="4" name="Content Placeholder 3"/>
          <p:cNvPicPr>
            <a:picLocks noGrp="1" noChangeAspect="1"/>
          </p:cNvPicPr>
          <p:nvPr>
            <p:ph idx="1"/>
          </p:nvPr>
        </p:nvPicPr>
        <p:blipFill>
          <a:blip r:embed="rId3"/>
          <a:srcRect l="-10001" r="-10001"/>
          <a:stretch>
            <a:fillRect/>
          </a:stretch>
        </p:blipFill>
        <p:spPr>
          <a:xfrm>
            <a:off x="998969" y="1065512"/>
            <a:ext cx="7687830" cy="4228010"/>
          </a:xfrm>
        </p:spPr>
      </p:pic>
      <p:pic>
        <p:nvPicPr>
          <p:cNvPr id="5" name="Picture 4"/>
          <p:cNvPicPr>
            <a:picLocks noChangeAspect="1"/>
          </p:cNvPicPr>
          <p:nvPr/>
        </p:nvPicPr>
        <p:blipFill>
          <a:blip r:embed="rId4"/>
          <a:stretch>
            <a:fillRect/>
          </a:stretch>
        </p:blipFill>
        <p:spPr>
          <a:xfrm>
            <a:off x="0" y="5195523"/>
            <a:ext cx="9144000" cy="395951"/>
          </a:xfrm>
          <a:prstGeom prst="rect">
            <a:avLst/>
          </a:prstGeom>
        </p:spPr>
      </p:pic>
      <p:sp>
        <p:nvSpPr>
          <p:cNvPr id="3" name="Footer Placeholder 2"/>
          <p:cNvSpPr>
            <a:spLocks noGrp="1"/>
          </p:cNvSpPr>
          <p:nvPr>
            <p:ph type="ftr" sz="quarter" idx="11"/>
          </p:nvPr>
        </p:nvSpPr>
        <p:spPr/>
        <p:txBody>
          <a:bodyPr/>
          <a:lstStyle/>
          <a:p>
            <a:r>
              <a:rPr lang="nl-NL" smtClean="0"/>
              <a:t>Oxford Econ 22.Jan.15</a:t>
            </a:r>
            <a:endParaRPr lang="en-US"/>
          </a:p>
        </p:txBody>
      </p:sp>
      <p:sp>
        <p:nvSpPr>
          <p:cNvPr id="6" name="Slide Number Placeholder 5"/>
          <p:cNvSpPr>
            <a:spLocks noGrp="1"/>
          </p:cNvSpPr>
          <p:nvPr>
            <p:ph type="sldNum" sz="quarter" idx="12"/>
          </p:nvPr>
        </p:nvSpPr>
        <p:spPr/>
        <p:txBody>
          <a:bodyPr/>
          <a:lstStyle/>
          <a:p>
            <a:fld id="{BD10E888-B3FA-F142-B686-335389289F5B}" type="slidenum">
              <a:rPr lang="en-US" smtClean="0"/>
              <a:t>65</a:t>
            </a:fld>
            <a:endParaRPr lang="en-US"/>
          </a:p>
        </p:txBody>
      </p:sp>
    </p:spTree>
    <p:extLst>
      <p:ext uri="{BB962C8B-B14F-4D97-AF65-F5344CB8AC3E}">
        <p14:creationId xmlns:p14="http://schemas.microsoft.com/office/powerpoint/2010/main" val="2062870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Bonus finding 3: Trading strategies based on (historical) prices only</a:t>
            </a:r>
            <a:endParaRPr lang="en-US" dirty="0"/>
          </a:p>
        </p:txBody>
      </p:sp>
      <p:sp>
        <p:nvSpPr>
          <p:cNvPr id="3" name="Content Placeholder 2"/>
          <p:cNvSpPr>
            <a:spLocks noGrp="1"/>
          </p:cNvSpPr>
          <p:nvPr>
            <p:ph idx="1"/>
          </p:nvPr>
        </p:nvSpPr>
        <p:spPr/>
        <p:txBody>
          <a:bodyPr>
            <a:normAutofit lnSpcReduction="10000"/>
          </a:bodyPr>
          <a:lstStyle/>
          <a:p>
            <a:r>
              <a:rPr lang="en-US" dirty="0" smtClean="0"/>
              <a:t>Price changes are generally monotonic with one turning point</a:t>
            </a:r>
          </a:p>
          <a:p>
            <a:r>
              <a:rPr lang="en-US" dirty="0" smtClean="0"/>
              <a:t>Policy: </a:t>
            </a:r>
          </a:p>
          <a:p>
            <a:pPr lvl="1"/>
            <a:r>
              <a:rPr lang="en-US" dirty="0" smtClean="0"/>
              <a:t>Buy 1 share/period until k*, then sell</a:t>
            </a:r>
          </a:p>
          <a:p>
            <a:pPr lvl="1"/>
            <a:r>
              <a:rPr lang="en-US" dirty="0" smtClean="0"/>
              <a:t>What is optimal k*? </a:t>
            </a:r>
          </a:p>
          <a:p>
            <a:r>
              <a:rPr lang="en-US" dirty="0" smtClean="0"/>
              <a:t>Method: Search for optimal k* in N-1 markets (training); how well does k* do Nth market (holdout)? </a:t>
            </a:r>
          </a:p>
          <a:p>
            <a:pPr lvl="1"/>
            <a:r>
              <a:rPr lang="en-US" dirty="0" smtClean="0"/>
              <a:t>Do this for all 16 markets, each held out once </a:t>
            </a:r>
            <a:endParaRPr lang="en-US"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66</a:t>
            </a:fld>
            <a:endParaRPr lang="en-US"/>
          </a:p>
        </p:txBody>
      </p:sp>
    </p:spTree>
    <p:extLst>
      <p:ext uri="{BB962C8B-B14F-4D97-AF65-F5344CB8AC3E}">
        <p14:creationId xmlns:p14="http://schemas.microsoft.com/office/powerpoint/2010/main" val="108077604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257" y="177527"/>
            <a:ext cx="8229600" cy="1143000"/>
          </a:xfrm>
        </p:spPr>
        <p:txBody>
          <a:bodyPr>
            <a:normAutofit/>
          </a:bodyPr>
          <a:lstStyle/>
          <a:p>
            <a:r>
              <a:rPr lang="en-US" sz="3200" dirty="0" smtClean="0"/>
              <a:t>Do 48% better than average S; training result is 94% of within-market “clairvoyance”</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2611283"/>
              </p:ext>
            </p:extLst>
          </p:nvPr>
        </p:nvGraphicFramePr>
        <p:xfrm>
          <a:off x="263304" y="1264984"/>
          <a:ext cx="8423495" cy="5147686"/>
        </p:xfrm>
        <a:graphic>
          <a:graphicData uri="http://schemas.openxmlformats.org/drawingml/2006/table">
            <a:tbl>
              <a:tblPr/>
              <a:tblGrid>
                <a:gridCol w="1186872"/>
                <a:gridCol w="1186872"/>
                <a:gridCol w="1186872"/>
                <a:gridCol w="1186872"/>
                <a:gridCol w="1186872"/>
                <a:gridCol w="1186872"/>
                <a:gridCol w="1302263"/>
              </a:tblGrid>
              <a:tr h="723575">
                <a:tc>
                  <a:txBody>
                    <a:bodyPr/>
                    <a:lstStyle/>
                    <a:p>
                      <a:pPr algn="ctr" fontAlgn="b"/>
                      <a:r>
                        <a:rPr lang="en-US" sz="1600" b="1" i="0" u="none" strike="noStrike" dirty="0">
                          <a:solidFill>
                            <a:srgbClr val="FFFFFF"/>
                          </a:solidFill>
                          <a:effectLst/>
                          <a:latin typeface="Calibri"/>
                        </a:rPr>
                        <a:t>K* (holdout)</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Calibri"/>
                        </a:rPr>
                        <a:t>Subject earnings</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Calibri"/>
                        </a:rPr>
                        <a:t>Earnings K*(holdout)</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600" b="1" i="0" u="none" strike="noStrike">
                          <a:solidFill>
                            <a:srgbClr val="FFFFFF"/>
                          </a:solidFill>
                          <a:effectLst/>
                          <a:latin typeface="Calibri"/>
                        </a:rPr>
                        <a:t>K* (within-market)</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Calibri"/>
                        </a:rPr>
                        <a:t>Earnings K*(within-market)</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Calibri"/>
                        </a:rPr>
                        <a:t>% improvement (holdout)</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Calibri"/>
                        </a:rPr>
                        <a:t>K*(holdout)/K*(within market)</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r>
              <a:tr h="244637">
                <a:tc>
                  <a:txBody>
                    <a:bodyPr/>
                    <a:lstStyle/>
                    <a:p>
                      <a:pPr algn="ctr" fontAlgn="b"/>
                      <a:r>
                        <a:rPr lang="en-US" sz="1400" b="0" i="0" u="none" strike="noStrike" dirty="0">
                          <a:solidFill>
                            <a:srgbClr val="000000"/>
                          </a:solidFill>
                          <a:effectLst/>
                          <a:latin typeface="Calibri"/>
                        </a:rPr>
                        <a:t>13</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a:rPr>
                        <a:t>2142</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2388</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19</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2462</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0.15</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0.97</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244637">
                <a:tc>
                  <a:txBody>
                    <a:bodyPr/>
                    <a:lstStyle/>
                    <a:p>
                      <a:pPr algn="ctr" fontAlgn="b"/>
                      <a:r>
                        <a:rPr lang="en-US" sz="1400" b="0" i="0" u="none" strike="noStrike">
                          <a:solidFill>
                            <a:srgbClr val="000000"/>
                          </a:solidFill>
                          <a:effectLst/>
                          <a:latin typeface="Calibri"/>
                        </a:rPr>
                        <a:t>13</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2030</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3609</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11</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3705</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0.83</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0.97</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44637">
                <a:tc>
                  <a:txBody>
                    <a:bodyPr/>
                    <a:lstStyle/>
                    <a:p>
                      <a:pPr algn="ctr" fontAlgn="b"/>
                      <a:r>
                        <a:rPr lang="en-US" sz="1400" b="0" i="0" u="none" strike="noStrike">
                          <a:solidFill>
                            <a:srgbClr val="000000"/>
                          </a:solidFill>
                          <a:effectLst/>
                          <a:latin typeface="Calibri"/>
                        </a:rPr>
                        <a:t>13</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2087</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2428</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10</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2556</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0.22</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0.95</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244637">
                <a:tc>
                  <a:txBody>
                    <a:bodyPr/>
                    <a:lstStyle/>
                    <a:p>
                      <a:pPr algn="ctr" fontAlgn="b"/>
                      <a:r>
                        <a:rPr lang="en-US" sz="1400" b="0" i="0" u="none" strike="noStrike">
                          <a:solidFill>
                            <a:srgbClr val="000000"/>
                          </a:solidFill>
                          <a:effectLst/>
                          <a:latin typeface="Calibri"/>
                        </a:rPr>
                        <a:t>13</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2064</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2263</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2284</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0.11</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0.99</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44637">
                <a:tc>
                  <a:txBody>
                    <a:bodyPr/>
                    <a:lstStyle/>
                    <a:p>
                      <a:pPr algn="ctr" fontAlgn="b"/>
                      <a:r>
                        <a:rPr lang="en-US" sz="1400" b="0" i="0" u="none" strike="noStrike">
                          <a:solidFill>
                            <a:srgbClr val="000000"/>
                          </a:solidFill>
                          <a:effectLst/>
                          <a:latin typeface="Calibri"/>
                        </a:rPr>
                        <a:t>13</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2107</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2464</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15</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2478</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0.18</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0.99</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244637">
                <a:tc>
                  <a:txBody>
                    <a:bodyPr/>
                    <a:lstStyle/>
                    <a:p>
                      <a:pPr algn="ctr" fontAlgn="b"/>
                      <a:r>
                        <a:rPr lang="en-US" sz="1400" b="0" i="0" u="none" strike="noStrike">
                          <a:solidFill>
                            <a:srgbClr val="000000"/>
                          </a:solidFill>
                          <a:effectLst/>
                          <a:latin typeface="Calibri"/>
                        </a:rPr>
                        <a:t>14</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2149</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4527</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8</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5739</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1.67</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0.79</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44637">
                <a:tc>
                  <a:txBody>
                    <a:bodyPr/>
                    <a:lstStyle/>
                    <a:p>
                      <a:pPr algn="ctr" fontAlgn="b"/>
                      <a:r>
                        <a:rPr lang="en-US" sz="1400" b="0" i="0" u="none" strike="noStrike">
                          <a:solidFill>
                            <a:srgbClr val="000000"/>
                          </a:solidFill>
                          <a:effectLst/>
                          <a:latin typeface="Calibri"/>
                        </a:rPr>
                        <a:t>13</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2022</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3240</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14</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3240</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a:rPr>
                        <a:t>0.60</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1.00</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244637">
                <a:tc>
                  <a:txBody>
                    <a:bodyPr/>
                    <a:lstStyle/>
                    <a:p>
                      <a:pPr algn="ctr" fontAlgn="b"/>
                      <a:r>
                        <a:rPr lang="en-US" sz="1400" b="0" i="0" u="none" strike="noStrike">
                          <a:solidFill>
                            <a:srgbClr val="000000"/>
                          </a:solidFill>
                          <a:effectLst/>
                          <a:latin typeface="Calibri"/>
                        </a:rPr>
                        <a:t>13</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2098</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3051</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13</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3051</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0.45</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1.00</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44637">
                <a:tc>
                  <a:txBody>
                    <a:bodyPr/>
                    <a:lstStyle/>
                    <a:p>
                      <a:pPr algn="ctr" fontAlgn="b"/>
                      <a:r>
                        <a:rPr lang="en-US" sz="1400" b="0" i="0" u="none" strike="noStrike">
                          <a:solidFill>
                            <a:srgbClr val="000000"/>
                          </a:solidFill>
                          <a:effectLst/>
                          <a:latin typeface="Calibri"/>
                        </a:rPr>
                        <a:t>13</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2169</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3680</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11</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3724</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0.72</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0.99</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244637">
                <a:tc>
                  <a:txBody>
                    <a:bodyPr/>
                    <a:lstStyle/>
                    <a:p>
                      <a:pPr algn="ctr" fontAlgn="b"/>
                      <a:r>
                        <a:rPr lang="en-US" sz="1400" b="0" i="0" u="none" strike="noStrike">
                          <a:solidFill>
                            <a:srgbClr val="000000"/>
                          </a:solidFill>
                          <a:effectLst/>
                          <a:latin typeface="Calibri"/>
                        </a:rPr>
                        <a:t>12</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2032</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4655</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17</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5602</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1.76</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0.83</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44637">
                <a:tc>
                  <a:txBody>
                    <a:bodyPr/>
                    <a:lstStyle/>
                    <a:p>
                      <a:pPr algn="ctr" fontAlgn="b"/>
                      <a:r>
                        <a:rPr lang="en-US" sz="1400" b="0" i="0" u="none" strike="noStrike">
                          <a:solidFill>
                            <a:srgbClr val="000000"/>
                          </a:solidFill>
                          <a:effectLst/>
                          <a:latin typeface="Calibri"/>
                        </a:rPr>
                        <a:t>13</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2103</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4077</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14</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4078</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0.94</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a:rPr>
                        <a:t>1.00</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244637">
                <a:tc>
                  <a:txBody>
                    <a:bodyPr/>
                    <a:lstStyle/>
                    <a:p>
                      <a:pPr algn="ctr" fontAlgn="b"/>
                      <a:r>
                        <a:rPr lang="en-US" sz="1400" b="0" i="0" u="none" strike="noStrike">
                          <a:solidFill>
                            <a:srgbClr val="000000"/>
                          </a:solidFill>
                          <a:effectLst/>
                          <a:latin typeface="Calibri"/>
                        </a:rPr>
                        <a:t>13</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1996</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2359</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16</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2450</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0.23</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0.96</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44637">
                <a:tc>
                  <a:txBody>
                    <a:bodyPr/>
                    <a:lstStyle/>
                    <a:p>
                      <a:pPr algn="ctr" fontAlgn="b"/>
                      <a:r>
                        <a:rPr lang="en-US" sz="1400" b="0" i="0" u="none" strike="noStrike">
                          <a:solidFill>
                            <a:srgbClr val="000000"/>
                          </a:solidFill>
                          <a:effectLst/>
                          <a:latin typeface="Calibri"/>
                        </a:rPr>
                        <a:t>13</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2136</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2496</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14</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2514</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0.18</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a:rPr>
                        <a:t>0.99</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244637">
                <a:tc>
                  <a:txBody>
                    <a:bodyPr/>
                    <a:lstStyle/>
                    <a:p>
                      <a:pPr algn="ctr" fontAlgn="b"/>
                      <a:r>
                        <a:rPr lang="en-US" sz="1400" b="0" i="0" u="none" strike="noStrike">
                          <a:solidFill>
                            <a:srgbClr val="000000"/>
                          </a:solidFill>
                          <a:effectLst/>
                          <a:latin typeface="Calibri"/>
                        </a:rPr>
                        <a:t>13</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2084</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2355</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20</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2987</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0.43</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0.79</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44637">
                <a:tc>
                  <a:txBody>
                    <a:bodyPr/>
                    <a:lstStyle/>
                    <a:p>
                      <a:pPr algn="ctr" fontAlgn="b"/>
                      <a:r>
                        <a:rPr lang="en-US" sz="1400" b="0" i="0" u="none" strike="noStrike">
                          <a:solidFill>
                            <a:srgbClr val="000000"/>
                          </a:solidFill>
                          <a:effectLst/>
                          <a:latin typeface="Calibri"/>
                        </a:rPr>
                        <a:t>13</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2070</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2552</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12</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2595</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a:rPr>
                        <a:t>0.25</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a:rPr>
                        <a:t>0.98</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244637">
                <a:tc>
                  <a:txBody>
                    <a:bodyPr/>
                    <a:lstStyle/>
                    <a:p>
                      <a:pPr algn="ctr" fontAlgn="b"/>
                      <a:r>
                        <a:rPr lang="en-US" sz="1400" b="0" i="0" u="none" strike="noStrike">
                          <a:solidFill>
                            <a:srgbClr val="000000"/>
                          </a:solidFill>
                          <a:effectLst/>
                          <a:latin typeface="Calibri"/>
                        </a:rPr>
                        <a:t>13</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2089</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3335</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12</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3339</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0.60</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1.00</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44637">
                <a:tc>
                  <a:txBody>
                    <a:bodyPr/>
                    <a:lstStyle/>
                    <a:p>
                      <a:pPr algn="l" fontAlgn="b"/>
                      <a:r>
                        <a:rPr lang="en-US" sz="1400" b="0" i="0" u="none" strike="noStrike">
                          <a:solidFill>
                            <a:srgbClr val="000000"/>
                          </a:solidFill>
                          <a:effectLst/>
                          <a:latin typeface="Calibri"/>
                        </a:rPr>
                        <a:t>overall</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endParaRPr lang="en-US" sz="1400" b="0" i="0" u="none" strike="noStrike">
                        <a:solidFill>
                          <a:srgbClr val="000000"/>
                        </a:solidFill>
                        <a:effectLst/>
                        <a:latin typeface="Calibri"/>
                      </a:endParaRP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endParaRPr lang="en-US" sz="1400" b="0" i="0" u="none" strike="noStrike">
                        <a:solidFill>
                          <a:srgbClr val="000000"/>
                        </a:solidFill>
                        <a:effectLst/>
                        <a:latin typeface="Calibri"/>
                      </a:endParaRP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endParaRPr lang="en-US" sz="1400" b="0" i="0" u="none" strike="noStrike">
                        <a:solidFill>
                          <a:srgbClr val="000000"/>
                        </a:solidFill>
                        <a:effectLst/>
                        <a:latin typeface="Calibri"/>
                      </a:endParaRP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endParaRPr lang="en-US" sz="1400" b="0" i="0" u="none" strike="noStrike">
                        <a:solidFill>
                          <a:srgbClr val="000000"/>
                        </a:solidFill>
                        <a:effectLst/>
                        <a:latin typeface="Calibri"/>
                      </a:endParaRP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endParaRPr lang="en-US" sz="1400" b="0" i="0" u="none" strike="noStrike">
                        <a:solidFill>
                          <a:srgbClr val="000000"/>
                        </a:solidFill>
                        <a:effectLst/>
                        <a:latin typeface="Calibri"/>
                      </a:endParaRP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244637">
                <a:tc>
                  <a:txBody>
                    <a:bodyPr/>
                    <a:lstStyle/>
                    <a:p>
                      <a:pPr algn="r" fontAlgn="b"/>
                      <a:r>
                        <a:rPr lang="en-US" sz="1400" b="0" i="0" u="none" strike="noStrike" dirty="0">
                          <a:solidFill>
                            <a:srgbClr val="000000"/>
                          </a:solidFill>
                          <a:effectLst/>
                          <a:latin typeface="Calibri"/>
                        </a:rPr>
                        <a:t>13.00</a:t>
                      </a:r>
                    </a:p>
                  </a:txBody>
                  <a:tcPr marL="12700" marR="12700" marT="1270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2086</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3092</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13.44</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3300</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0.48</a:t>
                      </a:r>
                    </a:p>
                  </a:txBody>
                  <a:tcPr marL="12700" marR="12700" marT="12700"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0.94</a:t>
                      </a:r>
                    </a:p>
                  </a:txBody>
                  <a:tcPr marL="12700" marR="12700" marT="1270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bl>
          </a:graphicData>
        </a:graphic>
      </p:graphicFrame>
      <p:sp>
        <p:nvSpPr>
          <p:cNvPr id="3" name="Footer Placeholder 2"/>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67</a:t>
            </a:fld>
            <a:endParaRPr lang="en-US"/>
          </a:p>
        </p:txBody>
      </p:sp>
    </p:spTree>
    <p:extLst>
      <p:ext uri="{BB962C8B-B14F-4D97-AF65-F5344CB8AC3E}">
        <p14:creationId xmlns:p14="http://schemas.microsoft.com/office/powerpoint/2010/main" val="32638099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16_ses_prices_togeth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55" y="274638"/>
            <a:ext cx="8107142" cy="6395461"/>
          </a:xfrm>
          <a:prstGeom prst="rect">
            <a:avLst/>
          </a:prstGeom>
        </p:spPr>
      </p:pic>
      <p:sp>
        <p:nvSpPr>
          <p:cNvPr id="5" name="Footer Placeholder 4"/>
          <p:cNvSpPr>
            <a:spLocks noGrp="1"/>
          </p:cNvSpPr>
          <p:nvPr>
            <p:ph type="ftr" sz="quarter" idx="11"/>
          </p:nvPr>
        </p:nvSpPr>
        <p:spPr/>
        <p:txBody>
          <a:bodyPr/>
          <a:lstStyle/>
          <a:p>
            <a:r>
              <a:rPr lang="nl-NL" smtClean="0"/>
              <a:t>Oxford Econ 22.Jan.15</a:t>
            </a:r>
            <a:endParaRPr lang="en-US"/>
          </a:p>
        </p:txBody>
      </p:sp>
      <p:sp>
        <p:nvSpPr>
          <p:cNvPr id="6" name="Slide Number Placeholder 5"/>
          <p:cNvSpPr>
            <a:spLocks noGrp="1"/>
          </p:cNvSpPr>
          <p:nvPr>
            <p:ph type="sldNum" sz="quarter" idx="12"/>
          </p:nvPr>
        </p:nvSpPr>
        <p:spPr/>
        <p:txBody>
          <a:bodyPr/>
          <a:lstStyle/>
          <a:p>
            <a:fld id="{BD10E888-B3FA-F142-B686-335389289F5B}" type="slidenum">
              <a:rPr lang="en-US" smtClean="0"/>
              <a:t>68</a:t>
            </a:fld>
            <a:endParaRPr lang="en-US"/>
          </a:p>
        </p:txBody>
      </p:sp>
    </p:spTree>
    <p:extLst>
      <p:ext uri="{BB962C8B-B14F-4D97-AF65-F5344CB8AC3E}">
        <p14:creationId xmlns:p14="http://schemas.microsoft.com/office/powerpoint/2010/main" val="180331834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9399"/>
          </a:xfrm>
        </p:spPr>
        <p:txBody>
          <a:bodyPr>
            <a:normAutofit/>
          </a:bodyPr>
          <a:lstStyle/>
          <a:p>
            <a:r>
              <a:rPr lang="en-US" sz="3200" dirty="0"/>
              <a:t>“Be fearful when others are </a:t>
            </a:r>
            <a:r>
              <a:rPr lang="en-US" sz="3200" dirty="0" smtClean="0"/>
              <a:t>greedy...</a:t>
            </a:r>
            <a:r>
              <a:rPr lang="en-US" sz="3200" dirty="0"/>
              <a:t>” </a:t>
            </a:r>
          </a:p>
        </p:txBody>
      </p:sp>
      <p:pic>
        <p:nvPicPr>
          <p:cNvPr id="4" name="Content Placeholder 3"/>
          <p:cNvPicPr>
            <a:picLocks noGrp="1" noChangeAspect="1"/>
          </p:cNvPicPr>
          <p:nvPr>
            <p:ph sz="half" idx="1"/>
          </p:nvPr>
        </p:nvPicPr>
        <p:blipFill>
          <a:blip r:embed="rId2"/>
          <a:srcRect l="5384" r="5384"/>
          <a:stretch>
            <a:fillRect/>
          </a:stretch>
        </p:blipFill>
        <p:spPr>
          <a:xfrm>
            <a:off x="8107228" y="274638"/>
            <a:ext cx="864327" cy="968631"/>
          </a:xfrm>
        </p:spPr>
      </p:pic>
      <p:pic>
        <p:nvPicPr>
          <p:cNvPr id="6" name="Picture 5" descr="Figure8.eps"/>
          <p:cNvPicPr>
            <a:picLocks noChangeAspect="1"/>
          </p:cNvPicPr>
          <p:nvPr/>
        </p:nvPicPr>
        <p:blipFill rotWithShape="1">
          <a:blip r:embed="rId3">
            <a:extLst>
              <a:ext uri="{28A0092B-C50C-407E-A947-70E740481C1C}">
                <a14:useLocalDpi xmlns:a14="http://schemas.microsoft.com/office/drawing/2010/main" val="0"/>
              </a:ext>
            </a:extLst>
          </a:blip>
          <a:srcRect b="53307"/>
          <a:stretch/>
        </p:blipFill>
        <p:spPr>
          <a:xfrm>
            <a:off x="0" y="1417638"/>
            <a:ext cx="4857784" cy="1928906"/>
          </a:xfrm>
          <a:prstGeom prst="rect">
            <a:avLst/>
          </a:prstGeom>
        </p:spPr>
      </p:pic>
      <p:cxnSp>
        <p:nvCxnSpPr>
          <p:cNvPr id="8" name="Straight Arrow Connector 7"/>
          <p:cNvCxnSpPr/>
          <p:nvPr/>
        </p:nvCxnSpPr>
        <p:spPr>
          <a:xfrm flipH="1">
            <a:off x="2076824" y="926353"/>
            <a:ext cx="508001" cy="1001059"/>
          </a:xfrm>
          <a:prstGeom prst="straightConnector1">
            <a:avLst/>
          </a:prstGeom>
          <a:ln>
            <a:solidFill>
              <a:srgbClr val="CCFFCC"/>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613" y="1806391"/>
            <a:ext cx="3903827" cy="2989727"/>
          </a:xfrm>
          <a:prstGeom prst="rect">
            <a:avLst/>
          </a:prstGeom>
        </p:spPr>
      </p:pic>
      <p:cxnSp>
        <p:nvCxnSpPr>
          <p:cNvPr id="14" name="Straight Arrow Connector 13"/>
          <p:cNvCxnSpPr/>
          <p:nvPr/>
        </p:nvCxnSpPr>
        <p:spPr>
          <a:xfrm>
            <a:off x="6648824" y="926353"/>
            <a:ext cx="358588" cy="1688353"/>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8667" y="4233489"/>
            <a:ext cx="1773891" cy="1773891"/>
          </a:xfrm>
          <a:prstGeom prst="rect">
            <a:avLst/>
          </a:prstGeom>
        </p:spPr>
      </p:pic>
      <p:pic>
        <p:nvPicPr>
          <p:cNvPr id="20" name="Picture 19"/>
          <p:cNvPicPr>
            <a:picLocks noChangeAspect="1"/>
          </p:cNvPicPr>
          <p:nvPr/>
        </p:nvPicPr>
        <p:blipFill>
          <a:blip r:embed="rId6"/>
          <a:stretch>
            <a:fillRect/>
          </a:stretch>
        </p:blipFill>
        <p:spPr>
          <a:xfrm>
            <a:off x="1191486" y="3162054"/>
            <a:ext cx="2260760" cy="1762903"/>
          </a:xfrm>
          <a:prstGeom prst="rect">
            <a:avLst/>
          </a:prstGeom>
        </p:spPr>
      </p:pic>
      <p:sp>
        <p:nvSpPr>
          <p:cNvPr id="3" name="Footer Placeholder 2"/>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69</a:t>
            </a:fld>
            <a:endParaRPr lang="en-US"/>
          </a:p>
        </p:txBody>
      </p:sp>
    </p:spTree>
    <p:extLst>
      <p:ext uri="{BB962C8B-B14F-4D97-AF65-F5344CB8AC3E}">
        <p14:creationId xmlns:p14="http://schemas.microsoft.com/office/powerpoint/2010/main" val="10952045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describe </a:t>
            </a:r>
            <a:br>
              <a:rPr lang="en-US" dirty="0" smtClean="0"/>
            </a:br>
            <a:r>
              <a:rPr lang="en-US" dirty="0" smtClean="0"/>
              <a:t>neural mechanisms (only) implicitly…</a:t>
            </a:r>
            <a:endParaRPr lang="en-US" dirty="0"/>
          </a:p>
        </p:txBody>
      </p:sp>
      <p:sp>
        <p:nvSpPr>
          <p:cNvPr id="3" name="Content Placeholder 2"/>
          <p:cNvSpPr>
            <a:spLocks noGrp="1"/>
          </p:cNvSpPr>
          <p:nvPr>
            <p:ph idx="1"/>
          </p:nvPr>
        </p:nvSpPr>
        <p:spPr/>
        <p:txBody>
          <a:bodyPr/>
          <a:lstStyle/>
          <a:p>
            <a:r>
              <a:rPr lang="en-US" dirty="0" smtClean="0"/>
              <a:t>“Another </a:t>
            </a:r>
            <a:r>
              <a:rPr lang="en-US" dirty="0"/>
              <a:t>fundamental ingredient of bubble episodes is that market </a:t>
            </a:r>
            <a:r>
              <a:rPr lang="en-US" dirty="0" smtClean="0"/>
              <a:t>participants </a:t>
            </a:r>
            <a:r>
              <a:rPr lang="en-US" dirty="0"/>
              <a:t>become increasingly </a:t>
            </a:r>
            <a:r>
              <a:rPr lang="en-US" i="1" dirty="0"/>
              <a:t>euphoric</a:t>
            </a:r>
            <a:r>
              <a:rPr lang="en-US" dirty="0"/>
              <a:t> and then (some of them) realize they have been invested for too long and </a:t>
            </a:r>
            <a:r>
              <a:rPr lang="en-US" i="1" dirty="0" smtClean="0"/>
              <a:t>panic</a:t>
            </a:r>
            <a:r>
              <a:rPr lang="en-US" dirty="0" smtClean="0"/>
              <a:t>” </a:t>
            </a:r>
            <a:r>
              <a:rPr lang="en-US" sz="1600" dirty="0" smtClean="0"/>
              <a:t>(Bianchi </a:t>
            </a:r>
            <a:r>
              <a:rPr lang="en-US" sz="1600" dirty="0" err="1" smtClean="0"/>
              <a:t>Jehiel</a:t>
            </a:r>
            <a:r>
              <a:rPr lang="en-US" sz="1600" dirty="0" smtClean="0"/>
              <a:t> 2010)</a:t>
            </a:r>
            <a:endParaRPr lang="en-US" sz="1600"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7</a:t>
            </a:fld>
            <a:endParaRPr lang="en-US"/>
          </a:p>
        </p:txBody>
      </p:sp>
    </p:spTree>
    <p:extLst>
      <p:ext uri="{BB962C8B-B14F-4D97-AF65-F5344CB8AC3E}">
        <p14:creationId xmlns:p14="http://schemas.microsoft.com/office/powerpoint/2010/main" val="4016296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lnSpc>
                <a:spcPct val="90000"/>
              </a:lnSpc>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lnSpc>
                <a:spcPct val="90000"/>
              </a:lnSpc>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lnSpc>
                <a:spcPct val="90000"/>
              </a:lnSpc>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lnSpc>
                <a:spcPct val="90000"/>
              </a:lnSpc>
              <a:spcBef>
                <a:spcPct val="20000"/>
              </a:spcBef>
              <a:spcAft>
                <a:spcPct val="0"/>
              </a:spcAft>
              <a:defRPr sz="2800">
                <a:solidFill>
                  <a:schemeClr val="tx1"/>
                </a:solidFill>
                <a:latin typeface="Arial" charset="0"/>
                <a:ea typeface="ＭＳ Ｐゴシック" charset="0"/>
              </a:defRPr>
            </a:lvl9pPr>
          </a:lstStyle>
          <a:p>
            <a:fld id="{7C71C985-FFC4-7A42-B3EF-2FE1C4D96054}" type="slidenum">
              <a:rPr lang="en-US" sz="1400">
                <a:solidFill>
                  <a:srgbClr val="000000"/>
                </a:solidFill>
              </a:rPr>
              <a:pPr/>
              <a:t>70</a:t>
            </a:fld>
            <a:endParaRPr lang="en-US" sz="1400">
              <a:solidFill>
                <a:srgbClr val="000000"/>
              </a:solidFill>
            </a:endParaRPr>
          </a:p>
        </p:txBody>
      </p:sp>
      <p:sp>
        <p:nvSpPr>
          <p:cNvPr id="132098" name="Rectangle 1026"/>
          <p:cNvSpPr>
            <a:spLocks noGrp="1" noChangeArrowheads="1"/>
          </p:cNvSpPr>
          <p:nvPr>
            <p:ph type="title"/>
          </p:nvPr>
        </p:nvSpPr>
        <p:spPr>
          <a:xfrm>
            <a:off x="566982" y="170103"/>
            <a:ext cx="7891218" cy="1201497"/>
          </a:xfrm>
        </p:spPr>
        <p:txBody>
          <a:bodyPr>
            <a:normAutofit fontScale="90000"/>
          </a:bodyPr>
          <a:lstStyle/>
          <a:p>
            <a:pPr eaLnBrk="1" hangingPunct="1">
              <a:defRPr/>
            </a:pPr>
            <a:r>
              <a:rPr lang="en-US" sz="2800" dirty="0">
                <a:latin typeface="Arial" charset="0"/>
                <a:ea typeface="ＭＳ Ｐゴシック" charset="0"/>
                <a:cs typeface="ＭＳ Ｐゴシック" charset="0"/>
              </a:rPr>
              <a:t>Collaborators + support:</a:t>
            </a:r>
            <a:br>
              <a:rPr lang="en-US" sz="2800" dirty="0">
                <a:latin typeface="Arial" charset="0"/>
                <a:ea typeface="ＭＳ Ｐゴシック" charset="0"/>
                <a:cs typeface="ＭＳ Ｐゴシック" charset="0"/>
              </a:rPr>
            </a:br>
            <a:r>
              <a:rPr lang="en-US" sz="2800" dirty="0">
                <a:latin typeface="Arial" charset="0"/>
                <a:ea typeface="ＭＳ Ｐゴシック" charset="0"/>
                <a:cs typeface="ＭＳ Ｐゴシック" charset="0"/>
              </a:rPr>
              <a:t>Moore Foundation, </a:t>
            </a:r>
            <a:r>
              <a:rPr lang="en-US" sz="2800" dirty="0" smtClean="0">
                <a:latin typeface="Arial" charset="0"/>
                <a:ea typeface="ＭＳ Ｐゴシック" charset="0"/>
                <a:cs typeface="ＭＳ Ｐゴシック" charset="0"/>
              </a:rPr>
              <a:t>NSF</a:t>
            </a:r>
            <a:r>
              <a:rPr lang="en-US" sz="2800" dirty="0">
                <a:latin typeface="Arial" charset="0"/>
                <a:ea typeface="ＭＳ Ｐゴシック" charset="0"/>
                <a:cs typeface="ＭＳ Ｐゴシック" charset="0"/>
              </a:rPr>
              <a:t>, </a:t>
            </a:r>
            <a:r>
              <a:rPr lang="en-US" sz="2800" dirty="0" smtClean="0">
                <a:latin typeface="Arial" charset="0"/>
                <a:ea typeface="ＭＳ Ｐゴシック" charset="0"/>
                <a:cs typeface="ＭＳ Ｐゴシック" charset="0"/>
              </a:rPr>
              <a:t>Lipper </a:t>
            </a:r>
            <a:r>
              <a:rPr lang="en-US" sz="2800" dirty="0">
                <a:latin typeface="Arial" charset="0"/>
                <a:ea typeface="ＭＳ Ｐゴシック" charset="0"/>
                <a:cs typeface="ＭＳ Ｐゴシック" charset="0"/>
              </a:rPr>
              <a:t>Family </a:t>
            </a:r>
            <a:r>
              <a:rPr lang="en-US" sz="2800" dirty="0" smtClean="0">
                <a:latin typeface="Arial" charset="0"/>
                <a:ea typeface="ＭＳ Ｐゴシック" charset="0"/>
                <a:cs typeface="ＭＳ Ｐゴシック" charset="0"/>
              </a:rPr>
              <a:t>Foundation, GCOE (</a:t>
            </a:r>
            <a:r>
              <a:rPr lang="en-US" sz="2800" dirty="0" err="1" smtClean="0">
                <a:latin typeface="Arial" charset="0"/>
                <a:ea typeface="ＭＳ Ｐゴシック" charset="0"/>
                <a:cs typeface="ＭＳ Ｐゴシック" charset="0"/>
              </a:rPr>
              <a:t>Tamagawa</a:t>
            </a:r>
            <a:r>
              <a:rPr lang="en-US" sz="2800" dirty="0" smtClean="0">
                <a:latin typeface="Arial" charset="0"/>
                <a:ea typeface="ＭＳ Ｐゴシック" charset="0"/>
                <a:cs typeface="ＭＳ Ｐゴシック" charset="0"/>
              </a:rPr>
              <a:t>), BNE Discovery Fund</a:t>
            </a:r>
            <a:endParaRPr lang="en-US" sz="4800" dirty="0">
              <a:latin typeface="Arial" charset="0"/>
              <a:ea typeface="ＭＳ Ｐゴシック" charset="0"/>
              <a:cs typeface="ＭＳ Ｐゴシック" charset="0"/>
            </a:endParaRPr>
          </a:p>
        </p:txBody>
      </p:sp>
      <p:sp>
        <p:nvSpPr>
          <p:cNvPr id="132099" name="Rectangle 1027"/>
          <p:cNvSpPr>
            <a:spLocks noGrp="1" noChangeArrowheads="1"/>
          </p:cNvSpPr>
          <p:nvPr>
            <p:ph type="body" sz="half" idx="1"/>
          </p:nvPr>
        </p:nvSpPr>
        <p:spPr>
          <a:xfrm>
            <a:off x="685800" y="1447800"/>
            <a:ext cx="3810000" cy="5273675"/>
          </a:xfrm>
        </p:spPr>
        <p:txBody>
          <a:bodyPr>
            <a:normAutofit fontScale="92500" lnSpcReduction="10000"/>
          </a:bodyPr>
          <a:lstStyle/>
          <a:p>
            <a:pPr eaLnBrk="1" hangingPunct="1">
              <a:lnSpc>
                <a:spcPct val="80000"/>
              </a:lnSpc>
              <a:buFontTx/>
              <a:buNone/>
              <a:defRPr/>
            </a:pPr>
            <a:r>
              <a:rPr lang="en-US" sz="1400" dirty="0">
                <a:latin typeface="Arial" charset="0"/>
                <a:ea typeface="ＭＳ Ｐゴシック" charset="0"/>
                <a:cs typeface="ＭＳ Ｐゴシック" charset="0"/>
              </a:rPr>
              <a:t>Caltech</a:t>
            </a:r>
          </a:p>
          <a:p>
            <a:pPr lvl="1" eaLnBrk="1" hangingPunct="1">
              <a:lnSpc>
                <a:spcPct val="80000"/>
              </a:lnSpc>
              <a:buFontTx/>
              <a:buNone/>
              <a:defRPr/>
            </a:pPr>
            <a:r>
              <a:rPr lang="en-US" sz="1400" dirty="0">
                <a:latin typeface="Arial" charset="0"/>
                <a:ea typeface="ＭＳ Ｐゴシック" charset="0"/>
              </a:rPr>
              <a:t>Ralph </a:t>
            </a:r>
            <a:r>
              <a:rPr lang="en-US" sz="1400" dirty="0" err="1">
                <a:latin typeface="Arial" charset="0"/>
                <a:ea typeface="ＭＳ Ｐゴシック" charset="0"/>
              </a:rPr>
              <a:t>Adolphs</a:t>
            </a:r>
            <a:endParaRPr lang="en-US" sz="1400" dirty="0">
              <a:latin typeface="Arial" charset="0"/>
              <a:ea typeface="ＭＳ Ｐゴシック" charset="0"/>
            </a:endParaRPr>
          </a:p>
          <a:p>
            <a:pPr lvl="1">
              <a:lnSpc>
                <a:spcPct val="80000"/>
              </a:lnSpc>
              <a:buFontTx/>
              <a:buNone/>
              <a:defRPr/>
            </a:pPr>
            <a:r>
              <a:rPr lang="en-US" sz="1400" dirty="0" smtClean="0">
                <a:latin typeface="Arial" charset="0"/>
                <a:ea typeface="ＭＳ Ｐゴシック" charset="0"/>
                <a:cs typeface="ＭＳ Ｐゴシック" charset="0"/>
              </a:rPr>
              <a:t>Peter </a:t>
            </a:r>
            <a:r>
              <a:rPr lang="en-US" sz="1400" dirty="0" err="1" smtClean="0">
                <a:latin typeface="Arial" charset="0"/>
                <a:ea typeface="ＭＳ Ｐゴシック" charset="0"/>
                <a:cs typeface="ＭＳ Ｐゴシック" charset="0"/>
              </a:rPr>
              <a:t>Bossaerts</a:t>
            </a:r>
            <a:r>
              <a:rPr lang="en-US" sz="1400" dirty="0" smtClean="0">
                <a:latin typeface="Arial" charset="0"/>
                <a:ea typeface="ＭＳ Ｐゴシック" charset="0"/>
                <a:cs typeface="ＭＳ Ｐゴシック" charset="0"/>
              </a:rPr>
              <a:t> </a:t>
            </a:r>
          </a:p>
          <a:p>
            <a:pPr lvl="1">
              <a:lnSpc>
                <a:spcPct val="80000"/>
              </a:lnSpc>
              <a:buFontTx/>
              <a:buNone/>
              <a:defRPr/>
            </a:pPr>
            <a:r>
              <a:rPr lang="en-US" sz="1400" dirty="0" smtClean="0">
                <a:latin typeface="Arial" charset="0"/>
                <a:ea typeface="ＭＳ Ｐゴシック" charset="0"/>
                <a:cs typeface="ＭＳ Ｐゴシック" charset="0"/>
              </a:rPr>
              <a:t>Min Kang</a:t>
            </a:r>
          </a:p>
          <a:p>
            <a:pPr lvl="1" eaLnBrk="1" hangingPunct="1">
              <a:lnSpc>
                <a:spcPct val="80000"/>
              </a:lnSpc>
              <a:buFontTx/>
              <a:buNone/>
              <a:defRPr/>
            </a:pPr>
            <a:r>
              <a:rPr lang="en-US" sz="1400" dirty="0" err="1" smtClean="0">
                <a:latin typeface="Arial" charset="0"/>
                <a:ea typeface="ＭＳ Ｐゴシック" charset="0"/>
              </a:rPr>
              <a:t>Gidi</a:t>
            </a:r>
            <a:r>
              <a:rPr lang="en-US" sz="1400" dirty="0" smtClean="0">
                <a:latin typeface="Arial" charset="0"/>
                <a:ea typeface="ＭＳ Ｐゴシック" charset="0"/>
              </a:rPr>
              <a:t> Nave</a:t>
            </a:r>
          </a:p>
          <a:p>
            <a:pPr lvl="1" eaLnBrk="1" hangingPunct="1">
              <a:lnSpc>
                <a:spcPct val="80000"/>
              </a:lnSpc>
              <a:buFontTx/>
              <a:buNone/>
              <a:defRPr/>
            </a:pPr>
            <a:r>
              <a:rPr lang="en-US" sz="1400" dirty="0" smtClean="0">
                <a:latin typeface="Arial" charset="0"/>
                <a:ea typeface="ＭＳ Ｐゴシック" charset="0"/>
              </a:rPr>
              <a:t>John </a:t>
            </a:r>
            <a:r>
              <a:rPr lang="en-US" sz="1400" dirty="0">
                <a:latin typeface="Arial" charset="0"/>
                <a:ea typeface="ＭＳ Ｐゴシック" charset="0"/>
              </a:rPr>
              <a:t>O</a:t>
            </a:r>
            <a:r>
              <a:rPr lang="ja-JP" altLang="en-US" sz="1400" dirty="0">
                <a:latin typeface="Arial" charset="0"/>
                <a:ea typeface="ＭＳ Ｐゴシック" charset="0"/>
              </a:rPr>
              <a:t>’</a:t>
            </a:r>
            <a:r>
              <a:rPr lang="en-US" altLang="ja-JP" sz="1400" dirty="0">
                <a:latin typeface="Arial" charset="0"/>
                <a:ea typeface="ＭＳ Ｐゴシック" charset="0"/>
              </a:rPr>
              <a:t>Doherty</a:t>
            </a:r>
          </a:p>
          <a:p>
            <a:pPr lvl="1" eaLnBrk="1" hangingPunct="1">
              <a:lnSpc>
                <a:spcPct val="80000"/>
              </a:lnSpc>
              <a:buFontTx/>
              <a:buNone/>
              <a:defRPr/>
            </a:pPr>
            <a:r>
              <a:rPr lang="en-US" sz="1400" dirty="0" smtClean="0">
                <a:latin typeface="Arial" charset="0"/>
                <a:ea typeface="ＭＳ Ｐゴシック" charset="0"/>
              </a:rPr>
              <a:t>Antonio </a:t>
            </a:r>
            <a:r>
              <a:rPr lang="en-US" sz="1400" dirty="0">
                <a:latin typeface="Arial" charset="0"/>
                <a:ea typeface="ＭＳ Ｐゴシック" charset="0"/>
              </a:rPr>
              <a:t>Rangel</a:t>
            </a:r>
          </a:p>
          <a:p>
            <a:pPr lvl="1" eaLnBrk="1" hangingPunct="1">
              <a:lnSpc>
                <a:spcPct val="80000"/>
              </a:lnSpc>
              <a:buFontTx/>
              <a:buNone/>
              <a:defRPr/>
            </a:pPr>
            <a:r>
              <a:rPr lang="en-US" sz="1400" dirty="0">
                <a:latin typeface="Arial" charset="0"/>
                <a:ea typeface="ＭＳ Ｐゴシック" charset="0"/>
              </a:rPr>
              <a:t>Shin </a:t>
            </a:r>
            <a:r>
              <a:rPr lang="en-US" sz="1400" dirty="0" err="1">
                <a:latin typeface="Arial" charset="0"/>
                <a:ea typeface="ＭＳ Ｐゴシック" charset="0"/>
              </a:rPr>
              <a:t>Shimojo</a:t>
            </a:r>
            <a:endParaRPr lang="en-US" sz="1400" dirty="0">
              <a:latin typeface="Arial" charset="0"/>
              <a:ea typeface="ＭＳ Ｐゴシック" charset="0"/>
            </a:endParaRPr>
          </a:p>
          <a:p>
            <a:pPr eaLnBrk="1" hangingPunct="1">
              <a:lnSpc>
                <a:spcPct val="80000"/>
              </a:lnSpc>
              <a:buFontTx/>
              <a:buNone/>
              <a:defRPr/>
            </a:pPr>
            <a:r>
              <a:rPr lang="en-US" sz="1400" dirty="0">
                <a:latin typeface="Arial" charset="0"/>
                <a:ea typeface="ＭＳ Ｐゴシック" charset="0"/>
                <a:cs typeface="ＭＳ Ｐゴシック" charset="0"/>
              </a:rPr>
              <a:t>	  </a:t>
            </a:r>
            <a:r>
              <a:rPr lang="en-US" sz="1400" b="1" dirty="0">
                <a:latin typeface="Arial" charset="0"/>
                <a:ea typeface="ＭＳ Ｐゴシック" charset="0"/>
                <a:cs typeface="ＭＳ Ｐゴシック" charset="0"/>
              </a:rPr>
              <a:t>A</a:t>
            </a:r>
            <a:r>
              <a:rPr lang="en-US" sz="1400" b="1" dirty="0" smtClean="0">
                <a:latin typeface="Arial" charset="0"/>
                <a:ea typeface="ＭＳ Ｐゴシック" charset="0"/>
                <a:cs typeface="ＭＳ Ｐゴシック" charset="0"/>
              </a:rPr>
              <a:t>lec Smith</a:t>
            </a:r>
          </a:p>
          <a:p>
            <a:pPr eaLnBrk="1" hangingPunct="1">
              <a:lnSpc>
                <a:spcPct val="80000"/>
              </a:lnSpc>
              <a:buFontTx/>
              <a:buNone/>
              <a:defRPr/>
            </a:pPr>
            <a:r>
              <a:rPr lang="en-US" sz="1400" b="1" dirty="0">
                <a:latin typeface="Arial" charset="0"/>
                <a:ea typeface="ＭＳ Ｐゴシック" charset="0"/>
                <a:cs typeface="ＭＳ Ｐゴシック" charset="0"/>
              </a:rPr>
              <a:t> </a:t>
            </a:r>
            <a:r>
              <a:rPr lang="en-US" sz="1400" b="1" dirty="0" smtClean="0">
                <a:latin typeface="Arial" charset="0"/>
                <a:ea typeface="ＭＳ Ｐゴシック" charset="0"/>
                <a:cs typeface="ＭＳ Ｐゴシック" charset="0"/>
              </a:rPr>
              <a:t>         </a:t>
            </a:r>
            <a:r>
              <a:rPr lang="en-US" sz="1400" b="1" dirty="0" err="1" smtClean="0">
                <a:latin typeface="Arial" charset="0"/>
                <a:ea typeface="ＭＳ Ｐゴシック" charset="0"/>
                <a:cs typeface="ＭＳ Ｐゴシック" charset="0"/>
              </a:rPr>
              <a:t>Romann</a:t>
            </a:r>
            <a:r>
              <a:rPr lang="en-US" sz="1400" b="1" dirty="0" smtClean="0">
                <a:latin typeface="Arial" charset="0"/>
                <a:ea typeface="ＭＳ Ｐゴシック" charset="0"/>
                <a:cs typeface="ＭＳ Ｐゴシック" charset="0"/>
              </a:rPr>
              <a:t> Weber</a:t>
            </a:r>
          </a:p>
          <a:p>
            <a:pPr eaLnBrk="1" hangingPunct="1">
              <a:lnSpc>
                <a:spcPct val="80000"/>
              </a:lnSpc>
              <a:buFontTx/>
              <a:buNone/>
              <a:defRPr/>
            </a:pPr>
            <a:r>
              <a:rPr lang="en-US" sz="1400" dirty="0" smtClean="0">
                <a:latin typeface="Arial" charset="0"/>
                <a:ea typeface="ＭＳ Ｐゴシック" charset="0"/>
                <a:cs typeface="ＭＳ Ｐゴシック" charset="0"/>
              </a:rPr>
              <a:t>Berkeley</a:t>
            </a:r>
          </a:p>
          <a:p>
            <a:pPr eaLnBrk="1" hangingPunct="1">
              <a:lnSpc>
                <a:spcPct val="80000"/>
              </a:lnSpc>
              <a:buFontTx/>
              <a:buNone/>
              <a:defRPr/>
            </a:pPr>
            <a:r>
              <a:rPr lang="en-US" sz="1400" dirty="0">
                <a:latin typeface="Arial" charset="0"/>
                <a:ea typeface="ＭＳ Ｐゴシック" charset="0"/>
                <a:cs typeface="ＭＳ Ｐゴシック" charset="0"/>
              </a:rPr>
              <a:t>	  </a:t>
            </a:r>
            <a:r>
              <a:rPr lang="en-US" sz="1400" dirty="0" err="1">
                <a:latin typeface="Arial" charset="0"/>
                <a:ea typeface="ＭＳ Ｐゴシック" charset="0"/>
                <a:cs typeface="ＭＳ Ｐゴシック" charset="0"/>
              </a:rPr>
              <a:t>Teck</a:t>
            </a:r>
            <a:r>
              <a:rPr lang="en-US" sz="1400" dirty="0">
                <a:latin typeface="Arial" charset="0"/>
                <a:ea typeface="ＭＳ Ｐゴシック" charset="0"/>
                <a:cs typeface="ＭＳ Ｐゴシック" charset="0"/>
              </a:rPr>
              <a:t> Ho</a:t>
            </a:r>
          </a:p>
          <a:p>
            <a:pPr eaLnBrk="1" hangingPunct="1">
              <a:lnSpc>
                <a:spcPct val="80000"/>
              </a:lnSpc>
              <a:buFontTx/>
              <a:buNone/>
              <a:defRPr/>
            </a:pPr>
            <a:r>
              <a:rPr lang="en-US" sz="1400" dirty="0" smtClean="0">
                <a:latin typeface="Arial" charset="0"/>
                <a:ea typeface="ＭＳ Ｐゴシック" charset="0"/>
                <a:cs typeface="ＭＳ Ｐゴシック" charset="0"/>
              </a:rPr>
              <a:t>	  Ming </a:t>
            </a:r>
            <a:r>
              <a:rPr lang="en-US" sz="1400" dirty="0">
                <a:latin typeface="Arial" charset="0"/>
                <a:ea typeface="ＭＳ Ｐゴシック" charset="0"/>
                <a:cs typeface="ＭＳ Ｐゴシック" charset="0"/>
              </a:rPr>
              <a:t>Hsu</a:t>
            </a:r>
          </a:p>
          <a:p>
            <a:pPr eaLnBrk="1" hangingPunct="1">
              <a:lnSpc>
                <a:spcPct val="80000"/>
              </a:lnSpc>
              <a:buFontTx/>
              <a:buNone/>
              <a:defRPr/>
            </a:pPr>
            <a:r>
              <a:rPr lang="en-US" sz="1400" dirty="0" err="1">
                <a:latin typeface="Arial" charset="0"/>
                <a:ea typeface="ＭＳ Ｐゴシック" charset="0"/>
                <a:cs typeface="ＭＳ Ｐゴシック" charset="0"/>
              </a:rPr>
              <a:t>Natl</a:t>
            </a:r>
            <a:r>
              <a:rPr lang="en-US" sz="1400" dirty="0">
                <a:latin typeface="Arial" charset="0"/>
                <a:ea typeface="ＭＳ Ｐゴシック" charset="0"/>
                <a:cs typeface="ＭＳ Ｐゴシック" charset="0"/>
              </a:rPr>
              <a:t> </a:t>
            </a:r>
            <a:r>
              <a:rPr lang="en-US" sz="1400" dirty="0" err="1">
                <a:latin typeface="Arial" charset="0"/>
                <a:ea typeface="ＭＳ Ｐゴシック" charset="0"/>
                <a:cs typeface="ＭＳ Ｐゴシック" charset="0"/>
              </a:rPr>
              <a:t>Univ</a:t>
            </a:r>
            <a:r>
              <a:rPr lang="en-US" sz="1400" dirty="0">
                <a:latin typeface="Arial" charset="0"/>
                <a:ea typeface="ＭＳ Ｐゴシック" charset="0"/>
                <a:cs typeface="ＭＳ Ｐゴシック" charset="0"/>
              </a:rPr>
              <a:t> Singapore</a:t>
            </a:r>
          </a:p>
          <a:p>
            <a:pPr eaLnBrk="1" hangingPunct="1">
              <a:lnSpc>
                <a:spcPct val="80000"/>
              </a:lnSpc>
              <a:buFontTx/>
              <a:buNone/>
              <a:defRPr/>
            </a:pPr>
            <a:r>
              <a:rPr lang="en-US" sz="1400" dirty="0">
                <a:latin typeface="Arial" charset="0"/>
                <a:ea typeface="ＭＳ Ｐゴシック" charset="0"/>
                <a:cs typeface="ＭＳ Ｐゴシック" charset="0"/>
              </a:rPr>
              <a:t>	  </a:t>
            </a:r>
            <a:r>
              <a:rPr lang="en-US" sz="1400" dirty="0" err="1">
                <a:latin typeface="Arial" charset="0"/>
                <a:ea typeface="ＭＳ Ｐゴシック" charset="0"/>
                <a:cs typeface="ＭＳ Ｐゴシック" charset="0"/>
              </a:rPr>
              <a:t>Kuan</a:t>
            </a:r>
            <a:r>
              <a:rPr lang="en-US" sz="1400" dirty="0">
                <a:latin typeface="Arial" charset="0"/>
                <a:ea typeface="ＭＳ Ｐゴシック" charset="0"/>
                <a:cs typeface="ＭＳ Ｐゴシック" charset="0"/>
              </a:rPr>
              <a:t> Chong</a:t>
            </a:r>
          </a:p>
          <a:p>
            <a:pPr eaLnBrk="1" hangingPunct="1">
              <a:lnSpc>
                <a:spcPct val="80000"/>
              </a:lnSpc>
              <a:buFontTx/>
              <a:buNone/>
              <a:defRPr/>
            </a:pPr>
            <a:r>
              <a:rPr lang="en-US" sz="1400" dirty="0">
                <a:latin typeface="Arial" charset="0"/>
                <a:ea typeface="ＭＳ Ｐゴシック" charset="0"/>
                <a:cs typeface="ＭＳ Ｐゴシック" charset="0"/>
              </a:rPr>
              <a:t>USC</a:t>
            </a:r>
          </a:p>
          <a:p>
            <a:pPr eaLnBrk="1" hangingPunct="1">
              <a:lnSpc>
                <a:spcPct val="80000"/>
              </a:lnSpc>
              <a:buFontTx/>
              <a:buNone/>
              <a:defRPr/>
            </a:pPr>
            <a:r>
              <a:rPr lang="en-US" sz="1400" dirty="0">
                <a:latin typeface="Arial" charset="0"/>
                <a:ea typeface="ＭＳ Ｐゴシック" charset="0"/>
                <a:cs typeface="ＭＳ Ｐゴシック" charset="0"/>
              </a:rPr>
              <a:t>	  Isabelle </a:t>
            </a:r>
            <a:r>
              <a:rPr lang="en-US" sz="1400" dirty="0" err="1">
                <a:latin typeface="Arial" charset="0"/>
                <a:ea typeface="ＭＳ Ｐゴシック" charset="0"/>
                <a:cs typeface="ＭＳ Ｐゴシック" charset="0"/>
              </a:rPr>
              <a:t>Brocas</a:t>
            </a:r>
            <a:endParaRPr lang="en-US" sz="1400" dirty="0">
              <a:latin typeface="Arial" charset="0"/>
              <a:ea typeface="ＭＳ Ｐゴシック" charset="0"/>
              <a:cs typeface="ＭＳ Ｐゴシック" charset="0"/>
            </a:endParaRPr>
          </a:p>
          <a:p>
            <a:pPr eaLnBrk="1" hangingPunct="1">
              <a:lnSpc>
                <a:spcPct val="80000"/>
              </a:lnSpc>
              <a:buFontTx/>
              <a:buNone/>
              <a:defRPr/>
            </a:pPr>
            <a:r>
              <a:rPr lang="en-US" sz="1400" dirty="0">
                <a:latin typeface="Arial" charset="0"/>
                <a:ea typeface="ＭＳ Ｐゴシック" charset="0"/>
                <a:cs typeface="ＭＳ Ｐゴシック" charset="0"/>
              </a:rPr>
              <a:t>	  Juan </a:t>
            </a:r>
            <a:r>
              <a:rPr lang="en-US" sz="1400" dirty="0" smtClean="0">
                <a:latin typeface="Arial" charset="0"/>
                <a:ea typeface="ＭＳ Ｐゴシック" charset="0"/>
                <a:cs typeface="ＭＳ Ｐゴシック" charset="0"/>
              </a:rPr>
              <a:t>Carrillo</a:t>
            </a:r>
          </a:p>
          <a:p>
            <a:pPr eaLnBrk="1" hangingPunct="1">
              <a:lnSpc>
                <a:spcPct val="80000"/>
              </a:lnSpc>
              <a:buFontTx/>
              <a:buNone/>
              <a:defRPr/>
            </a:pPr>
            <a:r>
              <a:rPr lang="en-US" sz="1400" dirty="0" smtClean="0">
                <a:latin typeface="Arial" charset="0"/>
                <a:ea typeface="ＭＳ Ｐゴシック" charset="0"/>
                <a:cs typeface="ＭＳ Ｐゴシック" charset="0"/>
              </a:rPr>
              <a:t>Kyoto	</a:t>
            </a:r>
          </a:p>
          <a:p>
            <a:pPr eaLnBrk="1" hangingPunct="1">
              <a:lnSpc>
                <a:spcPct val="80000"/>
              </a:lnSpc>
              <a:buFontTx/>
              <a:buNone/>
              <a:defRPr/>
            </a:pPr>
            <a:r>
              <a:rPr lang="en-US" sz="1400" dirty="0">
                <a:latin typeface="Arial" charset="0"/>
                <a:ea typeface="ＭＳ Ｐゴシック" charset="0"/>
                <a:cs typeface="ＭＳ Ｐゴシック" charset="0"/>
              </a:rPr>
              <a:t>	</a:t>
            </a:r>
            <a:r>
              <a:rPr lang="en-US" sz="1400" dirty="0" smtClean="0">
                <a:latin typeface="Arial" charset="0"/>
                <a:ea typeface="ＭＳ Ｐゴシック" charset="0"/>
                <a:cs typeface="ＭＳ Ｐゴシック" charset="0"/>
              </a:rPr>
              <a:t>  Hidehiko Takahashi</a:t>
            </a:r>
          </a:p>
          <a:p>
            <a:pPr eaLnBrk="1" hangingPunct="1">
              <a:lnSpc>
                <a:spcPct val="80000"/>
              </a:lnSpc>
              <a:buFontTx/>
              <a:buNone/>
              <a:defRPr/>
            </a:pPr>
            <a:r>
              <a:rPr lang="en-US" sz="1400" dirty="0">
                <a:latin typeface="Arial" charset="0"/>
                <a:ea typeface="ＭＳ Ｐゴシック" charset="0"/>
                <a:cs typeface="ＭＳ Ｐゴシック" charset="0"/>
              </a:rPr>
              <a:t>	 </a:t>
            </a:r>
            <a:r>
              <a:rPr lang="en-US" sz="1400" dirty="0" smtClean="0">
                <a:latin typeface="Arial" charset="0"/>
                <a:ea typeface="ＭＳ Ｐゴシック" charset="0"/>
                <a:cs typeface="ＭＳ Ｐゴシック" charset="0"/>
              </a:rPr>
              <a:t> </a:t>
            </a:r>
            <a:r>
              <a:rPr lang="en-US" sz="1400" dirty="0" err="1" smtClean="0">
                <a:latin typeface="Arial" charset="0"/>
                <a:ea typeface="ＭＳ Ｐゴシック" charset="0"/>
                <a:cs typeface="ＭＳ Ｐゴシック" charset="0"/>
              </a:rPr>
              <a:t>Mikiko</a:t>
            </a:r>
            <a:r>
              <a:rPr lang="en-US" sz="1400" dirty="0" smtClean="0">
                <a:latin typeface="Arial" charset="0"/>
                <a:ea typeface="ＭＳ Ｐゴシック" charset="0"/>
                <a:cs typeface="ＭＳ Ｐゴシック" charset="0"/>
              </a:rPr>
              <a:t> Yamada</a:t>
            </a:r>
          </a:p>
          <a:p>
            <a:pPr eaLnBrk="1" hangingPunct="1">
              <a:lnSpc>
                <a:spcPct val="80000"/>
              </a:lnSpc>
              <a:buFontTx/>
              <a:buNone/>
              <a:defRPr/>
            </a:pPr>
            <a:r>
              <a:rPr lang="en-US" sz="1400" dirty="0" err="1" smtClean="0">
                <a:latin typeface="Arial" charset="0"/>
                <a:ea typeface="ＭＳ Ｐゴシック" charset="0"/>
                <a:cs typeface="ＭＳ Ｐゴシック" charset="0"/>
              </a:rPr>
              <a:t>Tamagawa</a:t>
            </a:r>
            <a:endParaRPr lang="en-US" sz="1400" dirty="0" smtClean="0">
              <a:latin typeface="Arial" charset="0"/>
              <a:ea typeface="ＭＳ Ｐゴシック" charset="0"/>
              <a:cs typeface="ＭＳ Ｐゴシック" charset="0"/>
            </a:endParaRPr>
          </a:p>
          <a:p>
            <a:pPr eaLnBrk="1" hangingPunct="1">
              <a:lnSpc>
                <a:spcPct val="80000"/>
              </a:lnSpc>
              <a:buFontTx/>
              <a:buNone/>
              <a:defRPr/>
            </a:pPr>
            <a:r>
              <a:rPr lang="en-US" sz="1400" dirty="0">
                <a:latin typeface="Arial" charset="0"/>
                <a:ea typeface="ＭＳ Ｐゴシック" charset="0"/>
                <a:cs typeface="ＭＳ Ｐゴシック" charset="0"/>
              </a:rPr>
              <a:t>	</a:t>
            </a:r>
            <a:r>
              <a:rPr lang="en-US" sz="1400" dirty="0" smtClean="0">
                <a:latin typeface="Arial" charset="0"/>
                <a:ea typeface="ＭＳ Ｐゴシック" charset="0"/>
                <a:cs typeface="ＭＳ Ｐゴシック" charset="0"/>
              </a:rPr>
              <a:t>  </a:t>
            </a:r>
            <a:r>
              <a:rPr lang="en-US" sz="1400" dirty="0" err="1" smtClean="0">
                <a:latin typeface="Arial" charset="0"/>
                <a:ea typeface="ＭＳ Ｐゴシック" charset="0"/>
                <a:cs typeface="ＭＳ Ｐゴシック" charset="0"/>
              </a:rPr>
              <a:t>Keise</a:t>
            </a:r>
            <a:r>
              <a:rPr lang="en-US" sz="1400" dirty="0" smtClean="0">
                <a:latin typeface="Arial" charset="0"/>
                <a:ea typeface="ＭＳ Ｐゴシック" charset="0"/>
                <a:cs typeface="ＭＳ Ｐゴシック" charset="0"/>
              </a:rPr>
              <a:t> </a:t>
            </a:r>
            <a:r>
              <a:rPr lang="en-US" sz="1400" dirty="0" err="1" smtClean="0">
                <a:latin typeface="Arial" charset="0"/>
                <a:ea typeface="ＭＳ Ｐゴシック" charset="0"/>
                <a:cs typeface="ＭＳ Ｐゴシック" charset="0"/>
              </a:rPr>
              <a:t>Izuma</a:t>
            </a:r>
            <a:endParaRPr lang="en-US" sz="1400" dirty="0" smtClean="0">
              <a:latin typeface="Arial" charset="0"/>
              <a:ea typeface="ＭＳ Ｐゴシック" charset="0"/>
              <a:cs typeface="ＭＳ Ｐゴシック" charset="0"/>
            </a:endParaRPr>
          </a:p>
          <a:p>
            <a:pPr eaLnBrk="1" hangingPunct="1">
              <a:lnSpc>
                <a:spcPct val="80000"/>
              </a:lnSpc>
              <a:buFontTx/>
              <a:buNone/>
              <a:defRPr/>
            </a:pPr>
            <a:r>
              <a:rPr lang="en-US" sz="1400" dirty="0">
                <a:latin typeface="Arial" charset="0"/>
                <a:ea typeface="ＭＳ Ｐゴシック" charset="0"/>
                <a:cs typeface="ＭＳ Ｐゴシック" charset="0"/>
              </a:rPr>
              <a:t>	</a:t>
            </a:r>
            <a:r>
              <a:rPr lang="en-US" sz="1400" dirty="0" smtClean="0">
                <a:latin typeface="Arial" charset="0"/>
                <a:ea typeface="ＭＳ Ｐゴシック" charset="0"/>
                <a:cs typeface="ＭＳ Ｐゴシック" charset="0"/>
              </a:rPr>
              <a:t>  Kenji Matsumoto</a:t>
            </a:r>
          </a:p>
          <a:p>
            <a:pPr eaLnBrk="1" hangingPunct="1">
              <a:lnSpc>
                <a:spcPct val="80000"/>
              </a:lnSpc>
              <a:buFontTx/>
              <a:buNone/>
              <a:defRPr/>
            </a:pPr>
            <a:r>
              <a:rPr lang="en-US" sz="1400" dirty="0">
                <a:latin typeface="Arial" charset="0"/>
                <a:ea typeface="ＭＳ Ｐゴシック" charset="0"/>
                <a:cs typeface="ＭＳ Ｐゴシック" charset="0"/>
              </a:rPr>
              <a:t>	</a:t>
            </a:r>
            <a:r>
              <a:rPr lang="en-US" sz="1400" dirty="0" smtClean="0">
                <a:latin typeface="Arial" charset="0"/>
                <a:ea typeface="ＭＳ Ｐゴシック" charset="0"/>
                <a:cs typeface="ＭＳ Ｐゴシック" charset="0"/>
              </a:rPr>
              <a:t>  </a:t>
            </a:r>
            <a:r>
              <a:rPr lang="en-US" sz="1400" dirty="0" err="1" smtClean="0">
                <a:latin typeface="Arial" charset="0"/>
                <a:ea typeface="ＭＳ Ｐゴシック" charset="0"/>
                <a:cs typeface="ＭＳ Ｐゴシック" charset="0"/>
              </a:rPr>
              <a:t>Ryuta</a:t>
            </a:r>
            <a:r>
              <a:rPr lang="en-US" sz="1400" dirty="0" smtClean="0">
                <a:latin typeface="Arial" charset="0"/>
                <a:ea typeface="ＭＳ Ｐゴシック" charset="0"/>
                <a:cs typeface="ＭＳ Ｐゴシック" charset="0"/>
              </a:rPr>
              <a:t> Aoki</a:t>
            </a:r>
          </a:p>
          <a:p>
            <a:pPr eaLnBrk="1" hangingPunct="1">
              <a:lnSpc>
                <a:spcPct val="80000"/>
              </a:lnSpc>
              <a:buFontTx/>
              <a:buNone/>
              <a:defRPr/>
            </a:pPr>
            <a:r>
              <a:rPr lang="en-US" sz="1400" dirty="0" smtClean="0">
                <a:latin typeface="Arial" charset="0"/>
                <a:ea typeface="ＭＳ Ｐゴシック" charset="0"/>
                <a:cs typeface="ＭＳ Ｐゴシック" charset="0"/>
              </a:rPr>
              <a:t>Magdeburg</a:t>
            </a:r>
          </a:p>
          <a:p>
            <a:pPr eaLnBrk="1" hangingPunct="1">
              <a:lnSpc>
                <a:spcPct val="80000"/>
              </a:lnSpc>
              <a:buFontTx/>
              <a:buNone/>
              <a:defRPr/>
            </a:pPr>
            <a:r>
              <a:rPr lang="en-US" sz="1400" dirty="0">
                <a:latin typeface="Arial" charset="0"/>
                <a:ea typeface="ＭＳ Ｐゴシック" charset="0"/>
                <a:cs typeface="ＭＳ Ｐゴシック" charset="0"/>
              </a:rPr>
              <a:t>	</a:t>
            </a:r>
            <a:r>
              <a:rPr lang="en-US" sz="1400" dirty="0" smtClean="0">
                <a:latin typeface="Arial" charset="0"/>
                <a:ea typeface="ＭＳ Ｐゴシック" charset="0"/>
                <a:cs typeface="ＭＳ Ｐゴシック" charset="0"/>
              </a:rPr>
              <a:t>  Claudia </a:t>
            </a:r>
            <a:r>
              <a:rPr lang="en-US" sz="1400" dirty="0" err="1" smtClean="0">
                <a:latin typeface="Arial" charset="0"/>
                <a:ea typeface="ＭＳ Ｐゴシック" charset="0"/>
                <a:cs typeface="ＭＳ Ｐゴシック" charset="0"/>
              </a:rPr>
              <a:t>Brunnerlieb</a:t>
            </a:r>
            <a:endParaRPr lang="en-US" sz="1400" dirty="0" smtClean="0">
              <a:latin typeface="Arial" charset="0"/>
              <a:ea typeface="ＭＳ Ｐゴシック" charset="0"/>
              <a:cs typeface="ＭＳ Ｐゴシック" charset="0"/>
            </a:endParaRPr>
          </a:p>
          <a:p>
            <a:pPr eaLnBrk="1" hangingPunct="1">
              <a:lnSpc>
                <a:spcPct val="80000"/>
              </a:lnSpc>
              <a:buFontTx/>
              <a:buNone/>
              <a:defRPr/>
            </a:pPr>
            <a:r>
              <a:rPr lang="en-US" sz="1400" dirty="0">
                <a:latin typeface="Arial" charset="0"/>
                <a:ea typeface="ＭＳ Ｐゴシック" charset="0"/>
                <a:cs typeface="ＭＳ Ｐゴシック" charset="0"/>
              </a:rPr>
              <a:t> </a:t>
            </a:r>
            <a:r>
              <a:rPr lang="en-US" sz="1400" dirty="0" smtClean="0">
                <a:latin typeface="Arial" charset="0"/>
                <a:ea typeface="ＭＳ Ｐゴシック" charset="0"/>
                <a:cs typeface="ＭＳ Ｐゴシック" charset="0"/>
              </a:rPr>
              <a:t>         </a:t>
            </a:r>
            <a:r>
              <a:rPr lang="en-US" sz="1400" dirty="0" err="1" smtClean="0">
                <a:latin typeface="Arial" charset="0"/>
                <a:ea typeface="ＭＳ Ｐゴシック" charset="0"/>
                <a:cs typeface="ＭＳ Ｐゴシック" charset="0"/>
              </a:rPr>
              <a:t>Bodo</a:t>
            </a:r>
            <a:r>
              <a:rPr lang="en-US" sz="1400" dirty="0" smtClean="0">
                <a:latin typeface="Arial" charset="0"/>
                <a:ea typeface="ＭＳ Ｐゴシック" charset="0"/>
                <a:cs typeface="ＭＳ Ｐゴシック" charset="0"/>
              </a:rPr>
              <a:t> Vogt</a:t>
            </a:r>
          </a:p>
          <a:p>
            <a:pPr eaLnBrk="1" hangingPunct="1">
              <a:lnSpc>
                <a:spcPct val="80000"/>
              </a:lnSpc>
              <a:buFontTx/>
              <a:buNone/>
              <a:defRPr/>
            </a:pPr>
            <a:r>
              <a:rPr lang="en-US" sz="1400" dirty="0">
                <a:latin typeface="Arial" charset="0"/>
                <a:ea typeface="ＭＳ Ｐゴシック" charset="0"/>
                <a:cs typeface="ＭＳ Ｐゴシック" charset="0"/>
              </a:rPr>
              <a:t>	</a:t>
            </a:r>
            <a:r>
              <a:rPr lang="en-US" sz="1400" dirty="0" smtClean="0">
                <a:latin typeface="Arial" charset="0"/>
                <a:ea typeface="ＭＳ Ｐゴシック" charset="0"/>
                <a:cs typeface="ＭＳ Ｐゴシック" charset="0"/>
              </a:rPr>
              <a:t> </a:t>
            </a:r>
            <a:endParaRPr lang="en-US" sz="1400" dirty="0">
              <a:latin typeface="Arial" charset="0"/>
              <a:ea typeface="ＭＳ Ｐゴシック" charset="0"/>
              <a:cs typeface="ＭＳ Ｐゴシック" charset="0"/>
            </a:endParaRPr>
          </a:p>
          <a:p>
            <a:pPr eaLnBrk="1" hangingPunct="1">
              <a:lnSpc>
                <a:spcPct val="80000"/>
              </a:lnSpc>
              <a:buFontTx/>
              <a:buNone/>
              <a:defRPr/>
            </a:pPr>
            <a:endParaRPr lang="en-US" dirty="0">
              <a:latin typeface="Arial" charset="0"/>
              <a:ea typeface="ＭＳ Ｐゴシック" charset="0"/>
              <a:cs typeface="ＭＳ Ｐゴシック" charset="0"/>
            </a:endParaRPr>
          </a:p>
          <a:p>
            <a:pPr lvl="1" eaLnBrk="1" hangingPunct="1">
              <a:lnSpc>
                <a:spcPct val="80000"/>
              </a:lnSpc>
              <a:defRPr/>
            </a:pPr>
            <a:endParaRPr lang="en-US" sz="1800" dirty="0">
              <a:latin typeface="Arial" charset="0"/>
              <a:ea typeface="ＭＳ Ｐゴシック" charset="0"/>
            </a:endParaRPr>
          </a:p>
          <a:p>
            <a:pPr eaLnBrk="1" hangingPunct="1">
              <a:lnSpc>
                <a:spcPct val="80000"/>
              </a:lnSpc>
              <a:defRPr/>
            </a:pPr>
            <a:endParaRPr lang="en-US" sz="2000" dirty="0">
              <a:latin typeface="Arial" charset="0"/>
              <a:ea typeface="ＭＳ Ｐゴシック" charset="0"/>
              <a:cs typeface="ＭＳ Ｐゴシック" charset="0"/>
            </a:endParaRPr>
          </a:p>
          <a:p>
            <a:pPr eaLnBrk="1" hangingPunct="1">
              <a:lnSpc>
                <a:spcPct val="80000"/>
              </a:lnSpc>
              <a:defRPr/>
            </a:pPr>
            <a:endParaRPr lang="en-US" sz="2000" dirty="0">
              <a:latin typeface="Arial" charset="0"/>
              <a:ea typeface="ＭＳ Ｐゴシック" charset="0"/>
              <a:cs typeface="ＭＳ Ｐゴシック" charset="0"/>
            </a:endParaRPr>
          </a:p>
          <a:p>
            <a:pPr eaLnBrk="1" hangingPunct="1">
              <a:lnSpc>
                <a:spcPct val="80000"/>
              </a:lnSpc>
              <a:defRPr/>
            </a:pPr>
            <a:endParaRPr lang="en-US" sz="2000" dirty="0">
              <a:latin typeface="Arial" charset="0"/>
              <a:ea typeface="ＭＳ Ｐゴシック" charset="0"/>
              <a:cs typeface="ＭＳ Ｐゴシック" charset="0"/>
            </a:endParaRPr>
          </a:p>
        </p:txBody>
      </p:sp>
      <p:sp>
        <p:nvSpPr>
          <p:cNvPr id="132100" name="Rectangle 1028"/>
          <p:cNvSpPr>
            <a:spLocks noGrp="1" noChangeArrowheads="1"/>
          </p:cNvSpPr>
          <p:nvPr>
            <p:ph type="body" sz="half" idx="2"/>
          </p:nvPr>
        </p:nvSpPr>
        <p:spPr>
          <a:xfrm>
            <a:off x="4648200" y="1600200"/>
            <a:ext cx="3810000" cy="4648200"/>
          </a:xfrm>
        </p:spPr>
        <p:txBody>
          <a:bodyPr>
            <a:normAutofit fontScale="92500" lnSpcReduction="10000"/>
          </a:bodyPr>
          <a:lstStyle/>
          <a:p>
            <a:pPr eaLnBrk="1" hangingPunct="1">
              <a:lnSpc>
                <a:spcPct val="80000"/>
              </a:lnSpc>
              <a:buFontTx/>
              <a:buNone/>
              <a:defRPr/>
            </a:pPr>
            <a:r>
              <a:rPr lang="en-US" sz="1400" dirty="0">
                <a:latin typeface="Arial" charset="0"/>
                <a:ea typeface="ＭＳ Ｐゴシック" charset="0"/>
                <a:cs typeface="ＭＳ Ｐゴシック" charset="0"/>
              </a:rPr>
              <a:t>Baylor</a:t>
            </a:r>
          </a:p>
          <a:p>
            <a:pPr lvl="1" eaLnBrk="1" hangingPunct="1">
              <a:lnSpc>
                <a:spcPct val="80000"/>
              </a:lnSpc>
              <a:buFontTx/>
              <a:buNone/>
              <a:defRPr/>
            </a:pPr>
            <a:r>
              <a:rPr lang="en-US" sz="1400" dirty="0" err="1">
                <a:latin typeface="Arial" charset="0"/>
                <a:ea typeface="ＭＳ Ｐゴシック" charset="0"/>
              </a:rPr>
              <a:t>Meghana</a:t>
            </a:r>
            <a:r>
              <a:rPr lang="en-US" sz="1400" dirty="0">
                <a:latin typeface="Arial" charset="0"/>
                <a:ea typeface="ＭＳ Ｐゴシック" charset="0"/>
              </a:rPr>
              <a:t> Bhatt</a:t>
            </a:r>
          </a:p>
          <a:p>
            <a:pPr lvl="1" eaLnBrk="1" hangingPunct="1">
              <a:lnSpc>
                <a:spcPct val="80000"/>
              </a:lnSpc>
              <a:buFontTx/>
              <a:buNone/>
              <a:defRPr/>
            </a:pPr>
            <a:r>
              <a:rPr lang="en-US" sz="1400" b="1" dirty="0">
                <a:latin typeface="Arial" charset="0"/>
                <a:ea typeface="ＭＳ Ｐゴシック" charset="0"/>
              </a:rPr>
              <a:t>Terry </a:t>
            </a:r>
            <a:r>
              <a:rPr lang="en-US" sz="1400" b="1" dirty="0" err="1">
                <a:latin typeface="Arial" charset="0"/>
                <a:ea typeface="ＭＳ Ｐゴシック" charset="0"/>
              </a:rPr>
              <a:t>Lohrenz</a:t>
            </a:r>
            <a:endParaRPr lang="en-US" sz="1400" b="1" dirty="0">
              <a:latin typeface="Arial" charset="0"/>
              <a:ea typeface="ＭＳ Ｐゴシック" charset="0"/>
            </a:endParaRPr>
          </a:p>
          <a:p>
            <a:pPr lvl="1" eaLnBrk="1" hangingPunct="1">
              <a:lnSpc>
                <a:spcPct val="80000"/>
              </a:lnSpc>
              <a:buFontTx/>
              <a:buNone/>
              <a:defRPr/>
            </a:pPr>
            <a:r>
              <a:rPr lang="en-US" sz="1400" b="1" dirty="0">
                <a:latin typeface="Arial" charset="0"/>
                <a:ea typeface="ＭＳ Ｐゴシック" charset="0"/>
              </a:rPr>
              <a:t>Read Montague</a:t>
            </a:r>
          </a:p>
          <a:p>
            <a:pPr eaLnBrk="1" hangingPunct="1">
              <a:lnSpc>
                <a:spcPct val="80000"/>
              </a:lnSpc>
              <a:buFontTx/>
              <a:buNone/>
              <a:defRPr/>
            </a:pPr>
            <a:r>
              <a:rPr lang="en-US" sz="1400" dirty="0" smtClean="0">
                <a:latin typeface="Arial" charset="0"/>
                <a:ea typeface="ＭＳ Ｐゴシック" charset="0"/>
                <a:cs typeface="ＭＳ Ｐゴシック" charset="0"/>
              </a:rPr>
              <a:t>National </a:t>
            </a:r>
            <a:r>
              <a:rPr lang="en-US" sz="1400" dirty="0">
                <a:latin typeface="Arial" charset="0"/>
                <a:ea typeface="ＭＳ Ｐゴシック" charset="0"/>
                <a:cs typeface="ＭＳ Ｐゴシック" charset="0"/>
              </a:rPr>
              <a:t>Taiwan University</a:t>
            </a:r>
          </a:p>
          <a:p>
            <a:pPr eaLnBrk="1" hangingPunct="1">
              <a:lnSpc>
                <a:spcPct val="80000"/>
              </a:lnSpc>
              <a:buFontTx/>
              <a:buNone/>
              <a:defRPr/>
            </a:pPr>
            <a:r>
              <a:rPr lang="en-US" sz="1400" dirty="0">
                <a:latin typeface="Arial" charset="0"/>
                <a:ea typeface="ＭＳ Ｐゴシック" charset="0"/>
                <a:cs typeface="ＭＳ Ｐゴシック" charset="0"/>
              </a:rPr>
              <a:t>	 Joseph Wang</a:t>
            </a:r>
          </a:p>
          <a:p>
            <a:pPr eaLnBrk="1" hangingPunct="1">
              <a:lnSpc>
                <a:spcPct val="80000"/>
              </a:lnSpc>
              <a:buFontTx/>
              <a:buNone/>
              <a:defRPr/>
            </a:pPr>
            <a:r>
              <a:rPr lang="en-US" sz="1400" dirty="0">
                <a:latin typeface="Arial" charset="0"/>
                <a:ea typeface="ＭＳ Ｐゴシック" charset="0"/>
                <a:cs typeface="ＭＳ Ｐゴシック" charset="0"/>
              </a:rPr>
              <a:t>NYU</a:t>
            </a:r>
          </a:p>
          <a:p>
            <a:pPr lvl="1" eaLnBrk="1" hangingPunct="1">
              <a:lnSpc>
                <a:spcPct val="80000"/>
              </a:lnSpc>
              <a:buFontTx/>
              <a:buNone/>
              <a:defRPr/>
            </a:pPr>
            <a:r>
              <a:rPr lang="en-US" sz="1400" dirty="0">
                <a:latin typeface="Arial" charset="0"/>
                <a:ea typeface="ＭＳ Ｐゴシック" charset="0"/>
              </a:rPr>
              <a:t>Peter </a:t>
            </a:r>
            <a:r>
              <a:rPr lang="en-US" sz="1400" dirty="0" err="1">
                <a:latin typeface="Arial" charset="0"/>
                <a:ea typeface="ＭＳ Ｐゴシック" charset="0"/>
              </a:rPr>
              <a:t>Sokol-Hessner</a:t>
            </a:r>
            <a:endParaRPr lang="en-US" sz="1400" dirty="0">
              <a:latin typeface="Arial" charset="0"/>
              <a:ea typeface="ＭＳ Ｐゴシック" charset="0"/>
            </a:endParaRPr>
          </a:p>
          <a:p>
            <a:pPr lvl="1" eaLnBrk="1" hangingPunct="1">
              <a:lnSpc>
                <a:spcPct val="80000"/>
              </a:lnSpc>
              <a:buFontTx/>
              <a:buNone/>
              <a:defRPr/>
            </a:pPr>
            <a:r>
              <a:rPr lang="en-US" sz="1400" dirty="0">
                <a:latin typeface="Arial" charset="0"/>
                <a:ea typeface="ＭＳ Ｐゴシック" charset="0"/>
              </a:rPr>
              <a:t>Elizabeth Phelps</a:t>
            </a:r>
          </a:p>
          <a:p>
            <a:pPr eaLnBrk="1" hangingPunct="1">
              <a:lnSpc>
                <a:spcPct val="80000"/>
              </a:lnSpc>
              <a:buFontTx/>
              <a:buNone/>
              <a:defRPr/>
            </a:pPr>
            <a:r>
              <a:rPr lang="en-US" sz="1400" dirty="0" smtClean="0">
                <a:latin typeface="Arial" charset="0"/>
                <a:ea typeface="ＭＳ Ｐゴシック" charset="0"/>
                <a:cs typeface="ＭＳ Ｐゴシック" charset="0"/>
              </a:rPr>
              <a:t>Pittsburgh</a:t>
            </a:r>
          </a:p>
          <a:p>
            <a:pPr eaLnBrk="1" hangingPunct="1">
              <a:lnSpc>
                <a:spcPct val="80000"/>
              </a:lnSpc>
              <a:buFontTx/>
              <a:buNone/>
              <a:defRPr/>
            </a:pPr>
            <a:r>
              <a:rPr lang="en-US" sz="1400" dirty="0" smtClean="0">
                <a:latin typeface="Arial" charset="0"/>
                <a:ea typeface="ＭＳ Ｐゴシック" charset="0"/>
                <a:cs typeface="ＭＳ Ｐゴシック" charset="0"/>
              </a:rPr>
              <a:t>	   Stephanie Wang</a:t>
            </a:r>
            <a:endParaRPr lang="en-US" sz="1400" dirty="0">
              <a:latin typeface="Arial" charset="0"/>
              <a:ea typeface="ＭＳ Ｐゴシック" charset="0"/>
              <a:cs typeface="ＭＳ Ｐゴシック" charset="0"/>
            </a:endParaRPr>
          </a:p>
          <a:p>
            <a:pPr eaLnBrk="1" hangingPunct="1">
              <a:lnSpc>
                <a:spcPct val="80000"/>
              </a:lnSpc>
              <a:buFontTx/>
              <a:buNone/>
              <a:defRPr/>
            </a:pPr>
            <a:r>
              <a:rPr lang="en-US" sz="1400" dirty="0" smtClean="0">
                <a:latin typeface="Arial" charset="0"/>
                <a:ea typeface="ＭＳ Ｐゴシック" charset="0"/>
                <a:cs typeface="ＭＳ Ｐゴシック" charset="0"/>
              </a:rPr>
              <a:t>Rutgers</a:t>
            </a:r>
            <a:endParaRPr lang="en-US" sz="1400" dirty="0">
              <a:latin typeface="Arial" charset="0"/>
              <a:ea typeface="ＭＳ Ｐゴシック" charset="0"/>
              <a:cs typeface="ＭＳ Ｐゴシック" charset="0"/>
            </a:endParaRPr>
          </a:p>
          <a:p>
            <a:pPr lvl="1" eaLnBrk="1" hangingPunct="1">
              <a:lnSpc>
                <a:spcPct val="80000"/>
              </a:lnSpc>
              <a:buFontTx/>
              <a:buNone/>
              <a:defRPr/>
            </a:pPr>
            <a:r>
              <a:rPr lang="en-US" sz="1400" dirty="0">
                <a:latin typeface="Arial" charset="0"/>
                <a:ea typeface="ＭＳ Ｐゴシック" charset="0"/>
              </a:rPr>
              <a:t>Mauricio Delgado</a:t>
            </a:r>
          </a:p>
          <a:p>
            <a:pPr eaLnBrk="1" hangingPunct="1">
              <a:lnSpc>
                <a:spcPct val="80000"/>
              </a:lnSpc>
              <a:buFontTx/>
              <a:buNone/>
              <a:defRPr/>
            </a:pPr>
            <a:r>
              <a:rPr lang="en-US" sz="1400" dirty="0">
                <a:latin typeface="Arial" charset="0"/>
                <a:ea typeface="ＭＳ Ｐゴシック" charset="0"/>
                <a:cs typeface="ＭＳ Ｐゴシック" charset="0"/>
              </a:rPr>
              <a:t>Stanford</a:t>
            </a:r>
          </a:p>
          <a:p>
            <a:pPr eaLnBrk="1" hangingPunct="1">
              <a:lnSpc>
                <a:spcPct val="80000"/>
              </a:lnSpc>
              <a:buFontTx/>
              <a:buNone/>
              <a:defRPr/>
            </a:pPr>
            <a:r>
              <a:rPr lang="en-US" sz="1400" dirty="0">
                <a:latin typeface="Arial" charset="0"/>
                <a:ea typeface="ＭＳ Ｐゴシック" charset="0"/>
                <a:cs typeface="ＭＳ Ｐゴシック" charset="0"/>
              </a:rPr>
              <a:t>	  </a:t>
            </a:r>
            <a:r>
              <a:rPr lang="en-US" sz="1400" dirty="0" smtClean="0">
                <a:latin typeface="Arial" charset="0"/>
                <a:ea typeface="ＭＳ Ｐゴシック" charset="0"/>
                <a:cs typeface="ＭＳ Ｐゴシック" charset="0"/>
              </a:rPr>
              <a:t>Doug </a:t>
            </a:r>
            <a:r>
              <a:rPr lang="en-US" sz="1400" dirty="0" err="1" smtClean="0">
                <a:latin typeface="Arial" charset="0"/>
                <a:ea typeface="ＭＳ Ｐゴシック" charset="0"/>
                <a:cs typeface="ＭＳ Ｐゴシック" charset="0"/>
              </a:rPr>
              <a:t>Bernheim</a:t>
            </a:r>
            <a:endParaRPr lang="en-US" sz="1400" dirty="0" smtClean="0">
              <a:latin typeface="Arial" charset="0"/>
              <a:ea typeface="ＭＳ Ｐゴシック" charset="0"/>
              <a:cs typeface="ＭＳ Ｐゴシック" charset="0"/>
            </a:endParaRPr>
          </a:p>
          <a:p>
            <a:pPr eaLnBrk="1" hangingPunct="1">
              <a:lnSpc>
                <a:spcPct val="80000"/>
              </a:lnSpc>
              <a:buFontTx/>
              <a:buNone/>
              <a:defRPr/>
            </a:pPr>
            <a:r>
              <a:rPr lang="en-US" sz="1400" dirty="0">
                <a:latin typeface="Arial" charset="0"/>
                <a:ea typeface="ＭＳ Ｐゴシック" charset="0"/>
                <a:cs typeface="ＭＳ Ｐゴシック" charset="0"/>
              </a:rPr>
              <a:t>	 </a:t>
            </a:r>
            <a:r>
              <a:rPr lang="en-US" sz="1400" dirty="0" smtClean="0">
                <a:latin typeface="Arial" charset="0"/>
                <a:ea typeface="ＭＳ Ｐゴシック" charset="0"/>
                <a:cs typeface="ＭＳ Ｐゴシック" charset="0"/>
              </a:rPr>
              <a:t> Dan </a:t>
            </a:r>
            <a:r>
              <a:rPr lang="en-US" sz="1400" dirty="0" err="1" smtClean="0">
                <a:latin typeface="Arial" charset="0"/>
                <a:ea typeface="ＭＳ Ｐゴシック" charset="0"/>
                <a:cs typeface="ＭＳ Ｐゴシック" charset="0"/>
              </a:rPr>
              <a:t>Knoepfle</a:t>
            </a:r>
            <a:endParaRPr lang="en-US" sz="1400" dirty="0">
              <a:latin typeface="Arial" charset="0"/>
              <a:ea typeface="ＭＳ Ｐゴシック" charset="0"/>
              <a:cs typeface="ＭＳ Ｐゴシック" charset="0"/>
            </a:endParaRPr>
          </a:p>
          <a:p>
            <a:pPr eaLnBrk="1" hangingPunct="1">
              <a:lnSpc>
                <a:spcPct val="80000"/>
              </a:lnSpc>
              <a:buFontTx/>
              <a:buNone/>
              <a:defRPr/>
            </a:pPr>
            <a:r>
              <a:rPr lang="en-US" sz="1400" dirty="0" smtClean="0">
                <a:latin typeface="Arial" charset="0"/>
                <a:ea typeface="ＭＳ Ｐゴシック" charset="0"/>
                <a:cs typeface="ＭＳ Ｐゴシック" charset="0"/>
              </a:rPr>
              <a:t>Stockholm School of Economics</a:t>
            </a:r>
          </a:p>
          <a:p>
            <a:pPr eaLnBrk="1" hangingPunct="1">
              <a:lnSpc>
                <a:spcPct val="80000"/>
              </a:lnSpc>
              <a:buFontTx/>
              <a:buNone/>
              <a:defRPr/>
            </a:pPr>
            <a:r>
              <a:rPr lang="en-US" sz="1400" dirty="0" smtClean="0">
                <a:latin typeface="Arial" charset="0"/>
                <a:ea typeface="ＭＳ Ｐゴシック" charset="0"/>
                <a:cs typeface="ＭＳ Ｐゴシック" charset="0"/>
              </a:rPr>
              <a:t>	  Robert </a:t>
            </a:r>
            <a:r>
              <a:rPr lang="en-US" sz="1400" dirty="0" err="1" smtClean="0">
                <a:latin typeface="Arial" charset="0"/>
                <a:ea typeface="ＭＳ Ｐゴシック" charset="0"/>
                <a:cs typeface="ＭＳ Ｐゴシック" charset="0"/>
              </a:rPr>
              <a:t>Ostling</a:t>
            </a:r>
            <a:endParaRPr lang="en-US" sz="1400" dirty="0">
              <a:latin typeface="Arial" charset="0"/>
              <a:ea typeface="ＭＳ Ｐゴシック" charset="0"/>
              <a:cs typeface="ＭＳ Ｐゴシック" charset="0"/>
            </a:endParaRPr>
          </a:p>
          <a:p>
            <a:pPr eaLnBrk="1" hangingPunct="1">
              <a:lnSpc>
                <a:spcPct val="80000"/>
              </a:lnSpc>
              <a:buFontTx/>
              <a:buNone/>
              <a:defRPr/>
            </a:pPr>
            <a:r>
              <a:rPr lang="en-US" sz="1400" dirty="0" smtClean="0">
                <a:latin typeface="Arial" charset="0"/>
                <a:ea typeface="ＭＳ Ｐゴシック" charset="0"/>
                <a:cs typeface="ＭＳ Ｐゴシック" charset="0"/>
              </a:rPr>
              <a:t>UCL </a:t>
            </a:r>
            <a:endParaRPr lang="en-US" sz="1400" dirty="0">
              <a:latin typeface="Arial" charset="0"/>
              <a:ea typeface="ＭＳ Ｐゴシック" charset="0"/>
              <a:cs typeface="ＭＳ Ｐゴシック" charset="0"/>
            </a:endParaRPr>
          </a:p>
          <a:p>
            <a:pPr eaLnBrk="1" hangingPunct="1">
              <a:lnSpc>
                <a:spcPct val="80000"/>
              </a:lnSpc>
              <a:buFontTx/>
              <a:buNone/>
              <a:defRPr/>
            </a:pPr>
            <a:r>
              <a:rPr lang="en-US" sz="1400" dirty="0">
                <a:latin typeface="Arial" charset="0"/>
                <a:ea typeface="ＭＳ Ｐゴシック" charset="0"/>
                <a:cs typeface="ＭＳ Ｐゴシック" charset="0"/>
              </a:rPr>
              <a:t>	   Benedetto De </a:t>
            </a:r>
            <a:r>
              <a:rPr lang="en-US" sz="1400" dirty="0" smtClean="0">
                <a:latin typeface="Arial" charset="0"/>
                <a:ea typeface="ＭＳ Ｐゴシック" charset="0"/>
                <a:cs typeface="ＭＳ Ｐゴシック" charset="0"/>
              </a:rPr>
              <a:t>Martino</a:t>
            </a:r>
          </a:p>
          <a:p>
            <a:pPr eaLnBrk="1" hangingPunct="1">
              <a:lnSpc>
                <a:spcPct val="80000"/>
              </a:lnSpc>
              <a:buFontTx/>
              <a:buNone/>
              <a:defRPr/>
            </a:pPr>
            <a:r>
              <a:rPr lang="en-US" sz="1400" dirty="0" smtClean="0">
                <a:latin typeface="Arial" charset="0"/>
                <a:ea typeface="ＭＳ Ｐゴシック" charset="0"/>
                <a:cs typeface="ＭＳ Ｐゴシック" charset="0"/>
              </a:rPr>
              <a:t>Zurich</a:t>
            </a:r>
          </a:p>
          <a:p>
            <a:pPr marL="342900" lvl="1" indent="-342900">
              <a:lnSpc>
                <a:spcPct val="80000"/>
              </a:lnSpc>
              <a:buFontTx/>
              <a:buNone/>
              <a:defRPr/>
            </a:pPr>
            <a:r>
              <a:rPr lang="en-US" sz="1400" dirty="0">
                <a:latin typeface="Arial" charset="0"/>
                <a:ea typeface="ＭＳ Ｐゴシック" charset="0"/>
                <a:cs typeface="ＭＳ Ｐゴシック" charset="0"/>
              </a:rPr>
              <a:t>	</a:t>
            </a:r>
            <a:r>
              <a:rPr lang="en-US" sz="1400" dirty="0" smtClean="0">
                <a:latin typeface="Arial" charset="0"/>
                <a:ea typeface="ＭＳ Ｐゴシック" charset="0"/>
                <a:cs typeface="ＭＳ Ｐゴシック" charset="0"/>
              </a:rPr>
              <a:t>   </a:t>
            </a:r>
            <a:r>
              <a:rPr lang="en-US" sz="1400" dirty="0" smtClean="0">
                <a:latin typeface="Arial" charset="0"/>
                <a:ea typeface="ＭＳ Ｐゴシック" charset="0"/>
              </a:rPr>
              <a:t>Ian </a:t>
            </a:r>
            <a:r>
              <a:rPr lang="en-US" sz="1400" dirty="0" err="1" smtClean="0">
                <a:latin typeface="Arial" charset="0"/>
                <a:ea typeface="ＭＳ Ｐゴシック" charset="0"/>
              </a:rPr>
              <a:t>Krajbich</a:t>
            </a:r>
            <a:r>
              <a:rPr lang="en-US" sz="1400" dirty="0" smtClean="0">
                <a:latin typeface="Arial" charset="0"/>
                <a:ea typeface="ＭＳ Ｐゴシック" charset="0"/>
              </a:rPr>
              <a:t> </a:t>
            </a:r>
          </a:p>
          <a:p>
            <a:pPr marL="342900" lvl="1" indent="-342900">
              <a:lnSpc>
                <a:spcPct val="80000"/>
              </a:lnSpc>
              <a:buFontTx/>
              <a:buNone/>
              <a:defRPr/>
            </a:pPr>
            <a:r>
              <a:rPr lang="en-US" sz="1400" dirty="0" smtClean="0">
                <a:latin typeface="Arial" charset="0"/>
                <a:ea typeface="ＭＳ Ｐゴシック" charset="0"/>
              </a:rPr>
              <a:t>Kyoto PRI</a:t>
            </a:r>
          </a:p>
          <a:p>
            <a:pPr marL="342900" lvl="1" indent="-342900">
              <a:lnSpc>
                <a:spcPct val="80000"/>
              </a:lnSpc>
              <a:buFontTx/>
              <a:buNone/>
              <a:defRPr/>
            </a:pPr>
            <a:r>
              <a:rPr lang="en-US" sz="1400" dirty="0">
                <a:latin typeface="Arial" charset="0"/>
                <a:ea typeface="ＭＳ Ｐゴシック" charset="0"/>
              </a:rPr>
              <a:t>	</a:t>
            </a:r>
            <a:r>
              <a:rPr lang="en-US" sz="1400" dirty="0" smtClean="0">
                <a:latin typeface="Arial" charset="0"/>
                <a:ea typeface="ＭＳ Ｐゴシック" charset="0"/>
              </a:rPr>
              <a:t>   Chris Martin</a:t>
            </a:r>
          </a:p>
          <a:p>
            <a:pPr marL="342900" lvl="1" indent="-342900">
              <a:lnSpc>
                <a:spcPct val="80000"/>
              </a:lnSpc>
              <a:buFontTx/>
              <a:buNone/>
              <a:defRPr/>
            </a:pPr>
            <a:r>
              <a:rPr lang="en-US" sz="1400" dirty="0">
                <a:latin typeface="Arial" charset="0"/>
                <a:ea typeface="ＭＳ Ｐゴシック" charset="0"/>
              </a:rPr>
              <a:t>	</a:t>
            </a:r>
            <a:r>
              <a:rPr lang="en-US" sz="1400" dirty="0" smtClean="0">
                <a:latin typeface="Arial" charset="0"/>
                <a:ea typeface="ＭＳ Ｐゴシック" charset="0"/>
              </a:rPr>
              <a:t>   </a:t>
            </a:r>
            <a:r>
              <a:rPr lang="en-US" sz="1400" dirty="0" err="1" smtClean="0">
                <a:latin typeface="Arial" charset="0"/>
                <a:ea typeface="ＭＳ Ｐゴシック" charset="0"/>
              </a:rPr>
              <a:t>Tetsuro</a:t>
            </a:r>
            <a:r>
              <a:rPr lang="en-US" sz="1400" dirty="0" smtClean="0">
                <a:latin typeface="Arial" charset="0"/>
                <a:ea typeface="ＭＳ Ｐゴシック" charset="0"/>
              </a:rPr>
              <a:t> Matsuzawa</a:t>
            </a:r>
          </a:p>
          <a:p>
            <a:pPr eaLnBrk="1" hangingPunct="1">
              <a:lnSpc>
                <a:spcPct val="80000"/>
              </a:lnSpc>
              <a:buFontTx/>
              <a:buNone/>
              <a:defRPr/>
            </a:pPr>
            <a:endParaRPr lang="en-US" sz="1800" dirty="0">
              <a:latin typeface="Arial"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pPr>
              <a:defRPr/>
            </a:pPr>
            <a:r>
              <a:rPr lang="nl-NL" smtClean="0">
                <a:solidFill>
                  <a:srgbClr val="000000"/>
                </a:solidFill>
              </a:rPr>
              <a:t>Oxford Econ 22.Jan.15</a:t>
            </a:r>
            <a:endParaRPr lang="en-US">
              <a:solidFill>
                <a:srgbClr val="000000"/>
              </a:solidFill>
            </a:endParaRPr>
          </a:p>
        </p:txBody>
      </p:sp>
    </p:spTree>
    <p:extLst>
      <p:ext uri="{BB962C8B-B14F-4D97-AF65-F5344CB8AC3E}">
        <p14:creationId xmlns:p14="http://schemas.microsoft.com/office/powerpoint/2010/main" val="328856389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extLst>
              <a:ext uri="{28A0092B-C50C-407E-A947-70E740481C1C}">
                <a14:useLocalDpi xmlns:a14="http://schemas.microsoft.com/office/drawing/2010/main" val="0"/>
              </a:ext>
            </a:extLst>
          </a:blip>
          <a:srcRect l="-5844" t="48253" r="40741" b="-1411"/>
          <a:stretch>
            <a:fillRect/>
          </a:stretch>
        </p:blipFill>
        <p:spPr bwMode="auto">
          <a:xfrm>
            <a:off x="-34925" y="242888"/>
            <a:ext cx="8942388" cy="632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533400" y="66040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000" dirty="0">
                <a:cs typeface="+mn-cs"/>
              </a:rPr>
              <a:t>Neuron Volume 69, Issue 4 2011 603 - 617</a:t>
            </a:r>
          </a:p>
        </p:txBody>
      </p:sp>
      <p:sp>
        <p:nvSpPr>
          <p:cNvPr id="2" name="Footer Placeholder 1"/>
          <p:cNvSpPr>
            <a:spLocks noGrp="1"/>
          </p:cNvSpPr>
          <p:nvPr>
            <p:ph type="ftr" sz="quarter" idx="11"/>
          </p:nvPr>
        </p:nvSpPr>
        <p:spPr/>
        <p:txBody>
          <a:bodyPr/>
          <a:lstStyle/>
          <a:p>
            <a:r>
              <a:rPr lang="nl-NL" smtClean="0"/>
              <a:t>Oxford Econ 22.Jan.15</a:t>
            </a:r>
            <a:endParaRPr lang="en-US"/>
          </a:p>
        </p:txBody>
      </p:sp>
      <p:sp>
        <p:nvSpPr>
          <p:cNvPr id="3" name="Slide Number Placeholder 2"/>
          <p:cNvSpPr>
            <a:spLocks noGrp="1"/>
          </p:cNvSpPr>
          <p:nvPr>
            <p:ph type="sldNum" sz="quarter" idx="12"/>
          </p:nvPr>
        </p:nvSpPr>
        <p:spPr/>
        <p:txBody>
          <a:bodyPr/>
          <a:lstStyle/>
          <a:p>
            <a:fld id="{BD10E888-B3FA-F142-B686-335389289F5B}" type="slidenum">
              <a:rPr lang="en-US" smtClean="0"/>
              <a:t>71</a:t>
            </a:fld>
            <a:endParaRPr lang="en-US"/>
          </a:p>
        </p:txBody>
      </p:sp>
    </p:spTree>
    <p:extLst>
      <p:ext uri="{BB962C8B-B14F-4D97-AF65-F5344CB8AC3E}">
        <p14:creationId xmlns:p14="http://schemas.microsoft.com/office/powerpoint/2010/main" val="133798304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Figure_S1.tif"/>
          <p:cNvPicPr>
            <a:picLocks noChangeAspect="1"/>
          </p:cNvPicPr>
          <p:nvPr/>
        </p:nvPicPr>
        <p:blipFill>
          <a:blip r:embed="rId3">
            <a:extLst>
              <a:ext uri="{28A0092B-C50C-407E-A947-70E740481C1C}">
                <a14:useLocalDpi xmlns:a14="http://schemas.microsoft.com/office/drawing/2010/main" val="0"/>
              </a:ext>
            </a:extLst>
          </a:blip>
          <a:srcRect l="1443" t="38499" r="69444" b="40668"/>
          <a:stretch>
            <a:fillRect/>
          </a:stretch>
        </p:blipFill>
        <p:spPr bwMode="auto">
          <a:xfrm>
            <a:off x="1168400" y="508000"/>
            <a:ext cx="66548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nl-NL" smtClean="0"/>
              <a:t>Oxford Econ 22.Jan.15</a:t>
            </a:r>
            <a:endParaRPr lang="en-US"/>
          </a:p>
        </p:txBody>
      </p:sp>
      <p:sp>
        <p:nvSpPr>
          <p:cNvPr id="3" name="Slide Number Placeholder 2"/>
          <p:cNvSpPr>
            <a:spLocks noGrp="1"/>
          </p:cNvSpPr>
          <p:nvPr>
            <p:ph type="sldNum" sz="quarter" idx="12"/>
          </p:nvPr>
        </p:nvSpPr>
        <p:spPr/>
        <p:txBody>
          <a:bodyPr/>
          <a:lstStyle/>
          <a:p>
            <a:fld id="{BD10E888-B3FA-F142-B686-335389289F5B}" type="slidenum">
              <a:rPr lang="en-US" smtClean="0"/>
              <a:t>72</a:t>
            </a:fld>
            <a:endParaRPr lang="en-US"/>
          </a:p>
        </p:txBody>
      </p:sp>
    </p:spTree>
    <p:extLst>
      <p:ext uri="{BB962C8B-B14F-4D97-AF65-F5344CB8AC3E}">
        <p14:creationId xmlns:p14="http://schemas.microsoft.com/office/powerpoint/2010/main" val="61479152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pPr marL="0" indent="0">
              <a:buNone/>
            </a:pPr>
            <a:r>
              <a:rPr lang="en-US" dirty="0"/>
              <a:t>“Technology has changed, the height of humans has changed, and fashions have changed. Yet the ability of governments and investors to delude themselves, giving rise to periodic bouts of euphoria that usually end in tears, seems to have remained a constant.” </a:t>
            </a:r>
          </a:p>
          <a:p>
            <a:pPr marL="456958" lvl="1" indent="0">
              <a:buNone/>
            </a:pPr>
            <a:r>
              <a:rPr lang="en-US" dirty="0"/>
              <a:t>– Reinhart &amp; </a:t>
            </a:r>
            <a:r>
              <a:rPr lang="en-US" dirty="0" err="1" smtClean="0"/>
              <a:t>Rogoff</a:t>
            </a:r>
            <a:r>
              <a:rPr lang="en-US" smtClean="0"/>
              <a:t> (2009), </a:t>
            </a:r>
            <a:r>
              <a:rPr lang="en-US" i="1" dirty="0"/>
              <a:t>This Time is Different</a:t>
            </a:r>
          </a:p>
          <a:p>
            <a:pPr marL="0" indent="0">
              <a:buNone/>
            </a:pPr>
            <a:endParaRPr lang="en-US" dirty="0"/>
          </a:p>
        </p:txBody>
      </p:sp>
      <p:pic>
        <p:nvPicPr>
          <p:cNvPr id="7" name="Content Placeholder 6" descr="NACC_coronal_y_8.tiff"/>
          <p:cNvPicPr>
            <a:picLocks noGrp="1" noChangeAspect="1"/>
          </p:cNvPicPr>
          <p:nvPr>
            <p:ph sz="half" idx="2"/>
          </p:nvPr>
        </p:nvPicPr>
        <p:blipFill>
          <a:blip r:embed="rId2">
            <a:extLst>
              <a:ext uri="{28A0092B-C50C-407E-A947-70E740481C1C}">
                <a14:useLocalDpi xmlns:a14="http://schemas.microsoft.com/office/drawing/2010/main" val="0"/>
              </a:ext>
            </a:extLst>
          </a:blip>
          <a:srcRect l="3146" r="3146"/>
          <a:stretch>
            <a:fillRect/>
          </a:stretch>
        </p:blipFill>
        <p:spPr/>
      </p:pic>
      <p:sp>
        <p:nvSpPr>
          <p:cNvPr id="2" name="Footer Placeholder 1"/>
          <p:cNvSpPr>
            <a:spLocks noGrp="1"/>
          </p:cNvSpPr>
          <p:nvPr>
            <p:ph type="ftr" sz="quarter" idx="11"/>
          </p:nvPr>
        </p:nvSpPr>
        <p:spPr/>
        <p:txBody>
          <a:bodyPr/>
          <a:lstStyle/>
          <a:p>
            <a:r>
              <a:rPr lang="nl-NL" smtClean="0"/>
              <a:t>Oxford Econ 22.Jan.15</a:t>
            </a:r>
            <a:endParaRPr lang="en-US"/>
          </a:p>
        </p:txBody>
      </p:sp>
      <p:sp>
        <p:nvSpPr>
          <p:cNvPr id="4" name="Slide Number Placeholder 3"/>
          <p:cNvSpPr>
            <a:spLocks noGrp="1"/>
          </p:cNvSpPr>
          <p:nvPr>
            <p:ph type="sldNum" sz="quarter" idx="12"/>
          </p:nvPr>
        </p:nvSpPr>
        <p:spPr/>
        <p:txBody>
          <a:bodyPr/>
          <a:lstStyle/>
          <a:p>
            <a:fld id="{BD10E888-B3FA-F142-B686-335389289F5B}" type="slidenum">
              <a:rPr lang="en-US" smtClean="0"/>
              <a:t>73</a:t>
            </a:fld>
            <a:endParaRPr lang="en-US"/>
          </a:p>
        </p:txBody>
      </p:sp>
    </p:spTree>
    <p:extLst>
      <p:ext uri="{BB962C8B-B14F-4D97-AF65-F5344CB8AC3E}">
        <p14:creationId xmlns:p14="http://schemas.microsoft.com/office/powerpoint/2010/main" val="410436909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Additional Material</a:t>
            </a:r>
            <a:endParaRPr lang="en-US" dirty="0"/>
          </a:p>
        </p:txBody>
      </p:sp>
      <p:sp>
        <p:nvSpPr>
          <p:cNvPr id="6" name="Text Placeholder 5"/>
          <p:cNvSpPr>
            <a:spLocks noGrp="1"/>
          </p:cNvSpPr>
          <p:nvPr>
            <p:ph type="body" idx="1"/>
          </p:nvPr>
        </p:nvSpPr>
        <p:spPr/>
        <p:txBody>
          <a:bodyPr/>
          <a:lstStyle/>
          <a:p>
            <a:endParaRPr lang="en-US"/>
          </a:p>
        </p:txBody>
      </p:sp>
      <p:sp>
        <p:nvSpPr>
          <p:cNvPr id="2" name="Footer Placeholder 1"/>
          <p:cNvSpPr>
            <a:spLocks noGrp="1"/>
          </p:cNvSpPr>
          <p:nvPr>
            <p:ph type="ftr" sz="quarter" idx="11"/>
          </p:nvPr>
        </p:nvSpPr>
        <p:spPr/>
        <p:txBody>
          <a:bodyPr/>
          <a:lstStyle/>
          <a:p>
            <a:r>
              <a:rPr lang="nl-NL" smtClean="0"/>
              <a:t>Oxford Econ 22.Jan.15</a:t>
            </a:r>
            <a:endParaRPr lang="en-US"/>
          </a:p>
        </p:txBody>
      </p:sp>
      <p:sp>
        <p:nvSpPr>
          <p:cNvPr id="3" name="Slide Number Placeholder 2"/>
          <p:cNvSpPr>
            <a:spLocks noGrp="1"/>
          </p:cNvSpPr>
          <p:nvPr>
            <p:ph type="sldNum" sz="quarter" idx="12"/>
          </p:nvPr>
        </p:nvSpPr>
        <p:spPr/>
        <p:txBody>
          <a:bodyPr/>
          <a:lstStyle/>
          <a:p>
            <a:fld id="{BD10E888-B3FA-F142-B686-335389289F5B}" type="slidenum">
              <a:rPr lang="en-US" smtClean="0"/>
              <a:t>74</a:t>
            </a:fld>
            <a:endParaRPr lang="en-US"/>
          </a:p>
        </p:txBody>
      </p:sp>
    </p:spTree>
    <p:extLst>
      <p:ext uri="{BB962C8B-B14F-4D97-AF65-F5344CB8AC3E}">
        <p14:creationId xmlns:p14="http://schemas.microsoft.com/office/powerpoint/2010/main" val="319182718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Bubbles?</a:t>
            </a:r>
            <a:endParaRPr lang="en-US" dirty="0"/>
          </a:p>
        </p:txBody>
      </p:sp>
      <p:sp>
        <p:nvSpPr>
          <p:cNvPr id="3" name="Content Placeholder 2"/>
          <p:cNvSpPr>
            <a:spLocks noGrp="1"/>
          </p:cNvSpPr>
          <p:nvPr>
            <p:ph idx="1"/>
          </p:nvPr>
        </p:nvSpPr>
        <p:spPr>
          <a:xfrm>
            <a:off x="457200" y="1600202"/>
            <a:ext cx="8229600" cy="5003798"/>
          </a:xfrm>
        </p:spPr>
        <p:txBody>
          <a:bodyPr>
            <a:normAutofit/>
          </a:bodyPr>
          <a:lstStyle/>
          <a:p>
            <a:pPr marL="0" indent="0">
              <a:buNone/>
            </a:pPr>
            <a:r>
              <a:rPr lang="en-US" dirty="0"/>
              <a:t>“[An] issue that clearly needs more attention is the formation and propagation of asset price bubbles…I suspect that progress will require careful empirical research with attention </a:t>
            </a:r>
            <a:r>
              <a:rPr lang="en-US" dirty="0">
                <a:solidFill>
                  <a:srgbClr val="000000"/>
                </a:solidFill>
              </a:rPr>
              <a:t>to </a:t>
            </a:r>
            <a:r>
              <a:rPr lang="en-US" i="1" dirty="0">
                <a:solidFill>
                  <a:srgbClr val="000000"/>
                </a:solidFill>
              </a:rPr>
              <a:t>psychological as well as economic factors</a:t>
            </a:r>
            <a:r>
              <a:rPr lang="en-US" dirty="0"/>
              <a:t>…I would add that we also don’t know very much about how bubbles stop either…”</a:t>
            </a:r>
          </a:p>
          <a:p>
            <a:pPr marL="399838" lvl="1" indent="0">
              <a:buNone/>
            </a:pPr>
            <a:r>
              <a:rPr lang="en-US" dirty="0"/>
              <a:t>- Ben Bernanke, 2010 speech</a:t>
            </a:r>
          </a:p>
          <a:p>
            <a:pPr marL="0" indent="0">
              <a:buNone/>
            </a:pPr>
            <a:endParaRPr lang="en-US" sz="2800"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75</a:t>
            </a:fld>
            <a:endParaRPr lang="en-US"/>
          </a:p>
        </p:txBody>
      </p:sp>
    </p:spTree>
    <p:extLst>
      <p:ext uri="{BB962C8B-B14F-4D97-AF65-F5344CB8AC3E}">
        <p14:creationId xmlns:p14="http://schemas.microsoft.com/office/powerpoint/2010/main" val="134997544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35364"/>
            <a:ext cx="9143999" cy="5622636"/>
          </a:xfrm>
          <a:prstGeom prst="rect">
            <a:avLst/>
          </a:prstGeom>
        </p:spPr>
      </p:pic>
      <p:sp>
        <p:nvSpPr>
          <p:cNvPr id="2" name="Title 1"/>
          <p:cNvSpPr>
            <a:spLocks noGrp="1"/>
          </p:cNvSpPr>
          <p:nvPr>
            <p:ph type="title"/>
          </p:nvPr>
        </p:nvSpPr>
        <p:spPr/>
        <p:txBody>
          <a:bodyPr>
            <a:normAutofit/>
          </a:bodyPr>
          <a:lstStyle/>
          <a:p>
            <a:r>
              <a:rPr lang="en-US" sz="3200" dirty="0" smtClean="0"/>
              <a:t>The Housing Bubble and Unemployment</a:t>
            </a:r>
            <a:endParaRPr lang="en-US" sz="3200"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76</a:t>
            </a:fld>
            <a:endParaRPr lang="en-US"/>
          </a:p>
        </p:txBody>
      </p:sp>
    </p:spTree>
    <p:extLst>
      <p:ext uri="{BB962C8B-B14F-4D97-AF65-F5344CB8AC3E}">
        <p14:creationId xmlns:p14="http://schemas.microsoft.com/office/powerpoint/2010/main" val="852762576"/>
      </p:ext>
    </p:extLst>
  </p:cSld>
  <p:clrMapOvr>
    <a:masterClrMapping/>
  </p:clrMapOvr>
  <mc:AlternateContent xmlns:mc="http://schemas.openxmlformats.org/markup-compatibility/2006" xmlns:p14="http://schemas.microsoft.com/office/powerpoint/2010/main">
    <mc:Choice Requires="p14">
      <p:transition spd="slow" p14:dur="2000" advTm="40058"/>
    </mc:Choice>
    <mc:Fallback xmlns="">
      <p:transition xmlns:p14="http://schemas.microsoft.com/office/powerpoint/2010/main" spd="slow" advTm="40058"/>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a:t>
            </a:r>
            <a:endParaRPr lang="en-US" dirty="0"/>
          </a:p>
        </p:txBody>
      </p:sp>
      <p:sp>
        <p:nvSpPr>
          <p:cNvPr id="3" name="Content Placeholder 2"/>
          <p:cNvSpPr>
            <a:spLocks noGrp="1"/>
          </p:cNvSpPr>
          <p:nvPr>
            <p:ph idx="1"/>
          </p:nvPr>
        </p:nvSpPr>
        <p:spPr/>
        <p:txBody>
          <a:bodyPr/>
          <a:lstStyle/>
          <a:p>
            <a:r>
              <a:rPr lang="en-US" dirty="0"/>
              <a:t>5 pseudorandom prices each round</a:t>
            </a:r>
          </a:p>
          <a:p>
            <a:r>
              <a:rPr lang="en-US" dirty="0" smtClean="0"/>
              <a:t>Subjects respond Sell, Hold or Buy</a:t>
            </a:r>
          </a:p>
          <a:p>
            <a:r>
              <a:rPr lang="en-US" dirty="0" smtClean="0"/>
              <a:t>Orders are highest Buy, lowest Sell</a:t>
            </a:r>
            <a:endParaRPr lang="en-US" dirty="0"/>
          </a:p>
        </p:txBody>
      </p:sp>
      <p:grpSp>
        <p:nvGrpSpPr>
          <p:cNvPr id="4" name="Group 3"/>
          <p:cNvGrpSpPr>
            <a:grpSpLocks noChangeAspect="1"/>
          </p:cNvGrpSpPr>
          <p:nvPr/>
        </p:nvGrpSpPr>
        <p:grpSpPr>
          <a:xfrm>
            <a:off x="469899" y="3418378"/>
            <a:ext cx="4937760" cy="3086100"/>
            <a:chOff x="5712874" y="1338290"/>
            <a:chExt cx="2468880" cy="1543050"/>
          </a:xfrm>
        </p:grpSpPr>
        <p:pic>
          <p:nvPicPr>
            <p:cNvPr id="5" name="Picture 4" descr="orderentry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2874" y="1338290"/>
              <a:ext cx="2468880" cy="1543050"/>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6656917" y="1846043"/>
              <a:ext cx="736600" cy="261610"/>
            </a:xfrm>
            <a:prstGeom prst="rect">
              <a:avLst/>
            </a:prstGeom>
            <a:solidFill>
              <a:schemeClr val="tx1"/>
            </a:solidFill>
          </p:spPr>
          <p:txBody>
            <a:bodyPr wrap="square" rtlCol="0">
              <a:spAutoFit/>
            </a:bodyPr>
            <a:lstStyle/>
            <a:p>
              <a:r>
                <a:rPr lang="en-US" sz="2800" dirty="0" smtClean="0">
                  <a:solidFill>
                    <a:schemeClr val="bg1"/>
                  </a:solidFill>
                </a:rPr>
                <a:t>35.42</a:t>
              </a:r>
              <a:endParaRPr lang="en-US" sz="2800" dirty="0">
                <a:solidFill>
                  <a:schemeClr val="bg1"/>
                </a:solidFill>
              </a:endParaRPr>
            </a:p>
          </p:txBody>
        </p:sp>
      </p:grpSp>
      <p:grpSp>
        <p:nvGrpSpPr>
          <p:cNvPr id="7" name="Group 6"/>
          <p:cNvGrpSpPr>
            <a:grpSpLocks noChangeAspect="1"/>
          </p:cNvGrpSpPr>
          <p:nvPr/>
        </p:nvGrpSpPr>
        <p:grpSpPr>
          <a:xfrm>
            <a:off x="6683291" y="3238036"/>
            <a:ext cx="2133301" cy="2643502"/>
            <a:chOff x="16395192" y="445532"/>
            <a:chExt cx="4266594" cy="5287003"/>
          </a:xfrm>
        </p:grpSpPr>
        <p:cxnSp>
          <p:nvCxnSpPr>
            <p:cNvPr id="8" name="Straight Connector 7"/>
            <p:cNvCxnSpPr/>
            <p:nvPr/>
          </p:nvCxnSpPr>
          <p:spPr>
            <a:xfrm>
              <a:off x="17526000" y="797118"/>
              <a:ext cx="0" cy="4572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6852392" y="814863"/>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6852392" y="2633472"/>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6852392" y="1719072"/>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6852392" y="5363203"/>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6852392" y="3547872"/>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6852392" y="4462272"/>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16395192" y="3090672"/>
              <a:ext cx="2286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18636554" y="2719702"/>
              <a:ext cx="1564909" cy="73866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P</a:t>
              </a:r>
              <a:r>
                <a:rPr lang="en-US" baseline="-25000" dirty="0" smtClean="0"/>
                <a:t>t-1 </a:t>
              </a:r>
              <a:endParaRPr lang="en-US" baseline="-25000" dirty="0"/>
            </a:p>
          </p:txBody>
        </p:sp>
        <p:sp>
          <p:nvSpPr>
            <p:cNvPr id="17" name="Rectangle 16"/>
            <p:cNvSpPr/>
            <p:nvPr/>
          </p:nvSpPr>
          <p:spPr>
            <a:xfrm>
              <a:off x="18423936" y="445532"/>
              <a:ext cx="2237850" cy="738664"/>
            </a:xfrm>
            <a:prstGeom prst="rect">
              <a:avLst/>
            </a:prstGeom>
          </p:spPr>
          <p:txBody>
            <a:bodyPr wrap="none">
              <a:spAutoFit/>
            </a:bodyPr>
            <a:lstStyle/>
            <a:p>
              <a:r>
                <a:rPr lang="en-US" dirty="0" smtClean="0"/>
                <a:t>1.25(P</a:t>
              </a:r>
              <a:r>
                <a:rPr lang="en-US" baseline="-25000" dirty="0" smtClean="0"/>
                <a:t>t-1</a:t>
              </a:r>
              <a:r>
                <a:rPr lang="en-US" dirty="0" smtClean="0"/>
                <a:t>)</a:t>
              </a:r>
              <a:endParaRPr lang="en-US" baseline="-25000" dirty="0"/>
            </a:p>
          </p:txBody>
        </p:sp>
        <p:sp>
          <p:nvSpPr>
            <p:cNvPr id="18" name="Rectangle 17"/>
            <p:cNvSpPr/>
            <p:nvPr/>
          </p:nvSpPr>
          <p:spPr>
            <a:xfrm>
              <a:off x="18423936" y="4993871"/>
              <a:ext cx="2156673" cy="738664"/>
            </a:xfrm>
            <a:prstGeom prst="rect">
              <a:avLst/>
            </a:prstGeom>
          </p:spPr>
          <p:txBody>
            <a:bodyPr wrap="none">
              <a:spAutoFit/>
            </a:bodyPr>
            <a:lstStyle/>
            <a:p>
              <a:r>
                <a:rPr lang="en-US" dirty="0" smtClean="0"/>
                <a:t>0.75(P</a:t>
              </a:r>
              <a:r>
                <a:rPr lang="en-US" baseline="-25000" dirty="0" smtClean="0"/>
                <a:t>t-1</a:t>
              </a:r>
              <a:r>
                <a:rPr lang="en-US" dirty="0" smtClean="0"/>
                <a:t>)</a:t>
              </a:r>
              <a:endParaRPr lang="en-US" baseline="-25000" dirty="0"/>
            </a:p>
          </p:txBody>
        </p:sp>
      </p:grpSp>
      <p:cxnSp>
        <p:nvCxnSpPr>
          <p:cNvPr id="19" name="Curved Connector 18"/>
          <p:cNvCxnSpPr/>
          <p:nvPr/>
        </p:nvCxnSpPr>
        <p:spPr>
          <a:xfrm rot="10800000" flipV="1">
            <a:off x="3352800" y="4076700"/>
            <a:ext cx="3895896" cy="712506"/>
          </a:xfrm>
          <a:prstGeom prst="curvedConnector3">
            <a:avLst>
              <a:gd name="adj1" fmla="val 50000"/>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20" name="Footer Placeholder 19"/>
          <p:cNvSpPr>
            <a:spLocks noGrp="1"/>
          </p:cNvSpPr>
          <p:nvPr>
            <p:ph type="ftr" sz="quarter" idx="11"/>
          </p:nvPr>
        </p:nvSpPr>
        <p:spPr/>
        <p:txBody>
          <a:bodyPr/>
          <a:lstStyle/>
          <a:p>
            <a:r>
              <a:rPr lang="nl-NL" smtClean="0"/>
              <a:t>Oxford Econ 22.Jan.15</a:t>
            </a:r>
            <a:endParaRPr lang="en-US"/>
          </a:p>
        </p:txBody>
      </p:sp>
      <p:sp>
        <p:nvSpPr>
          <p:cNvPr id="21" name="Slide Number Placeholder 20"/>
          <p:cNvSpPr>
            <a:spLocks noGrp="1"/>
          </p:cNvSpPr>
          <p:nvPr>
            <p:ph type="sldNum" sz="quarter" idx="12"/>
          </p:nvPr>
        </p:nvSpPr>
        <p:spPr/>
        <p:txBody>
          <a:bodyPr/>
          <a:lstStyle/>
          <a:p>
            <a:fld id="{BD10E888-B3FA-F142-B686-335389289F5B}" type="slidenum">
              <a:rPr lang="en-US" smtClean="0"/>
              <a:t>77</a:t>
            </a:fld>
            <a:endParaRPr lang="en-US"/>
          </a:p>
        </p:txBody>
      </p:sp>
    </p:spTree>
    <p:extLst>
      <p:ext uri="{BB962C8B-B14F-4D97-AF65-F5344CB8AC3E}">
        <p14:creationId xmlns:p14="http://schemas.microsoft.com/office/powerpoint/2010/main" val="149704016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for the risky asset</a:t>
            </a:r>
            <a:endParaRPr lang="en-US" dirty="0"/>
          </a:p>
        </p:txBody>
      </p:sp>
      <p:pic>
        <p:nvPicPr>
          <p:cNvPr id="3" name="Picture 2" descr="demandmod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485" y="1417638"/>
            <a:ext cx="7315200" cy="5486400"/>
          </a:xfrm>
          <a:prstGeom prst="rect">
            <a:avLst/>
          </a:prstGeom>
        </p:spPr>
      </p:pic>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78</a:t>
            </a:fld>
            <a:endParaRPr lang="en-US"/>
          </a:p>
        </p:txBody>
      </p:sp>
    </p:spTree>
    <p:extLst>
      <p:ext uri="{BB962C8B-B14F-4D97-AF65-F5344CB8AC3E}">
        <p14:creationId xmlns:p14="http://schemas.microsoft.com/office/powerpoint/2010/main" val="14489174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Clearing</a:t>
            </a:r>
            <a:endParaRPr lang="en-US" dirty="0"/>
          </a:p>
        </p:txBody>
      </p:sp>
      <p:sp>
        <p:nvSpPr>
          <p:cNvPr id="3" name="Content Placeholder 2"/>
          <p:cNvSpPr>
            <a:spLocks noGrp="1"/>
          </p:cNvSpPr>
          <p:nvPr>
            <p:ph idx="1"/>
          </p:nvPr>
        </p:nvSpPr>
        <p:spPr/>
        <p:txBody>
          <a:bodyPr/>
          <a:lstStyle/>
          <a:p>
            <a:r>
              <a:rPr lang="en-US" dirty="0"/>
              <a:t>Call market matches buy and sell </a:t>
            </a:r>
            <a:r>
              <a:rPr lang="en-US" dirty="0" smtClean="0"/>
              <a:t>orders each round</a:t>
            </a:r>
            <a:endParaRPr lang="en-US" dirty="0"/>
          </a:p>
          <a:p>
            <a:pPr lvl="1"/>
            <a:r>
              <a:rPr lang="en-US" dirty="0"/>
              <a:t>Single price</a:t>
            </a:r>
          </a:p>
          <a:p>
            <a:pPr lvl="1"/>
            <a:r>
              <a:rPr lang="en-US" dirty="0"/>
              <a:t>Closed book</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50" y="2377604"/>
            <a:ext cx="5086350" cy="4133850"/>
          </a:xfrm>
          <a:prstGeom prst="rect">
            <a:avLst/>
          </a:prstGeom>
        </p:spPr>
      </p:pic>
      <p:sp>
        <p:nvSpPr>
          <p:cNvPr id="4" name="Footer Placeholder 3"/>
          <p:cNvSpPr>
            <a:spLocks noGrp="1"/>
          </p:cNvSpPr>
          <p:nvPr>
            <p:ph type="ftr" sz="quarter" idx="11"/>
          </p:nvPr>
        </p:nvSpPr>
        <p:spPr/>
        <p:txBody>
          <a:bodyPr/>
          <a:lstStyle/>
          <a:p>
            <a:r>
              <a:rPr lang="nl-NL" smtClean="0"/>
              <a:t>Oxford Econ 22.Jan.15</a:t>
            </a:r>
            <a:endParaRPr lang="en-US"/>
          </a:p>
        </p:txBody>
      </p:sp>
      <p:sp>
        <p:nvSpPr>
          <p:cNvPr id="6" name="Slide Number Placeholder 5"/>
          <p:cNvSpPr>
            <a:spLocks noGrp="1"/>
          </p:cNvSpPr>
          <p:nvPr>
            <p:ph type="sldNum" sz="quarter" idx="12"/>
          </p:nvPr>
        </p:nvSpPr>
        <p:spPr/>
        <p:txBody>
          <a:bodyPr/>
          <a:lstStyle/>
          <a:p>
            <a:fld id="{BD10E888-B3FA-F142-B686-335389289F5B}" type="slidenum">
              <a:rPr lang="en-US" smtClean="0"/>
              <a:t>79</a:t>
            </a:fld>
            <a:endParaRPr lang="en-US"/>
          </a:p>
        </p:txBody>
      </p:sp>
    </p:spTree>
    <p:extLst>
      <p:ext uri="{BB962C8B-B14F-4D97-AF65-F5344CB8AC3E}">
        <p14:creationId xmlns:p14="http://schemas.microsoft.com/office/powerpoint/2010/main" val="28474582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Warren Buffett</a:t>
            </a:r>
            <a:endParaRPr lang="en-US" dirty="0"/>
          </a:p>
        </p:txBody>
      </p:sp>
      <p:pic>
        <p:nvPicPr>
          <p:cNvPr id="4" name="Content Placeholder 3"/>
          <p:cNvPicPr>
            <a:picLocks noGrp="1" noChangeAspect="1"/>
          </p:cNvPicPr>
          <p:nvPr>
            <p:ph sz="half" idx="1"/>
          </p:nvPr>
        </p:nvPicPr>
        <p:blipFill>
          <a:blip r:embed="rId2"/>
          <a:srcRect l="5384" r="5384"/>
          <a:stretch>
            <a:fillRect/>
          </a:stretch>
        </p:blipFill>
        <p:spPr/>
      </p:pic>
      <p:sp>
        <p:nvSpPr>
          <p:cNvPr id="5" name="Content Placeholder 4"/>
          <p:cNvSpPr>
            <a:spLocks noGrp="1"/>
          </p:cNvSpPr>
          <p:nvPr>
            <p:ph sz="half" idx="2"/>
          </p:nvPr>
        </p:nvSpPr>
        <p:spPr/>
        <p:txBody>
          <a:bodyPr>
            <a:normAutofit/>
          </a:bodyPr>
          <a:lstStyle/>
          <a:p>
            <a:r>
              <a:rPr lang="en-US" sz="3200" dirty="0" smtClean="0"/>
              <a:t>“</a:t>
            </a:r>
            <a:r>
              <a:rPr lang="en-US" sz="3200" dirty="0"/>
              <a:t>Be fearful when others are greedy, and greedy when others are fearful.” </a:t>
            </a:r>
          </a:p>
        </p:txBody>
      </p:sp>
      <p:sp>
        <p:nvSpPr>
          <p:cNvPr id="3" name="Footer Placeholder 2"/>
          <p:cNvSpPr>
            <a:spLocks noGrp="1"/>
          </p:cNvSpPr>
          <p:nvPr>
            <p:ph type="ftr" sz="quarter" idx="11"/>
          </p:nvPr>
        </p:nvSpPr>
        <p:spPr/>
        <p:txBody>
          <a:bodyPr/>
          <a:lstStyle/>
          <a:p>
            <a:r>
              <a:rPr lang="nl-NL" smtClean="0"/>
              <a:t>Oxford Econ 22.Jan.15</a:t>
            </a:r>
            <a:endParaRPr lang="en-US"/>
          </a:p>
        </p:txBody>
      </p:sp>
      <p:sp>
        <p:nvSpPr>
          <p:cNvPr id="6" name="Slide Number Placeholder 5"/>
          <p:cNvSpPr>
            <a:spLocks noGrp="1"/>
          </p:cNvSpPr>
          <p:nvPr>
            <p:ph type="sldNum" sz="quarter" idx="12"/>
          </p:nvPr>
        </p:nvSpPr>
        <p:spPr/>
        <p:txBody>
          <a:bodyPr/>
          <a:lstStyle/>
          <a:p>
            <a:fld id="{BD10E888-B3FA-F142-B686-335389289F5B}" type="slidenum">
              <a:rPr lang="en-US" smtClean="0"/>
              <a:t>8</a:t>
            </a:fld>
            <a:endParaRPr lang="en-US"/>
          </a:p>
        </p:txBody>
      </p:sp>
    </p:spTree>
    <p:extLst>
      <p:ext uri="{BB962C8B-B14F-4D97-AF65-F5344CB8AC3E}">
        <p14:creationId xmlns:p14="http://schemas.microsoft.com/office/powerpoint/2010/main" val="362650996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NAcc</a:t>
            </a:r>
            <a:r>
              <a:rPr lang="en-US" dirty="0" smtClean="0"/>
              <a:t> by Subject Earnings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33" y="1417638"/>
            <a:ext cx="7073900" cy="5372100"/>
          </a:xfrm>
          <a:prstGeom prst="rect">
            <a:avLst/>
          </a:prstGeom>
        </p:spPr>
      </p:pic>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80</a:t>
            </a:fld>
            <a:endParaRPr lang="en-US"/>
          </a:p>
        </p:txBody>
      </p:sp>
    </p:spTree>
    <p:extLst>
      <p:ext uri="{BB962C8B-B14F-4D97-AF65-F5344CB8AC3E}">
        <p14:creationId xmlns:p14="http://schemas.microsoft.com/office/powerpoint/2010/main" val="61359347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35000"/>
            <a:ext cx="71755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635000" y="4064000"/>
            <a:ext cx="7620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000">
                <a:cs typeface="+mn-cs"/>
              </a:rPr>
              <a:t>Figure?1   Actions of Addictive Drugs on Dopamine Processes  (A) Long-term potentiation in ventral tegmental dopamine neurons in?vitro induced by cocaine. Note the increase in AMPA excitatory postsynaptic current (EPSC) following systemic cocaine (bottom). F...</a:t>
            </a:r>
          </a:p>
        </p:txBody>
      </p:sp>
      <p:sp>
        <p:nvSpPr>
          <p:cNvPr id="4100" name="Text Box 4"/>
          <p:cNvSpPr txBox="1">
            <a:spLocks noChangeArrowheads="1"/>
          </p:cNvSpPr>
          <p:nvPr/>
        </p:nvSpPr>
        <p:spPr bwMode="auto">
          <a:xfrm>
            <a:off x="635000" y="48895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000" dirty="0">
                <a:cs typeface="+mn-cs"/>
              </a:rPr>
              <a:t>Wolfram  Schultz</a:t>
            </a:r>
          </a:p>
        </p:txBody>
      </p:sp>
      <p:sp>
        <p:nvSpPr>
          <p:cNvPr id="4101" name="Text Box 5"/>
          <p:cNvSpPr txBox="1">
            <a:spLocks noChangeArrowheads="1"/>
          </p:cNvSpPr>
          <p:nvPr/>
        </p:nvSpPr>
        <p:spPr bwMode="auto">
          <a:xfrm>
            <a:off x="635000" y="52705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000" b="1">
                <a:cs typeface="+mn-cs"/>
              </a:rPr>
              <a:t>Potential Vulnerabilities of Neuronal Reward, Risk, and Decision Mechanisms to Addictive Drugs</a:t>
            </a:r>
          </a:p>
        </p:txBody>
      </p:sp>
      <p:sp>
        <p:nvSpPr>
          <p:cNvPr id="4102" name="Text Box 6"/>
          <p:cNvSpPr txBox="1">
            <a:spLocks noChangeArrowheads="1"/>
          </p:cNvSpPr>
          <p:nvPr/>
        </p:nvSpPr>
        <p:spPr bwMode="auto">
          <a:xfrm>
            <a:off x="635000" y="56515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000">
                <a:cs typeface="+mn-cs"/>
              </a:rPr>
              <a:t>Neuron Volume 69, Issue 4 2011 603 - 617</a:t>
            </a:r>
          </a:p>
        </p:txBody>
      </p:sp>
      <p:sp>
        <p:nvSpPr>
          <p:cNvPr id="4103" name="Text Box 7"/>
          <p:cNvSpPr txBox="1">
            <a:spLocks noChangeArrowheads="1"/>
          </p:cNvSpPr>
          <p:nvPr/>
        </p:nvSpPr>
        <p:spPr bwMode="auto">
          <a:xfrm>
            <a:off x="635000" y="60325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000">
                <a:cs typeface="+mn-cs"/>
              </a:rPr>
              <a:t>http://dx.doi.org/10.1016/j.neuron.2011.02.014</a:t>
            </a:r>
          </a:p>
        </p:txBody>
      </p:sp>
      <p:sp>
        <p:nvSpPr>
          <p:cNvPr id="2" name="Footer Placeholder 1"/>
          <p:cNvSpPr>
            <a:spLocks noGrp="1"/>
          </p:cNvSpPr>
          <p:nvPr>
            <p:ph type="ftr" sz="quarter" idx="11"/>
          </p:nvPr>
        </p:nvSpPr>
        <p:spPr/>
        <p:txBody>
          <a:bodyPr/>
          <a:lstStyle/>
          <a:p>
            <a:r>
              <a:rPr lang="nl-NL" smtClean="0"/>
              <a:t>Oxford Econ 22.Jan.15</a:t>
            </a:r>
            <a:endParaRPr lang="en-US"/>
          </a:p>
        </p:txBody>
      </p:sp>
      <p:sp>
        <p:nvSpPr>
          <p:cNvPr id="3" name="Slide Number Placeholder 2"/>
          <p:cNvSpPr>
            <a:spLocks noGrp="1"/>
          </p:cNvSpPr>
          <p:nvPr>
            <p:ph type="sldNum" sz="quarter" idx="12"/>
          </p:nvPr>
        </p:nvSpPr>
        <p:spPr/>
        <p:txBody>
          <a:bodyPr/>
          <a:lstStyle/>
          <a:p>
            <a:fld id="{BD10E888-B3FA-F142-B686-335389289F5B}" type="slidenum">
              <a:rPr lang="en-US" smtClean="0"/>
              <a:t>81</a:t>
            </a:fld>
            <a:endParaRPr lang="en-US"/>
          </a:p>
        </p:txBody>
      </p:sp>
    </p:spTree>
    <p:extLst>
      <p:ext uri="{BB962C8B-B14F-4D97-AF65-F5344CB8AC3E}">
        <p14:creationId xmlns:p14="http://schemas.microsoft.com/office/powerpoint/2010/main" val="2683324364"/>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extLst>
              <a:ext uri="{28A0092B-C50C-407E-A947-70E740481C1C}">
                <a14:useLocalDpi xmlns:a14="http://schemas.microsoft.com/office/drawing/2010/main" val="0"/>
              </a:ext>
            </a:extLst>
          </a:blip>
          <a:srcRect l="-5844" t="48253" r="40741" b="-1411"/>
          <a:stretch>
            <a:fillRect/>
          </a:stretch>
        </p:blipFill>
        <p:spPr bwMode="auto">
          <a:xfrm>
            <a:off x="-34925" y="242888"/>
            <a:ext cx="8942388" cy="632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533400" y="66040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000" dirty="0">
                <a:cs typeface="+mn-cs"/>
              </a:rPr>
              <a:t>Neuron Volume 69, Issue 4 2011 603 - 617</a:t>
            </a:r>
          </a:p>
        </p:txBody>
      </p:sp>
      <p:sp>
        <p:nvSpPr>
          <p:cNvPr id="2" name="Footer Placeholder 1"/>
          <p:cNvSpPr>
            <a:spLocks noGrp="1"/>
          </p:cNvSpPr>
          <p:nvPr>
            <p:ph type="ftr" sz="quarter" idx="11"/>
          </p:nvPr>
        </p:nvSpPr>
        <p:spPr/>
        <p:txBody>
          <a:bodyPr/>
          <a:lstStyle/>
          <a:p>
            <a:r>
              <a:rPr lang="nl-NL" smtClean="0"/>
              <a:t>Oxford Econ 22.Jan.15</a:t>
            </a:r>
            <a:endParaRPr lang="en-US"/>
          </a:p>
        </p:txBody>
      </p:sp>
      <p:sp>
        <p:nvSpPr>
          <p:cNvPr id="3" name="Slide Number Placeholder 2"/>
          <p:cNvSpPr>
            <a:spLocks noGrp="1"/>
          </p:cNvSpPr>
          <p:nvPr>
            <p:ph type="sldNum" sz="quarter" idx="12"/>
          </p:nvPr>
        </p:nvSpPr>
        <p:spPr/>
        <p:txBody>
          <a:bodyPr/>
          <a:lstStyle/>
          <a:p>
            <a:fld id="{BD10E888-B3FA-F142-B686-335389289F5B}" type="slidenum">
              <a:rPr lang="en-US" smtClean="0"/>
              <a:t>82</a:t>
            </a:fld>
            <a:endParaRPr lang="en-US"/>
          </a:p>
        </p:txBody>
      </p:sp>
    </p:spTree>
    <p:extLst>
      <p:ext uri="{BB962C8B-B14F-4D97-AF65-F5344CB8AC3E}">
        <p14:creationId xmlns:p14="http://schemas.microsoft.com/office/powerpoint/2010/main" val="2936926199"/>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Figure_S1.tif"/>
          <p:cNvPicPr>
            <a:picLocks noChangeAspect="1"/>
          </p:cNvPicPr>
          <p:nvPr/>
        </p:nvPicPr>
        <p:blipFill>
          <a:blip r:embed="rId3">
            <a:extLst>
              <a:ext uri="{28A0092B-C50C-407E-A947-70E740481C1C}">
                <a14:useLocalDpi xmlns:a14="http://schemas.microsoft.com/office/drawing/2010/main" val="0"/>
              </a:ext>
            </a:extLst>
          </a:blip>
          <a:srcRect l="1443" t="38499" r="69444" b="40668"/>
          <a:stretch>
            <a:fillRect/>
          </a:stretch>
        </p:blipFill>
        <p:spPr bwMode="auto">
          <a:xfrm>
            <a:off x="1168400" y="508000"/>
            <a:ext cx="66548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nl-NL" smtClean="0"/>
              <a:t>Oxford Econ 22.Jan.15</a:t>
            </a:r>
            <a:endParaRPr lang="en-US"/>
          </a:p>
        </p:txBody>
      </p:sp>
      <p:sp>
        <p:nvSpPr>
          <p:cNvPr id="3" name="Slide Number Placeholder 2"/>
          <p:cNvSpPr>
            <a:spLocks noGrp="1"/>
          </p:cNvSpPr>
          <p:nvPr>
            <p:ph type="sldNum" sz="quarter" idx="12"/>
          </p:nvPr>
        </p:nvSpPr>
        <p:spPr/>
        <p:txBody>
          <a:bodyPr/>
          <a:lstStyle/>
          <a:p>
            <a:fld id="{BD10E888-B3FA-F142-B686-335389289F5B}" type="slidenum">
              <a:rPr lang="en-US" smtClean="0"/>
              <a:t>83</a:t>
            </a:fld>
            <a:endParaRPr lang="en-US"/>
          </a:p>
        </p:txBody>
      </p:sp>
    </p:spTree>
    <p:extLst>
      <p:ext uri="{BB962C8B-B14F-4D97-AF65-F5344CB8AC3E}">
        <p14:creationId xmlns:p14="http://schemas.microsoft.com/office/powerpoint/2010/main" val="14462498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a:t>
            </a:r>
            <a:endParaRPr lang="en-US" dirty="0"/>
          </a:p>
        </p:txBody>
      </p:sp>
      <p:sp>
        <p:nvSpPr>
          <p:cNvPr id="3" name="Content Placeholder 2"/>
          <p:cNvSpPr>
            <a:spLocks noGrp="1"/>
          </p:cNvSpPr>
          <p:nvPr>
            <p:ph idx="1"/>
          </p:nvPr>
        </p:nvSpPr>
        <p:spPr/>
        <p:txBody>
          <a:bodyPr/>
          <a:lstStyle/>
          <a:p>
            <a:r>
              <a:rPr lang="en-US" dirty="0" smtClean="0"/>
              <a:t>Economics Experiments</a:t>
            </a:r>
          </a:p>
          <a:p>
            <a:pPr lvl="1"/>
            <a:r>
              <a:rPr lang="en-US" sz="2000" dirty="0" smtClean="0"/>
              <a:t>Smith, </a:t>
            </a:r>
            <a:r>
              <a:rPr lang="en-US" sz="2000" dirty="0" err="1" smtClean="0"/>
              <a:t>Suchanek</a:t>
            </a:r>
            <a:r>
              <a:rPr lang="en-US" sz="2000" dirty="0" smtClean="0"/>
              <a:t>, &amp; Williams (1988); </a:t>
            </a:r>
            <a:r>
              <a:rPr lang="en-US" sz="2000" dirty="0" err="1" smtClean="0"/>
              <a:t>Dufwenberg</a:t>
            </a:r>
            <a:r>
              <a:rPr lang="en-US" sz="2000" dirty="0" smtClean="0"/>
              <a:t>, </a:t>
            </a:r>
            <a:r>
              <a:rPr lang="en-US" sz="2000" dirty="0" err="1" smtClean="0"/>
              <a:t>Lindqvist</a:t>
            </a:r>
            <a:r>
              <a:rPr lang="en-US" sz="2000" dirty="0" smtClean="0"/>
              <a:t> &amp; Moore (2005); </a:t>
            </a:r>
            <a:r>
              <a:rPr lang="en-US" sz="2000" dirty="0" err="1" smtClean="0"/>
              <a:t>Bostian</a:t>
            </a:r>
            <a:r>
              <a:rPr lang="en-US" sz="2000" dirty="0" smtClean="0"/>
              <a:t>, </a:t>
            </a:r>
            <a:r>
              <a:rPr lang="en-US" sz="2000" dirty="0" err="1" smtClean="0"/>
              <a:t>Goeree</a:t>
            </a:r>
            <a:r>
              <a:rPr lang="en-US" sz="2000" dirty="0" smtClean="0"/>
              <a:t>, &amp; Holt (2005); </a:t>
            </a:r>
            <a:r>
              <a:rPr lang="en-US" sz="2000" dirty="0" err="1" smtClean="0"/>
              <a:t>Haruvy</a:t>
            </a:r>
            <a:r>
              <a:rPr lang="en-US" sz="2000" dirty="0" smtClean="0"/>
              <a:t> &amp; </a:t>
            </a:r>
            <a:r>
              <a:rPr lang="en-US" sz="2000" dirty="0" err="1" smtClean="0"/>
              <a:t>Noussair</a:t>
            </a:r>
            <a:r>
              <a:rPr lang="en-US" sz="2000" dirty="0" smtClean="0"/>
              <a:t> (2006), </a:t>
            </a:r>
            <a:r>
              <a:rPr lang="en-US" sz="2000" dirty="0" err="1" smtClean="0"/>
              <a:t>Kirchler</a:t>
            </a:r>
            <a:r>
              <a:rPr lang="en-US" sz="2000" dirty="0" smtClean="0"/>
              <a:t>, Huber, </a:t>
            </a:r>
            <a:r>
              <a:rPr lang="en-US" sz="2000" dirty="0" err="1" smtClean="0"/>
              <a:t>Stockl</a:t>
            </a:r>
            <a:r>
              <a:rPr lang="en-US" sz="2000" dirty="0" smtClean="0"/>
              <a:t> (2012)</a:t>
            </a:r>
          </a:p>
          <a:p>
            <a:r>
              <a:rPr lang="en-US" dirty="0" smtClean="0"/>
              <a:t>Behavioral Finance</a:t>
            </a:r>
          </a:p>
          <a:p>
            <a:pPr lvl="1"/>
            <a:r>
              <a:rPr lang="en-US" sz="2000" dirty="0" smtClean="0"/>
              <a:t>DeLong, </a:t>
            </a:r>
            <a:r>
              <a:rPr lang="en-US" sz="2000" dirty="0" err="1" smtClean="0"/>
              <a:t>Shleifer</a:t>
            </a:r>
            <a:r>
              <a:rPr lang="en-US" sz="2000" dirty="0" smtClean="0"/>
              <a:t>, Summers &amp; </a:t>
            </a:r>
            <a:r>
              <a:rPr lang="en-US" sz="2000" dirty="0" err="1" smtClean="0"/>
              <a:t>Waldmann</a:t>
            </a:r>
            <a:r>
              <a:rPr lang="en-US" sz="2000" dirty="0" smtClean="0"/>
              <a:t> (1990); Abreu &amp; </a:t>
            </a:r>
            <a:r>
              <a:rPr lang="en-US" sz="2000" dirty="0" err="1" smtClean="0"/>
              <a:t>Brunnermeier</a:t>
            </a:r>
            <a:r>
              <a:rPr lang="en-US" sz="2000" dirty="0" smtClean="0"/>
              <a:t>(2001); </a:t>
            </a:r>
            <a:r>
              <a:rPr lang="en-US" sz="2000" dirty="0" err="1" smtClean="0"/>
              <a:t>Scheinkman</a:t>
            </a:r>
            <a:r>
              <a:rPr lang="en-US" sz="2000" dirty="0" smtClean="0"/>
              <a:t> &amp; </a:t>
            </a:r>
            <a:r>
              <a:rPr lang="en-US" sz="2000" dirty="0" err="1" smtClean="0"/>
              <a:t>Xiong</a:t>
            </a:r>
            <a:r>
              <a:rPr lang="en-US" sz="2000" dirty="0" smtClean="0"/>
              <a:t> (2003); Baker &amp; </a:t>
            </a:r>
            <a:r>
              <a:rPr lang="en-US" sz="2000" dirty="0" err="1" smtClean="0"/>
              <a:t>Wurgler</a:t>
            </a:r>
            <a:r>
              <a:rPr lang="en-US" sz="2000" dirty="0" smtClean="0"/>
              <a:t>(2006,07); </a:t>
            </a:r>
          </a:p>
          <a:p>
            <a:r>
              <a:rPr lang="en-US" dirty="0" err="1" smtClean="0"/>
              <a:t>Neuroeconomics</a:t>
            </a:r>
            <a:endParaRPr lang="en-US" dirty="0" smtClean="0"/>
          </a:p>
          <a:p>
            <a:pPr lvl="1"/>
            <a:r>
              <a:rPr lang="en-US" sz="2000" dirty="0" err="1" smtClean="0"/>
              <a:t>Kuhnen</a:t>
            </a:r>
            <a:r>
              <a:rPr lang="en-US" sz="2000" dirty="0" smtClean="0"/>
              <a:t> &amp; Knutson (2005); </a:t>
            </a:r>
            <a:r>
              <a:rPr lang="en-US" sz="2000" dirty="0" err="1" smtClean="0"/>
              <a:t>Preuschoff</a:t>
            </a:r>
            <a:r>
              <a:rPr lang="en-US" sz="2000" dirty="0" smtClean="0"/>
              <a:t> + (2006,8)</a:t>
            </a:r>
          </a:p>
          <a:p>
            <a:pPr marL="456958" lvl="1" indent="0">
              <a:buNone/>
            </a:pPr>
            <a:endParaRPr lang="en-US" dirty="0"/>
          </a:p>
        </p:txBody>
      </p:sp>
      <p:sp>
        <p:nvSpPr>
          <p:cNvPr id="4" name="Footer Placeholder 3"/>
          <p:cNvSpPr>
            <a:spLocks noGrp="1"/>
          </p:cNvSpPr>
          <p:nvPr>
            <p:ph type="ftr" sz="quarter" idx="11"/>
          </p:nvPr>
        </p:nvSpPr>
        <p:spPr/>
        <p:txBody>
          <a:bodyPr/>
          <a:lstStyle/>
          <a:p>
            <a:r>
              <a:rPr lang="nl-NL" smtClean="0"/>
              <a:t>Oxford Econ 22.Jan.15</a:t>
            </a:r>
            <a:endParaRPr lang="en-US"/>
          </a:p>
        </p:txBody>
      </p:sp>
      <p:sp>
        <p:nvSpPr>
          <p:cNvPr id="5" name="Slide Number Placeholder 4"/>
          <p:cNvSpPr>
            <a:spLocks noGrp="1"/>
          </p:cNvSpPr>
          <p:nvPr>
            <p:ph type="sldNum" sz="quarter" idx="12"/>
          </p:nvPr>
        </p:nvSpPr>
        <p:spPr/>
        <p:txBody>
          <a:bodyPr/>
          <a:lstStyle/>
          <a:p>
            <a:fld id="{BD10E888-B3FA-F142-B686-335389289F5B}" type="slidenum">
              <a:rPr lang="en-US" smtClean="0"/>
              <a:t>9</a:t>
            </a:fld>
            <a:endParaRPr lang="en-US"/>
          </a:p>
        </p:txBody>
      </p:sp>
    </p:spTree>
    <p:extLst>
      <p:ext uri="{BB962C8B-B14F-4D97-AF65-F5344CB8AC3E}">
        <p14:creationId xmlns:p14="http://schemas.microsoft.com/office/powerpoint/2010/main" val="812366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Tx/>
          <a:buSzTx/>
          <a:buFontTx/>
          <a:buNone/>
          <a:tabLst/>
          <a:defRPr kumimoji="0" lang="en-US" sz="2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Tx/>
          <a:buSzTx/>
          <a:buFontTx/>
          <a:buNone/>
          <a:tabLst/>
          <a:defRPr kumimoji="0" lang="en-US" sz="2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7783</TotalTime>
  <Words>4134</Words>
  <Application>Microsoft Macintosh PowerPoint</Application>
  <PresentationFormat>On-screen Show (4:3)</PresentationFormat>
  <Paragraphs>929</Paragraphs>
  <Slides>83</Slides>
  <Notes>13</Notes>
  <HiddenSlides>9</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83</vt:i4>
      </vt:variant>
    </vt:vector>
  </HeadingPairs>
  <TitlesOfParts>
    <vt:vector size="86" baseType="lpstr">
      <vt:lpstr>Office Theme</vt:lpstr>
      <vt:lpstr>Blank Presentation</vt:lpstr>
      <vt:lpstr>Document</vt:lpstr>
      <vt:lpstr>PowerPoint Presentation</vt:lpstr>
      <vt:lpstr>PowerPoint Presentation</vt:lpstr>
      <vt:lpstr>Why study bubbles?</vt:lpstr>
      <vt:lpstr>Bubble = Price &gt;&gt; Fundamental</vt:lpstr>
      <vt:lpstr>Many theories</vt:lpstr>
      <vt:lpstr>Many theories (cont’d)</vt:lpstr>
      <vt:lpstr>Theories describe  neural mechanisms (only) implicitly…</vt:lpstr>
      <vt:lpstr>Warren Buffett</vt:lpstr>
      <vt:lpstr>Connections</vt:lpstr>
      <vt:lpstr>What we do</vt:lpstr>
      <vt:lpstr>PowerPoint Presentation</vt:lpstr>
      <vt:lpstr>Why care about where?   I. </vt:lpstr>
      <vt:lpstr>Why care about where?   II. </vt:lpstr>
      <vt:lpstr>PowerPoint Presentation</vt:lpstr>
      <vt:lpstr>A Neurobehavioral Feedback Mechanism</vt:lpstr>
      <vt:lpstr>Data Collection</vt:lpstr>
      <vt:lpstr>Market Design (Bostian, Goeree, &amp; Holt 05)</vt:lpstr>
      <vt:lpstr>Trading</vt:lpstr>
      <vt:lpstr>Fundamental Value</vt:lpstr>
      <vt:lpstr>Fundamental Value</vt:lpstr>
      <vt:lpstr>Fundamental Value</vt:lpstr>
      <vt:lpstr>Fundamental Value</vt:lpstr>
      <vt:lpstr>Fundamental Value</vt:lpstr>
      <vt:lpstr>PowerPoint Presentation</vt:lpstr>
      <vt:lpstr>Orders</vt:lpstr>
      <vt:lpstr>Demand for the risky asset</vt:lpstr>
      <vt:lpstr>How the price is set  (“market clearing”)</vt:lpstr>
      <vt:lpstr>Trading Results (2s): Sole focus of fMRI analysis (so far)</vt:lpstr>
      <vt:lpstr>SExpFin audience</vt:lpstr>
      <vt:lpstr>Agents’ forecasting problem at period 25: How long will a bubble last? </vt:lpstr>
      <vt:lpstr>Market Prices, 16 Sessions</vt:lpstr>
      <vt:lpstr>Market Prices, 16 Sessions</vt:lpstr>
      <vt:lpstr>Example Session</vt:lpstr>
      <vt:lpstr>PowerPoint Presentation</vt:lpstr>
      <vt:lpstr>functional Magnetic Resonance Imaging (fMRI)</vt:lpstr>
      <vt:lpstr>Our market neuroscience  empirical strategy</vt:lpstr>
      <vt:lpstr>Empirical neural analysis strategy: Overview</vt:lpstr>
      <vt:lpstr>GLM results</vt:lpstr>
      <vt:lpstr> </vt:lpstr>
      <vt:lpstr>PowerPoint Presentation</vt:lpstr>
      <vt:lpstr>The Dopaminergic Reward System</vt:lpstr>
      <vt:lpstr>ROI analysis</vt:lpstr>
      <vt:lpstr>NAcc by Price and Trade</vt:lpstr>
      <vt:lpstr>PowerPoint Presentation</vt:lpstr>
      <vt:lpstr>PowerPoint Presentation</vt:lpstr>
      <vt:lpstr>Three trader-profit types</vt:lpstr>
      <vt:lpstr>NAcc by Subject Earnings</vt:lpstr>
      <vt:lpstr>Neurobehavioral metrics</vt:lpstr>
      <vt:lpstr>PowerPoint Presentation</vt:lpstr>
      <vt:lpstr>PowerPoint Presentation</vt:lpstr>
      <vt:lpstr>PowerPoint Presentation</vt:lpstr>
      <vt:lpstr>PowerPoint Presentation</vt:lpstr>
      <vt:lpstr>“Irrational exuberance” &amp; profits</vt:lpstr>
      <vt:lpstr>ROI analysis of uncertainty</vt:lpstr>
      <vt:lpstr>PowerPoint Presentation</vt:lpstr>
      <vt:lpstr>PowerPoint Presentation</vt:lpstr>
      <vt:lpstr>PowerPoint Presentation</vt:lpstr>
      <vt:lpstr>Stronger insula-selling coefficients are associated with more $</vt:lpstr>
      <vt:lpstr>Conclusion: Why care about where? </vt:lpstr>
      <vt:lpstr>Discussion: NAcc</vt:lpstr>
      <vt:lpstr>Discussion: Insula</vt:lpstr>
      <vt:lpstr>Bonus finding 1: Fast buying is associated with poor performance</vt:lpstr>
      <vt:lpstr>Bonus finding 2: Stronger neural response to SOLD than to BOUGHT</vt:lpstr>
      <vt:lpstr>Encoding “realization utility” from selling for capital gain (Frydman, Camerer, Barberis, Rangel JF in press)</vt:lpstr>
      <vt:lpstr>In this study, selling activates a similar OFC region (x=22, y=48, z=-10) </vt:lpstr>
      <vt:lpstr>Bonus finding 3: Trading strategies based on (historical) prices only</vt:lpstr>
      <vt:lpstr>Do 48% better than average S; training result is 94% of within-market “clairvoyance”</vt:lpstr>
      <vt:lpstr>PowerPoint Presentation</vt:lpstr>
      <vt:lpstr>“Be fearful when others are greedy...” </vt:lpstr>
      <vt:lpstr>Collaborators + support: Moore Foundation, NSF, Lipper Family Foundation, GCOE (Tamagawa), BNE Discovery Fund</vt:lpstr>
      <vt:lpstr>PowerPoint Presentation</vt:lpstr>
      <vt:lpstr>PowerPoint Presentation</vt:lpstr>
      <vt:lpstr>PowerPoint Presentation</vt:lpstr>
      <vt:lpstr>Additional Material</vt:lpstr>
      <vt:lpstr>Why Bubbles?</vt:lpstr>
      <vt:lpstr>The Housing Bubble and Unemployment</vt:lpstr>
      <vt:lpstr>Orders</vt:lpstr>
      <vt:lpstr>Demand for the risky asset</vt:lpstr>
      <vt:lpstr>Market Clearing</vt:lpstr>
      <vt:lpstr>NAcc by Subject Earnings</vt:lpstr>
      <vt:lpstr>PowerPoint Presentation</vt:lpstr>
      <vt:lpstr>PowerPoint Presentation</vt:lpstr>
      <vt:lpstr>PowerPoint Presentation</vt:lpstr>
    </vt:vector>
  </TitlesOfParts>
  <Company>California Instititue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Neurobiology of Experimental Asset Bubbles</dc:title>
  <dc:creator>Alec Smith</dc:creator>
  <cp:lastModifiedBy>Colin Camerer</cp:lastModifiedBy>
  <cp:revision>141</cp:revision>
  <dcterms:created xsi:type="dcterms:W3CDTF">2012-10-04T18:33:16Z</dcterms:created>
  <dcterms:modified xsi:type="dcterms:W3CDTF">2015-03-24T12:06:00Z</dcterms:modified>
</cp:coreProperties>
</file>